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9" r:id="rId1"/>
  </p:sldMasterIdLst>
  <p:notesMasterIdLst>
    <p:notesMasterId r:id="rId33"/>
  </p:notesMasterIdLst>
  <p:sldIdLst>
    <p:sldId id="256" r:id="rId2"/>
    <p:sldId id="301" r:id="rId3"/>
    <p:sldId id="302" r:id="rId4"/>
    <p:sldId id="303" r:id="rId5"/>
    <p:sldId id="304" r:id="rId6"/>
    <p:sldId id="305" r:id="rId7"/>
    <p:sldId id="330" r:id="rId8"/>
    <p:sldId id="306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299" r:id="rId31"/>
    <p:sldId id="32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6"/>
    <p:restoredTop sz="94685"/>
  </p:normalViewPr>
  <p:slideViewPr>
    <p:cSldViewPr snapToGrid="0" showGuides="1">
      <p:cViewPr varScale="1">
        <p:scale>
          <a:sx n="134" d="100"/>
          <a:sy n="134" d="100"/>
        </p:scale>
        <p:origin x="16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95D1C-ABED-4799-AA73-8D301471AFC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55AEA-F9E6-4EEB-BD4F-008496A8A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884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5AEA-F9E6-4EEB-BD4F-008496A8A30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73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49385E-E1BA-904D-8AE9-9FF11B418733}" type="datetime1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5EB77D-D205-4E0D-AA21-560D624A9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0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36D3-2DC0-C641-AB60-61FAF25681A3}" type="datetime1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99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E71D8A-B205-DF49-BCBE-D31CA5EE5216}" type="datetime1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5EB77D-D205-4E0D-AA21-560D624A9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1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6A17-7DC8-E141-B7AF-256113E976FC}" type="datetime1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C5EB77D-D205-4E0D-AA21-560D624A9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12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0EA770-0DDE-4A47-A863-6B210B489831}" type="datetime1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5EB77D-D205-4E0D-AA21-560D624A9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25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BBAC-DEF2-024A-87A7-B46880DF7A7C}" type="datetime1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64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51D0-4BF4-4240-A0B6-CDFCFC225DDD}" type="datetime1">
              <a:rPr lang="pt-BR" smtClean="0"/>
              <a:t>07/06/2021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44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939B-E6C4-5F4E-A694-084857C24996}" type="datetime1">
              <a:rPr lang="pt-BR" smtClean="0"/>
              <a:t>07/06/2021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2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57F7-0527-A14E-B0E4-B8144481B921}" type="datetime1">
              <a:rPr lang="pt-BR" smtClean="0"/>
              <a:t>07/06/2021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83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015D47-6DFB-354F-A786-10EE9EE61955}" type="datetime1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5EB77D-D205-4E0D-AA21-560D624A9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1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88C5-A327-7244-BD80-EEE18BAA96C1}" type="datetime1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2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5FAE5B7-4EA3-9E47-BD9C-14027FAD5CD5}" type="datetime1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C5EB77D-D205-4E0D-AA21-560D624A938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26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83EC4-F5DC-4B84-89FE-423ABE116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3264867"/>
            <a:ext cx="10993549" cy="147501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técnicas de avaliação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7E3E-62EA-4A8B-8E14-1BD2520AE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535" y="4739880"/>
            <a:ext cx="10993546" cy="590321"/>
          </a:xfrm>
        </p:spPr>
        <p:txBody>
          <a:bodyPr/>
          <a:lstStyle/>
          <a:p>
            <a:r>
              <a:rPr lang="pt-BR" dirty="0"/>
              <a:t>Unidade 1 (parte 1)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C992F39-FF3F-44C9-B60B-1174D1CDA74D}"/>
              </a:ext>
            </a:extLst>
          </p:cNvPr>
          <p:cNvSpPr txBox="1">
            <a:spLocks/>
          </p:cNvSpPr>
          <p:nvPr/>
        </p:nvSpPr>
        <p:spPr>
          <a:xfrm>
            <a:off x="511919" y="958796"/>
            <a:ext cx="10993549" cy="14750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Avaliação De Desempenho de sistemas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D966CAF2-0A10-4C86-B223-DACED11226DC}"/>
              </a:ext>
            </a:extLst>
          </p:cNvPr>
          <p:cNvSpPr txBox="1">
            <a:spLocks/>
          </p:cNvSpPr>
          <p:nvPr/>
        </p:nvSpPr>
        <p:spPr>
          <a:xfrm>
            <a:off x="511919" y="2554177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Hugo p. kuribayashi – hugo@unifesspa.edu.br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3E4E541-AFE9-F145-B2DC-6DE4389E4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19" y="5035040"/>
            <a:ext cx="4315646" cy="14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0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6B7AA-E1C3-45F6-92D9-4EFAD527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comuns em ad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02CF2-D296-4F9C-B192-364F51DC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3455"/>
            <a:ext cx="11029615" cy="4128654"/>
          </a:xfrm>
        </p:spPr>
        <p:txBody>
          <a:bodyPr>
            <a:normAutofit/>
          </a:bodyPr>
          <a:lstStyle/>
          <a:p>
            <a:pPr algn="just"/>
            <a:r>
              <a:rPr lang="pt-BR" sz="3200" b="1" dirty="0"/>
              <a:t>3) Análise sem Compreender o Problema </a:t>
            </a:r>
          </a:p>
          <a:p>
            <a:pPr lvl="1" algn="just"/>
            <a:r>
              <a:rPr lang="pt-BR" sz="3000" dirty="0"/>
              <a:t>“Um problema bem formulado já está meio resolvido!” </a:t>
            </a:r>
          </a:p>
          <a:p>
            <a:pPr lvl="1" algn="just"/>
            <a:r>
              <a:rPr lang="pt-BR" sz="3000" dirty="0"/>
              <a:t>Os modelos são meios para se chegar a conclusões e não o resultado final. </a:t>
            </a:r>
          </a:p>
          <a:p>
            <a:pPr algn="just"/>
            <a:r>
              <a:rPr lang="pt-BR" sz="3200" b="1" dirty="0"/>
              <a:t>4) Escolha Incorreta das Métricas de Desempenho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5F62D3-3F15-4680-A048-18AD036F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A6AD9F-E5B5-4D80-A60E-369FC7E7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63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6B7AA-E1C3-45F6-92D9-4EFAD527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comuns em ad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02CF2-D296-4F9C-B192-364F51DC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3455"/>
            <a:ext cx="11029615" cy="412865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sz="3200" b="1" dirty="0"/>
              <a:t>5) Carga de Trabalho (</a:t>
            </a:r>
            <a:r>
              <a:rPr lang="pt-BR" sz="3200" b="1" i="1" dirty="0" err="1"/>
              <a:t>Workload</a:t>
            </a:r>
            <a:r>
              <a:rPr lang="pt-BR" sz="3200" b="1" dirty="0"/>
              <a:t>) Não Representativa </a:t>
            </a:r>
          </a:p>
          <a:p>
            <a:pPr algn="just"/>
            <a:r>
              <a:rPr lang="pt-BR" sz="3200" b="1" dirty="0"/>
              <a:t>6) Uso de Técnica de Avaliação Inadequada </a:t>
            </a:r>
          </a:p>
          <a:p>
            <a:pPr lvl="1" algn="just"/>
            <a:r>
              <a:rPr lang="pt-BR" sz="3000" dirty="0"/>
              <a:t>Os analistas frequentemente têm preferência por uma dada técnica de avaliação que eles usam em todo problema de avaliação de desempenho! </a:t>
            </a:r>
          </a:p>
          <a:p>
            <a:pPr algn="just"/>
            <a:r>
              <a:rPr lang="pt-BR" sz="3200" b="1" dirty="0"/>
              <a:t>7) Ignorar Parâmetros Importantes </a:t>
            </a:r>
          </a:p>
          <a:p>
            <a:pPr lvl="1" algn="just"/>
            <a:r>
              <a:rPr lang="pt-BR" sz="3000" dirty="0"/>
              <a:t>Podem tornar inúteis os resultados obtidos. </a:t>
            </a:r>
          </a:p>
          <a:p>
            <a:pPr lvl="1" algn="just"/>
            <a:r>
              <a:rPr lang="pt-BR" sz="3000" dirty="0"/>
              <a:t>Fazer uma lista das características do sistema e da carga de trabalho que afetam o desempenho. </a:t>
            </a:r>
            <a:endParaRPr lang="pt-BR" sz="3200" dirty="0"/>
          </a:p>
          <a:p>
            <a:pPr lvl="1" algn="just"/>
            <a:r>
              <a:rPr lang="pt-BR" sz="3000" dirty="0"/>
              <a:t>Ex: tamanho do pacote (para redes de computadores). Parâmetros de carga de trabalho podem ser número de usuários.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5F62D3-3F15-4680-A048-18AD036F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A6AD9F-E5B5-4D80-A60E-369FC7E7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57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6B7AA-E1C3-45F6-92D9-4EFAD527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comuns em ad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02CF2-D296-4F9C-B192-364F51DC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3455"/>
            <a:ext cx="11029615" cy="412865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sz="3200" b="1" dirty="0"/>
              <a:t>8) Ignorar Fatores Significativos </a:t>
            </a:r>
          </a:p>
          <a:p>
            <a:pPr lvl="1" algn="just"/>
            <a:r>
              <a:rPr lang="pt-BR" sz="3000" dirty="0"/>
              <a:t>Os fatores são parâmetros que são variados no estudo, no </a:t>
            </a:r>
            <a:r>
              <a:rPr lang="pt-BR" sz="3000" dirty="0" err="1"/>
              <a:t>ex</a:t>
            </a:r>
            <a:r>
              <a:rPr lang="pt-BR" sz="3000" dirty="0"/>
              <a:t> anterior o número de usuários.</a:t>
            </a:r>
          </a:p>
          <a:p>
            <a:pPr algn="just"/>
            <a:r>
              <a:rPr lang="pt-BR" sz="3200" b="1" dirty="0"/>
              <a:t>9) Definição Inapropriada do Experimento </a:t>
            </a:r>
          </a:p>
          <a:p>
            <a:pPr lvl="1" algn="just"/>
            <a:r>
              <a:rPr lang="pt-BR" sz="3000" dirty="0"/>
              <a:t>O número de medições ou experimentos de simulação que serão realizados e os valores dos parâmetros usados em cada experimento.</a:t>
            </a:r>
          </a:p>
          <a:p>
            <a:pPr algn="just"/>
            <a:r>
              <a:rPr lang="pt-BR" sz="3200" b="1" dirty="0"/>
              <a:t>10) Nível Inadequado de Detalhe </a:t>
            </a:r>
          </a:p>
          <a:p>
            <a:pPr lvl="1" algn="just"/>
            <a:r>
              <a:rPr lang="pt-BR" sz="3000" dirty="0"/>
              <a:t>Nem 8 e nem 80 (</a:t>
            </a:r>
            <a:r>
              <a:rPr lang="pt-BR" sz="3000" i="1" dirty="0"/>
              <a:t>too </a:t>
            </a:r>
            <a:r>
              <a:rPr lang="pt-BR" sz="3000" i="1" dirty="0" err="1"/>
              <a:t>narrow</a:t>
            </a:r>
            <a:r>
              <a:rPr lang="pt-BR" sz="3000" i="1" dirty="0"/>
              <a:t> </a:t>
            </a:r>
            <a:r>
              <a:rPr lang="pt-BR" sz="3000" i="1" dirty="0" err="1"/>
              <a:t>or</a:t>
            </a:r>
            <a:r>
              <a:rPr lang="pt-BR" sz="3000" i="1" dirty="0"/>
              <a:t> too </a:t>
            </a:r>
            <a:r>
              <a:rPr lang="pt-BR" sz="3000" i="1" dirty="0" err="1"/>
              <a:t>broad</a:t>
            </a:r>
            <a:r>
              <a:rPr lang="pt-BR" sz="3000" dirty="0"/>
              <a:t>)</a:t>
            </a:r>
          </a:p>
          <a:p>
            <a:pPr algn="just"/>
            <a:r>
              <a:rPr lang="pt-BR" sz="3200" b="1" dirty="0"/>
              <a:t>11) Falta de Análise dos Resultados </a:t>
            </a:r>
          </a:p>
          <a:p>
            <a:pPr lvl="1" algn="just"/>
            <a:r>
              <a:rPr lang="pt-BR" sz="3000" dirty="0"/>
              <a:t>Muitos dados mas sem análise.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5F62D3-3F15-4680-A048-18AD036F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A6AD9F-E5B5-4D80-A60E-369FC7E7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65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6B7AA-E1C3-45F6-92D9-4EFAD527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comuns em ad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02CF2-D296-4F9C-B192-364F51DC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3455"/>
            <a:ext cx="11029615" cy="4128654"/>
          </a:xfrm>
        </p:spPr>
        <p:txBody>
          <a:bodyPr>
            <a:normAutofit/>
          </a:bodyPr>
          <a:lstStyle/>
          <a:p>
            <a:pPr algn="just"/>
            <a:r>
              <a:rPr lang="pt-BR" sz="3200" b="1" dirty="0"/>
              <a:t>12) Análise Incorreta </a:t>
            </a:r>
          </a:p>
          <a:p>
            <a:pPr lvl="1" algn="just"/>
            <a:r>
              <a:rPr lang="pt-BR" sz="3000" dirty="0"/>
              <a:t>Usar a média de taxas ou simulações muito curtas.</a:t>
            </a:r>
          </a:p>
          <a:p>
            <a:pPr algn="just"/>
            <a:r>
              <a:rPr lang="pt-BR" sz="3200" b="1" dirty="0"/>
              <a:t>13) Falta de Análise de Sensibilidade </a:t>
            </a:r>
          </a:p>
          <a:p>
            <a:pPr algn="just"/>
            <a:r>
              <a:rPr lang="pt-BR" sz="3200" b="1" dirty="0"/>
              <a:t>14) Ignorar Erros de Entrada</a:t>
            </a:r>
          </a:p>
          <a:p>
            <a:pPr algn="just"/>
            <a:r>
              <a:rPr lang="pt-BR" sz="3200" b="1" dirty="0"/>
              <a:t>15) Tratamento Inadequado de Pontos Fora da Curva </a:t>
            </a:r>
          </a:p>
          <a:p>
            <a:pPr algn="just"/>
            <a:r>
              <a:rPr lang="pt-BR" sz="3200" b="1" dirty="0"/>
              <a:t>16) Assumir que Não Haverá Mudanças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5F62D3-3F15-4680-A048-18AD036F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A6AD9F-E5B5-4D80-A60E-369FC7E7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485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6B7AA-E1C3-45F6-92D9-4EFAD527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comuns em ad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02CF2-D296-4F9C-B192-364F51DC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3455"/>
            <a:ext cx="11029615" cy="412865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sz="3200" b="1" dirty="0"/>
              <a:t>17) Ignorar a Variabilidade </a:t>
            </a:r>
          </a:p>
          <a:p>
            <a:pPr algn="just"/>
            <a:r>
              <a:rPr lang="pt-BR" sz="3200" b="1" dirty="0"/>
              <a:t>18) Análise Muito Complicada </a:t>
            </a:r>
          </a:p>
          <a:p>
            <a:pPr lvl="1" algn="just"/>
            <a:r>
              <a:rPr lang="pt-BR" sz="3000" dirty="0"/>
              <a:t>É melhor começar com modelos ou experimentos simples, obter alguns resultados e, depois, introduzir as complicações. </a:t>
            </a:r>
          </a:p>
          <a:p>
            <a:pPr algn="just"/>
            <a:r>
              <a:rPr lang="pt-BR" sz="3200" b="1" dirty="0"/>
              <a:t>19) Apresentação Imprópria dos Resultados </a:t>
            </a:r>
          </a:p>
          <a:p>
            <a:pPr lvl="1" algn="just"/>
            <a:r>
              <a:rPr lang="pt-BR" sz="3000" dirty="0"/>
              <a:t>A métrica correta para medir o desempenho de um analista não é o número de análises efetuadas, mas o número de análises que ajudaram na tomada de decisão. </a:t>
            </a:r>
          </a:p>
          <a:p>
            <a:pPr algn="just"/>
            <a:r>
              <a:rPr lang="pt-BR" sz="3200" b="1" dirty="0"/>
              <a:t>20) Ignorar Aspectos Sociais </a:t>
            </a:r>
          </a:p>
          <a:p>
            <a:pPr lvl="1" algn="just"/>
            <a:r>
              <a:rPr lang="pt-BR" sz="3000" dirty="0"/>
              <a:t>Forma de transmitir os resultados de acordo com a audiência </a:t>
            </a:r>
          </a:p>
          <a:p>
            <a:pPr algn="just"/>
            <a:r>
              <a:rPr lang="pt-BR" sz="3200" b="1" dirty="0"/>
              <a:t>21) Omitir Hipóteses e Limitações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5F62D3-3F15-4680-A048-18AD036F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A6AD9F-E5B5-4D80-A60E-369FC7E7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031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6F0F0-9015-4E86-BE03-741BD8A4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85776F-66D2-4DE7-AB8E-2A6BBC0EC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5818"/>
            <a:ext cx="11029615" cy="3872981"/>
          </a:xfrm>
        </p:spPr>
        <p:txBody>
          <a:bodyPr>
            <a:normAutofit lnSpcReduction="10000"/>
          </a:bodyPr>
          <a:lstStyle/>
          <a:p>
            <a:r>
              <a:rPr lang="pt-BR" sz="3200" b="1" dirty="0"/>
              <a:t>Passos para Definir um Estudo de AD:</a:t>
            </a:r>
          </a:p>
          <a:p>
            <a:pPr lvl="1"/>
            <a:r>
              <a:rPr lang="pt-BR" sz="2800" dirty="0"/>
              <a:t>Definir os objetivos e limites do sistema</a:t>
            </a:r>
          </a:p>
          <a:p>
            <a:pPr lvl="1"/>
            <a:r>
              <a:rPr lang="pt-BR" sz="2800" dirty="0"/>
              <a:t>Selecionar métricas</a:t>
            </a:r>
          </a:p>
          <a:p>
            <a:pPr lvl="1"/>
            <a:r>
              <a:rPr lang="pt-BR" sz="2800" dirty="0"/>
              <a:t>Selecionar técnicas de avaliação</a:t>
            </a:r>
          </a:p>
          <a:p>
            <a:pPr lvl="1"/>
            <a:r>
              <a:rPr lang="pt-BR" sz="2800" dirty="0"/>
              <a:t>Analisar e interpretar dados</a:t>
            </a:r>
          </a:p>
          <a:p>
            <a:pPr lvl="1"/>
            <a:r>
              <a:rPr lang="pt-BR" sz="2800" dirty="0"/>
              <a:t>Refazer todo os estudo se necessário</a:t>
            </a:r>
          </a:p>
          <a:p>
            <a:pPr lvl="1"/>
            <a:r>
              <a:rPr lang="pt-BR" sz="2800" dirty="0"/>
              <a:t>Apresentar resultados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8EBA58-4D13-419D-A790-6EFF7864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744634-5398-4D68-9F2C-8CF65C35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06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E6CEB-A5BD-44F6-9ECA-51E993CC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avaliação de desempenho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03D0AE2-9369-4AC2-906A-1B978D6C8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844" y="1852210"/>
            <a:ext cx="8537920" cy="4142606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4F70A1-9E9B-400E-AC21-C262D4A9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58EB39-0BA6-42C1-A740-6E537BBD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209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DB312-7A41-4D14-803F-86BA0420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modelagem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B21804A-F827-41E6-8946-BF5A089A7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424" y="2004000"/>
            <a:ext cx="9164985" cy="4628548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11FB89-E385-48B0-9CBB-A19B1467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E862A0-97BC-4223-9078-A35E0F28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689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DB312-7A41-4D14-803F-86BA0420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Simulação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11FB89-E385-48B0-9CBB-A19B1467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E862A0-97BC-4223-9078-A35E0F28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18</a:t>
            </a:fld>
            <a:endParaRPr lang="pt-BR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8C70405-9658-4F6D-88C5-DB5F9DF9D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345" y="1815514"/>
            <a:ext cx="7362400" cy="488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70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0ABF1-7EAE-4AD1-BE23-2F5A4A89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Aferição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2C7E9-7D48-440A-B63E-4249AE01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Utilizada para quando o sistema existe (pelo menos um protótipo) e é passível de experimentação;</a:t>
            </a:r>
          </a:p>
          <a:p>
            <a:pPr algn="just"/>
            <a:r>
              <a:rPr lang="pt-BR" sz="2800" dirty="0"/>
              <a:t>Resultados mais precisos;</a:t>
            </a:r>
          </a:p>
          <a:p>
            <a:pPr algn="just"/>
            <a:r>
              <a:rPr lang="pt-BR" sz="2800" dirty="0"/>
              <a:t>Maior complexidade na condução do experimento;</a:t>
            </a:r>
          </a:p>
          <a:p>
            <a:pPr algn="just"/>
            <a:r>
              <a:rPr lang="pt-BR" sz="2800" dirty="0"/>
              <a:t>Requer um tratamento estatístico adequado;</a:t>
            </a:r>
          </a:p>
          <a:p>
            <a:pPr algn="just"/>
            <a:r>
              <a:rPr lang="pt-BR" sz="2800" dirty="0"/>
              <a:t>Custo relativamente elevado;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A63409-AAEA-4AE4-8CF9-75EA4724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358F22-CA3A-44E2-919A-1D993B71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55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6B7AA-E1C3-45F6-92D9-4EFAD527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02CF2-D296-4F9C-B192-364F51DCC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Introdução às técnicas de avaliação de desempenho</a:t>
            </a:r>
          </a:p>
          <a:p>
            <a:pPr lvl="1"/>
            <a:r>
              <a:rPr lang="pt-BR" sz="3000" dirty="0"/>
              <a:t>Introdução</a:t>
            </a:r>
          </a:p>
          <a:p>
            <a:pPr lvl="1"/>
            <a:r>
              <a:rPr lang="pt-BR" sz="3000" dirty="0"/>
              <a:t>Erros comuns e como evitá-los</a:t>
            </a:r>
          </a:p>
          <a:p>
            <a:pPr lvl="1"/>
            <a:r>
              <a:rPr lang="pt-BR" sz="3000" dirty="0"/>
              <a:t>Técnicas de Avaliação de Desempenho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5F62D3-3F15-4680-A048-18AD036F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A6AD9F-E5B5-4D80-A60E-369FC7E7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837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83493-AFB3-497F-A5D6-A8F52821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Aferição: prototipação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30D8F3-C36B-4AE3-BD55-D98657963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Simplificação de um Sistema Computacional</a:t>
            </a:r>
          </a:p>
          <a:p>
            <a:pPr algn="just"/>
            <a:r>
              <a:rPr lang="pt-BR" sz="3200" dirty="0"/>
              <a:t>Possuir a mesma funcionalidade de um sistema real;</a:t>
            </a:r>
          </a:p>
          <a:p>
            <a:pPr algn="just"/>
            <a:r>
              <a:rPr lang="pt-BR" sz="3200" dirty="0"/>
              <a:t>Custo relativamente elevado;</a:t>
            </a:r>
          </a:p>
          <a:p>
            <a:pPr algn="just"/>
            <a:r>
              <a:rPr lang="pt-BR" sz="3200" dirty="0"/>
              <a:t>Dificuldade para determinar quais as características são essenciais;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000407-8AAF-48A7-9A4F-1AFFC7E7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B95843-0EEE-4881-945D-8615B7F2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640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83493-AFB3-497F-A5D6-A8F52821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Aferição: benchmark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30D8F3-C36B-4AE3-BD55-D98657963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Padrão de desempenho utilizado para testar o desempenho de software, hardware ou sistema computacional;</a:t>
            </a:r>
          </a:p>
          <a:p>
            <a:pPr algn="just"/>
            <a:r>
              <a:rPr lang="pt-BR" sz="3200" dirty="0"/>
              <a:t>A execução do benchmark não deve influenciar nos resultados;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000407-8AAF-48A7-9A4F-1AFFC7E7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B95843-0EEE-4881-945D-8615B7F2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65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83493-AFB3-497F-A5D6-A8F52821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Aferição: Coleta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30D8F3-C36B-4AE3-BD55-D98657963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Envolve ferramentas e equipamentos específicos;</a:t>
            </a:r>
          </a:p>
          <a:p>
            <a:pPr algn="just"/>
            <a:r>
              <a:rPr lang="pt-BR" sz="3200" dirty="0"/>
              <a:t>A coleta não deve ser intrusiva;</a:t>
            </a:r>
          </a:p>
          <a:p>
            <a:pPr algn="just"/>
            <a:r>
              <a:rPr lang="pt-BR" sz="3200" dirty="0"/>
              <a:t>Pode ser utilizada para validar um modelo;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000407-8AAF-48A7-9A4F-1AFFC7E7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B95843-0EEE-4881-945D-8615B7F2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009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83493-AFB3-497F-A5D6-A8F52821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</a:t>
            </a:r>
            <a:r>
              <a:rPr lang="pt-BR" dirty="0" err="1"/>
              <a:t>aFERiÇÃo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000407-8AAF-48A7-9A4F-1AFFC7E7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B95843-0EEE-4881-945D-8615B7F2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23</a:t>
            </a:fld>
            <a:endParaRPr lang="pt-BR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3ED5E9D-6C68-48B3-A236-B22E1F56C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105" y="1857951"/>
            <a:ext cx="7152168" cy="409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46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3926D-B77D-48E0-8D89-4AC86629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E2302-9F1F-46DE-A589-39CE4BDD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4292"/>
            <a:ext cx="11029615" cy="3947520"/>
          </a:xfrm>
        </p:spPr>
        <p:txBody>
          <a:bodyPr>
            <a:normAutofit/>
          </a:bodyPr>
          <a:lstStyle/>
          <a:p>
            <a:r>
              <a:rPr lang="pt-BR" sz="2400" dirty="0"/>
              <a:t>Modelagem é um processo através do qual cria-se uma abstração que represente fielmente o sistema.</a:t>
            </a:r>
          </a:p>
          <a:p>
            <a:r>
              <a:rPr lang="pt-BR" sz="2400" b="1" dirty="0"/>
              <a:t>A abstração pode ser:</a:t>
            </a:r>
          </a:p>
          <a:p>
            <a:pPr lvl="1"/>
            <a:r>
              <a:rPr lang="pt-BR" sz="2000" b="1" dirty="0"/>
              <a:t>Funcional</a:t>
            </a:r>
            <a:r>
              <a:rPr lang="pt-BR" sz="2000" dirty="0"/>
              <a:t>: baseada em processos. O modelo é criado a partir dos procedimentos que o sistema realiza sobre os dados. </a:t>
            </a:r>
          </a:p>
          <a:p>
            <a:pPr lvl="1"/>
            <a:r>
              <a:rPr lang="pt-BR" sz="2000" b="1" dirty="0"/>
              <a:t>Para avaliação de desempenho: </a:t>
            </a:r>
            <a:r>
              <a:rPr lang="pt-BR" sz="2000" dirty="0"/>
              <a:t>baseada em estados e eventos. Permitir obter métricas de tempos médios, utilização de recursos, etc., que possibilitem uma observação de quão bom (ou ruim) está o sistema modelado. </a:t>
            </a:r>
          </a:p>
          <a:p>
            <a:pPr lvl="1"/>
            <a:r>
              <a:rPr lang="pt-BR" sz="2000" dirty="0"/>
              <a:t>Cadeias de Markov é um exemplo.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5D4A40-D091-4046-9BF0-E3BF351B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A5BB16-F10A-4626-8BE3-54EA779E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822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D6118-91B4-4F24-96DE-D3A35947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B62F20D-80DB-4D4B-9427-3287B6651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440" y="1830244"/>
            <a:ext cx="9194265" cy="4121567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B2B120-B7D7-41DA-A403-27AD08B3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11BD3B-5431-43EA-9F2E-22BDCF5D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001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4CF9D-0877-4EDA-BDC0-425D95C6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analítica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E02BAB-749F-40B3-ABB0-89905E26D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sz="2800" dirty="0"/>
              <a:t>O sistema real é representado por um conjunto de equações;</a:t>
            </a:r>
          </a:p>
          <a:p>
            <a:pPr algn="just"/>
            <a:r>
              <a:rPr lang="pt-BR" sz="2800" dirty="0"/>
              <a:t>Normalmente, utiliza-se a teoria de probabilidades e processos estocásticos para a modelagem;</a:t>
            </a:r>
          </a:p>
          <a:p>
            <a:pPr algn="just"/>
            <a:r>
              <a:rPr lang="pt-BR" sz="2800" dirty="0"/>
              <a:t>O modelo pode se tornar intratável, caso o sistema seja muito complexo;</a:t>
            </a:r>
          </a:p>
          <a:p>
            <a:pPr algn="just"/>
            <a:r>
              <a:rPr lang="pt-BR" sz="2800" dirty="0"/>
              <a:t>Requer algumas simplificações (restrições);</a:t>
            </a:r>
          </a:p>
          <a:p>
            <a:pPr algn="just"/>
            <a:r>
              <a:rPr lang="pt-BR" sz="2800" dirty="0"/>
              <a:t>Simplificações podem tornar o modelo irreal;</a:t>
            </a:r>
          </a:p>
          <a:p>
            <a:pPr algn="just"/>
            <a:r>
              <a:rPr lang="pt-BR" sz="2800" dirty="0"/>
              <a:t>Quando aplicável, é a técnica de modelagem mais exata.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389A88-5C9F-4EA7-8C9A-2C83D8B3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B9B6B5-143E-45C9-93E7-CEB4D899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665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B0BB3-4986-4A94-A2FC-6FA19EFE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analítica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EBC01B-E5B3-4348-B4AD-E0EAB3ADB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29F9C0-E3A5-4D10-938D-2E456F9C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923077-B2AC-4433-BE75-BBF43B6E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27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1E06A2-93A5-4B28-8F6C-FAFB976F4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0274" y="2974985"/>
            <a:ext cx="7548469" cy="28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45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67FD3-BA98-4F9F-B6AE-42A0847F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por simulação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1D5A8D-7DAE-4086-BD8E-FAD18428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9710"/>
            <a:ext cx="11029615" cy="3892102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Maior flexibilidade e facilidade de utilização</a:t>
            </a:r>
          </a:p>
          <a:p>
            <a:pPr algn="just"/>
            <a:r>
              <a:rPr lang="pt-BR" sz="2800" dirty="0"/>
              <a:t>Custo relativamente baixo;</a:t>
            </a:r>
          </a:p>
          <a:p>
            <a:pPr algn="just"/>
            <a:r>
              <a:rPr lang="pt-BR" sz="2800" dirty="0"/>
              <a:t>Capaz de representar modelos complexos;</a:t>
            </a:r>
          </a:p>
          <a:p>
            <a:pPr algn="just"/>
            <a:r>
              <a:rPr lang="pt-BR" sz="2800" dirty="0"/>
              <a:t>Vasta coleção de software para simulação: linguagens convencionais (C/C++, Java, etc.), bibliotecas específicas, simuladores (NS, OPNET, ARENA, etc.);</a:t>
            </a:r>
          </a:p>
          <a:p>
            <a:pPr algn="just"/>
            <a:r>
              <a:rPr lang="pt-BR" sz="2800" dirty="0"/>
              <a:t>Requer um tratamento estatístico tão criterioso quanto para a aferição.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208100-97D0-431A-87AE-C8648C1F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B28FEE-E40A-4E5D-83A5-AFBFF8F6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937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67FD3-BA98-4F9F-B6AE-42A0847F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modelagem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208100-97D0-431A-87AE-C8648C1F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B28FEE-E40A-4E5D-83A5-AFBFF8F6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29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47AAF52-68B0-41FF-9DBA-433D12B0E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30" y="1921164"/>
            <a:ext cx="9153525" cy="474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8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6B7AA-E1C3-45F6-92D9-4EFAD527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02CF2-D296-4F9C-B192-364F51DC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2569"/>
            <a:ext cx="11029615" cy="3678303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O desempenho é o critério chave no projeto e uso de sistemas computacionais.</a:t>
            </a:r>
          </a:p>
          <a:p>
            <a:pPr algn="just"/>
            <a:r>
              <a:rPr lang="pt-BR" sz="3200" dirty="0"/>
              <a:t>Para atingir o objetivo de alto desempenho os profissionais tem que ter um conhecimento básico das técnicas e terminologias da avaliação de desempenho.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5F62D3-3F15-4680-A048-18AD036F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A6AD9F-E5B5-4D80-A60E-369FC7E7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3</a:t>
            </a:fld>
            <a:endParaRPr lang="pt-BR"/>
          </a:p>
        </p:txBody>
      </p:sp>
      <p:pic>
        <p:nvPicPr>
          <p:cNvPr id="6" name="Picture 5" descr="altodesempenho">
            <a:extLst>
              <a:ext uri="{FF2B5EF4-FFF2-40B4-BE49-F238E27FC236}">
                <a16:creationId xmlns:a16="http://schemas.microsoft.com/office/drawing/2014/main" id="{6D7BDE28-E192-4BE3-8135-D1087CC9D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381" y="4804385"/>
            <a:ext cx="3465945" cy="173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716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6979BFB-9644-4031-8D1D-C026291EF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 agora?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4F8BD9E-A09B-4D01-95D0-FFF5D0A7F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5159" y="4065627"/>
            <a:ext cx="4127051" cy="1254518"/>
          </a:xfrm>
        </p:spPr>
        <p:txBody>
          <a:bodyPr>
            <a:no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Dúvidas?</a:t>
            </a:r>
          </a:p>
          <a:p>
            <a:pPr algn="ctr"/>
            <a:r>
              <a:rPr lang="pt-BR" sz="3600" dirty="0">
                <a:solidFill>
                  <a:schemeClr val="bg1"/>
                </a:solidFill>
              </a:rPr>
              <a:t>Sugestões?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39566C3-2F77-4468-B930-756C6549E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932" y="3592945"/>
            <a:ext cx="2271288" cy="278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99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B7F1A-CF07-48CD-B3A4-C3C8CB37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01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A3BF91-4B84-4A0B-84E2-3AC447570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537808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Sintetizar, em uma página, as principais características das técnicas de avaliação de desempenho, levando em consideração aspectos como domínios de aplicação, existência ou não do sistema em estudo e complexidade envolvida</a:t>
            </a:r>
          </a:p>
          <a:p>
            <a:pPr algn="just"/>
            <a:r>
              <a:rPr lang="pt-BR" sz="2800" dirty="0"/>
              <a:t>Entrega: 15/06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E2700C-753A-43C4-9CD2-6194F2C8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2E0EF8-CC80-40A2-88AD-3397461B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73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6B7AA-E1C3-45F6-92D9-4EFAD527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02CF2-D296-4F9C-B192-364F51DC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2569"/>
            <a:ext cx="11029615" cy="395924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3200" dirty="0"/>
              <a:t>Deve-se especificar os requerimentos de desempenho</a:t>
            </a:r>
          </a:p>
          <a:p>
            <a:pPr algn="just"/>
            <a:r>
              <a:rPr lang="pt-BR" sz="3200" dirty="0"/>
              <a:t>Alternativas de projeto de avaliação</a:t>
            </a:r>
          </a:p>
          <a:p>
            <a:pPr algn="just"/>
            <a:r>
              <a:rPr lang="pt-BR" sz="3200" dirty="0"/>
              <a:t>Comparar dois ou mais sistemas, determinar o valor ótimo de um parâmetro (</a:t>
            </a:r>
            <a:r>
              <a:rPr lang="pt-BR" sz="3200" i="1" dirty="0"/>
              <a:t>system </a:t>
            </a:r>
            <a:r>
              <a:rPr lang="en-US" sz="3200" i="1" dirty="0"/>
              <a:t>tunning</a:t>
            </a:r>
            <a:r>
              <a:rPr lang="pt-BR" sz="3200" dirty="0"/>
              <a:t>)</a:t>
            </a:r>
          </a:p>
          <a:p>
            <a:pPr algn="just"/>
            <a:r>
              <a:rPr lang="pt-BR" sz="3200" dirty="0"/>
              <a:t>Encontrar o gargalo do desempenho</a:t>
            </a:r>
          </a:p>
          <a:p>
            <a:pPr algn="just"/>
            <a:r>
              <a:rPr lang="pt-BR" sz="3200" dirty="0"/>
              <a:t>Caracterizar a carga do sistema</a:t>
            </a:r>
          </a:p>
          <a:p>
            <a:pPr algn="just"/>
            <a:r>
              <a:rPr lang="pt-BR" sz="3200" dirty="0"/>
              <a:t>Determinar o número e tamanho dos componentes (</a:t>
            </a:r>
            <a:r>
              <a:rPr lang="pt-BR" sz="3200" i="1" dirty="0" err="1"/>
              <a:t>capacity</a:t>
            </a:r>
            <a:r>
              <a:rPr lang="pt-BR" sz="3200" i="1" dirty="0"/>
              <a:t> </a:t>
            </a:r>
            <a:r>
              <a:rPr lang="pt-BR" sz="3200" i="1" dirty="0" err="1"/>
              <a:t>planning</a:t>
            </a:r>
            <a:r>
              <a:rPr lang="pt-BR" sz="3200" dirty="0"/>
              <a:t>) e prever o desempenho com cargas futuras (</a:t>
            </a:r>
            <a:r>
              <a:rPr lang="pt-BR" sz="3200" i="1" dirty="0" err="1"/>
              <a:t>forecasting</a:t>
            </a:r>
            <a:r>
              <a:rPr lang="pt-BR" sz="3200" dirty="0"/>
              <a:t>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5F62D3-3F15-4680-A048-18AD036F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A6AD9F-E5B5-4D80-A60E-369FC7E7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57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6B7AA-E1C3-45F6-92D9-4EFAD527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02CF2-D296-4F9C-B192-364F51DC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2569"/>
            <a:ext cx="11029615" cy="3678303"/>
          </a:xfrm>
        </p:spPr>
        <p:txBody>
          <a:bodyPr>
            <a:normAutofit/>
          </a:bodyPr>
          <a:lstStyle/>
          <a:p>
            <a:pPr algn="just"/>
            <a:r>
              <a:rPr lang="pt-BR" sz="3200" b="1" dirty="0"/>
              <a:t>Um sistema pode ser:</a:t>
            </a:r>
          </a:p>
          <a:p>
            <a:pPr lvl="1" algn="just"/>
            <a:r>
              <a:rPr lang="pt-BR" sz="3000" dirty="0"/>
              <a:t>Um hardware (CPU)</a:t>
            </a:r>
          </a:p>
          <a:p>
            <a:pPr lvl="1" algn="just"/>
            <a:r>
              <a:rPr lang="pt-BR" sz="3000" dirty="0"/>
              <a:t>Software (</a:t>
            </a:r>
            <a:r>
              <a:rPr lang="pt-BR" sz="3000" i="1" dirty="0" err="1"/>
              <a:t>database</a:t>
            </a:r>
            <a:r>
              <a:rPr lang="pt-BR" sz="3000" i="1" dirty="0"/>
              <a:t> system</a:t>
            </a:r>
            <a:r>
              <a:rPr lang="pt-BR" sz="3000" dirty="0"/>
              <a:t>)</a:t>
            </a:r>
          </a:p>
          <a:p>
            <a:pPr lvl="1" algn="just"/>
            <a:r>
              <a:rPr lang="pt-BR" sz="3000" dirty="0"/>
              <a:t>Redes de computadores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5F62D3-3F15-4680-A048-18AD036F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A6AD9F-E5B5-4D80-A60E-369FC7E7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8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6B7AA-E1C3-45F6-92D9-4EFAD527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02CF2-D296-4F9C-B192-364F51DC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2569"/>
            <a:ext cx="11029615" cy="395924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sz="3200" b="1" dirty="0"/>
              <a:t>Resumindo o conceito de avaliação de desempenho é:</a:t>
            </a:r>
          </a:p>
          <a:p>
            <a:pPr lvl="1" algn="just"/>
            <a:r>
              <a:rPr lang="pt-BR" sz="3000" dirty="0"/>
              <a:t>Estratégia que, a partir de métrica(s), apresenta diagnósticos sobre o comportamento do sistema.</a:t>
            </a:r>
          </a:p>
          <a:p>
            <a:pPr algn="just"/>
            <a:r>
              <a:rPr lang="pt-BR" sz="3200" b="1" dirty="0"/>
              <a:t>Tipos de problemas que o profissional de avaliação de desempenho é capaz  de resolver:</a:t>
            </a:r>
          </a:p>
          <a:p>
            <a:pPr lvl="1" algn="just"/>
            <a:r>
              <a:rPr lang="pt-BR" sz="3000" dirty="0"/>
              <a:t>Ser capaz de selecionar técnicas de avaliação apropriadas, métricas de desempenho e cargas de trabalho para um sistema.</a:t>
            </a:r>
          </a:p>
          <a:p>
            <a:pPr lvl="1" algn="just"/>
            <a:r>
              <a:rPr lang="pt-BR" sz="3200" dirty="0"/>
              <a:t>Principais técnicas: medição, simulação e modelagem analítica.</a:t>
            </a:r>
          </a:p>
          <a:p>
            <a:pPr lvl="1" algn="just"/>
            <a:r>
              <a:rPr lang="pt-BR" sz="3200" dirty="0"/>
              <a:t>Métricas: referem-se ao critério usado para avaliar o desempenho do sistema.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5F62D3-3F15-4680-A048-18AD036F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A6AD9F-E5B5-4D80-A60E-369FC7E7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51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6B7AA-E1C3-45F6-92D9-4EFAD527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02CF2-D296-4F9C-B192-364F51DC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3455"/>
            <a:ext cx="11029615" cy="4128654"/>
          </a:xfrm>
        </p:spPr>
        <p:txBody>
          <a:bodyPr>
            <a:normAutofit/>
          </a:bodyPr>
          <a:lstStyle/>
          <a:p>
            <a:pPr algn="just"/>
            <a:r>
              <a:rPr lang="pt-BR" sz="3200" b="1" dirty="0"/>
              <a:t>Exemplos de métricas geralmente usadas:</a:t>
            </a:r>
          </a:p>
          <a:p>
            <a:pPr lvl="1" algn="just"/>
            <a:r>
              <a:rPr lang="pt-BR" sz="3000" dirty="0"/>
              <a:t>Utilização</a:t>
            </a:r>
          </a:p>
          <a:p>
            <a:pPr lvl="1" algn="just"/>
            <a:r>
              <a:rPr lang="pt-BR" sz="3000" dirty="0"/>
              <a:t>Vazão</a:t>
            </a:r>
          </a:p>
          <a:p>
            <a:pPr lvl="1" algn="just"/>
            <a:r>
              <a:rPr lang="pt-BR" sz="3000" dirty="0"/>
              <a:t>Tempo de Resposta</a:t>
            </a:r>
            <a:endParaRPr lang="pt-BR" sz="3200" b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5F62D3-3F15-4680-A048-18AD036F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A6AD9F-E5B5-4D80-A60E-369FC7E7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81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6B7AA-E1C3-45F6-92D9-4EFAD527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02CF2-D296-4F9C-B192-364F51DC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3455"/>
            <a:ext cx="11029615" cy="4128654"/>
          </a:xfrm>
        </p:spPr>
        <p:txBody>
          <a:bodyPr>
            <a:normAutofit/>
          </a:bodyPr>
          <a:lstStyle/>
          <a:p>
            <a:pPr algn="just"/>
            <a:r>
              <a:rPr lang="pt-BR" sz="3200" b="1" dirty="0"/>
              <a:t>Conduzir corretamente as medições de desempenho: </a:t>
            </a:r>
          </a:p>
          <a:p>
            <a:pPr lvl="1" algn="just"/>
            <a:r>
              <a:rPr lang="pt-BR" sz="2400" dirty="0"/>
              <a:t>São necessários:</a:t>
            </a:r>
            <a:r>
              <a:rPr lang="pt-BR" sz="2400" b="1" dirty="0"/>
              <a:t> gerador de carga </a:t>
            </a:r>
            <a:r>
              <a:rPr lang="pt-BR" sz="2400" dirty="0"/>
              <a:t>e um </a:t>
            </a:r>
            <a:r>
              <a:rPr lang="pt-BR" sz="2400" b="1" dirty="0"/>
              <a:t>monitor</a:t>
            </a:r>
          </a:p>
          <a:p>
            <a:pPr algn="just"/>
            <a:r>
              <a:rPr lang="pt-BR" sz="3200" b="1" dirty="0"/>
              <a:t>Usar técnicas estatísticas para comparar muitas alternativas: </a:t>
            </a:r>
          </a:p>
          <a:p>
            <a:pPr lvl="1" algn="just"/>
            <a:r>
              <a:rPr lang="pt-BR" sz="2400" dirty="0"/>
              <a:t>se uma medição ou simulação é repetida muitas vezes os resultados podem ser suavemente diferentes e as técnicas estatísticas podem ser usadas para comparação de resultados.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5F62D3-3F15-4680-A048-18AD036F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A6AD9F-E5B5-4D80-A60E-369FC7E7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10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6B7AA-E1C3-45F6-92D9-4EFAD527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comuns em ad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02CF2-D296-4F9C-B192-364F51DC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3455"/>
            <a:ext cx="11029615" cy="4128654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Ocorrem devido ao simples desentendimento e falta de conhecimento sobre técnicas de AD:</a:t>
            </a:r>
          </a:p>
          <a:p>
            <a:pPr lvl="1" algn="just"/>
            <a:r>
              <a:rPr lang="pt-BR" sz="3000" b="1" dirty="0"/>
              <a:t>1) Ausência de Objetivos </a:t>
            </a:r>
          </a:p>
          <a:p>
            <a:pPr lvl="2" algn="just"/>
            <a:r>
              <a:rPr lang="pt-BR" sz="2800" dirty="0"/>
              <a:t>É importante que o analista compreenda o funcionamento do sistema e identifique o problema a ser resolvido. </a:t>
            </a:r>
          </a:p>
          <a:p>
            <a:pPr lvl="1" algn="just"/>
            <a:r>
              <a:rPr lang="pt-BR" sz="3000" b="1" dirty="0"/>
              <a:t>2) Objetivos Tendenciosos </a:t>
            </a:r>
          </a:p>
          <a:p>
            <a:pPr lvl="2" algn="just"/>
            <a:r>
              <a:rPr lang="pt-BR" sz="2800" dirty="0"/>
              <a:t>A função do analista de desempenho é a de um jurado.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5F62D3-3F15-4680-A048-18AD036F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Avaliação de Desempenho  - Prof. Hugo P. Kuribayashi - hugo@unifesspa.edu.br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A6AD9F-E5B5-4D80-A60E-369FC7E7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B77D-D205-4E0D-AA21-560D624A938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756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5170</TotalTime>
  <Words>1733</Words>
  <Application>Microsoft Macintosh PowerPoint</Application>
  <PresentationFormat>Widescreen</PresentationFormat>
  <Paragraphs>209</Paragraphs>
  <Slides>31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Calibri</vt:lpstr>
      <vt:lpstr>Gill Sans MT</vt:lpstr>
      <vt:lpstr>Wingdings 2</vt:lpstr>
      <vt:lpstr>Dividendo</vt:lpstr>
      <vt:lpstr>Introdução à técnicas de avaliação</vt:lpstr>
      <vt:lpstr>SUMÁRIO</vt:lpstr>
      <vt:lpstr>introdução</vt:lpstr>
      <vt:lpstr>Introdução</vt:lpstr>
      <vt:lpstr>Introdução</vt:lpstr>
      <vt:lpstr>Introdução</vt:lpstr>
      <vt:lpstr>Introdução</vt:lpstr>
      <vt:lpstr>Introdução</vt:lpstr>
      <vt:lpstr>Erros comuns em ad</vt:lpstr>
      <vt:lpstr>Erros comuns em ad</vt:lpstr>
      <vt:lpstr>Erros comuns em ad</vt:lpstr>
      <vt:lpstr>Erros comuns em ad</vt:lpstr>
      <vt:lpstr>Erros comuns em ad</vt:lpstr>
      <vt:lpstr>Erros comuns em ad</vt:lpstr>
      <vt:lpstr>Resumo</vt:lpstr>
      <vt:lpstr>Técnicas de avaliação de desempenho</vt:lpstr>
      <vt:lpstr>Exemplo de modelagem</vt:lpstr>
      <vt:lpstr>Exemplo de Simulação</vt:lpstr>
      <vt:lpstr>Aferição</vt:lpstr>
      <vt:lpstr>Aferição: prototipação</vt:lpstr>
      <vt:lpstr>Aferição: benchmark</vt:lpstr>
      <vt:lpstr>Aferição: Coleta de dados</vt:lpstr>
      <vt:lpstr>Técnicas de aFERiÇÃo</vt:lpstr>
      <vt:lpstr>Modelagem</vt:lpstr>
      <vt:lpstr>Modelagem</vt:lpstr>
      <vt:lpstr>Modelagem analítica</vt:lpstr>
      <vt:lpstr>Modelagem analítica</vt:lpstr>
      <vt:lpstr>Modelagem por simulação</vt:lpstr>
      <vt:lpstr>Técnicas de modelagem</vt:lpstr>
      <vt:lpstr>E agora?</vt:lpstr>
      <vt:lpstr>Atividade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Kuribayashi</dc:creator>
  <cp:lastModifiedBy>Hugo P. Kuribayashi</cp:lastModifiedBy>
  <cp:revision>58</cp:revision>
  <dcterms:created xsi:type="dcterms:W3CDTF">2017-10-20T00:46:38Z</dcterms:created>
  <dcterms:modified xsi:type="dcterms:W3CDTF">2021-06-08T02:23:14Z</dcterms:modified>
</cp:coreProperties>
</file>