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9" r:id="rId1"/>
  </p:sldMasterIdLst>
  <p:notesMasterIdLst>
    <p:notesMasterId r:id="rId18"/>
  </p:notesMasterIdLst>
  <p:sldIdLst>
    <p:sldId id="256" r:id="rId2"/>
    <p:sldId id="301" r:id="rId3"/>
    <p:sldId id="302" r:id="rId4"/>
    <p:sldId id="303" r:id="rId5"/>
    <p:sldId id="304" r:id="rId6"/>
    <p:sldId id="305" r:id="rId7"/>
    <p:sldId id="308" r:id="rId8"/>
    <p:sldId id="306" r:id="rId9"/>
    <p:sldId id="310" r:id="rId10"/>
    <p:sldId id="311" r:id="rId11"/>
    <p:sldId id="313" r:id="rId12"/>
    <p:sldId id="315" r:id="rId13"/>
    <p:sldId id="316" r:id="rId14"/>
    <p:sldId id="317" r:id="rId15"/>
    <p:sldId id="299" r:id="rId16"/>
    <p:sldId id="32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/>
    <p:restoredTop sz="94674"/>
  </p:normalViewPr>
  <p:slideViewPr>
    <p:cSldViewPr snapToGrid="0" showGuides="1">
      <p:cViewPr varScale="1">
        <p:scale>
          <a:sx n="124" d="100"/>
          <a:sy n="124" d="100"/>
        </p:scale>
        <p:origin x="7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95D1C-ABED-4799-AA73-8D301471AFC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55AEA-F9E6-4EEB-BD4F-008496A8A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884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5AEA-F9E6-4EEB-BD4F-008496A8A30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73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2D638A-56B1-EF4F-84FA-ACE86DF0E93C}" type="datetime1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0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1B6F-B865-144F-B9A8-FE56B5D20578}" type="datetime1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99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CB459F-6B40-CF4A-8642-57565B92C84F}" type="datetime1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B565-FDA8-2A4E-A85F-F07916C458B5}" type="datetime1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12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01306-352F-1D48-82F9-8D65AE6468BC}" type="datetime1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25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4E9-4706-4E47-B861-A69EEC80B3D1}" type="datetime1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64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FEFE-22BE-FB4A-A9CF-97EF04AE81AA}" type="datetime1">
              <a:rPr lang="pt-BR" smtClean="0"/>
              <a:t>07/06/2021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44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8C3D-5FE1-EE41-9595-BC600E5ADBA1}" type="datetime1">
              <a:rPr lang="pt-BR" smtClean="0"/>
              <a:t>07/06/2021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2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EB86-03EA-E142-84C8-46DFEAB645CA}" type="datetime1">
              <a:rPr lang="pt-BR" smtClean="0"/>
              <a:t>07/06/2021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83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CC940CD-A0B3-E448-9EB8-B4C92E1E886E}" type="datetime1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1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C6B1-DEBD-6049-BEAC-E8FEBD3C95A0}" type="datetime1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2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5D6803A-A98A-3745-A47E-246477073574}" type="datetime1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26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83EC4-F5DC-4B84-89FE-423ABE116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3264867"/>
            <a:ext cx="10993549" cy="147501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Métricas de avaliação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7E3E-62EA-4A8B-8E14-1BD2520AE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4739880"/>
            <a:ext cx="10993546" cy="590321"/>
          </a:xfrm>
        </p:spPr>
        <p:txBody>
          <a:bodyPr/>
          <a:lstStyle/>
          <a:p>
            <a:r>
              <a:rPr lang="pt-BR" dirty="0"/>
              <a:t>UNIDADE 1 (parte 2)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C992F39-FF3F-44C9-B60B-1174D1CDA74D}"/>
              </a:ext>
            </a:extLst>
          </p:cNvPr>
          <p:cNvSpPr txBox="1">
            <a:spLocks/>
          </p:cNvSpPr>
          <p:nvPr/>
        </p:nvSpPr>
        <p:spPr>
          <a:xfrm>
            <a:off x="511919" y="958796"/>
            <a:ext cx="10993549" cy="14750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Avaliação De Desempenho de sistemas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D966CAF2-0A10-4C86-B223-DACED11226DC}"/>
              </a:ext>
            </a:extLst>
          </p:cNvPr>
          <p:cNvSpPr txBox="1">
            <a:spLocks/>
          </p:cNvSpPr>
          <p:nvPr/>
        </p:nvSpPr>
        <p:spPr>
          <a:xfrm>
            <a:off x="511919" y="2554177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Hugo p. kuribayashi – hugo@unifesspa.edu.br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B633773-63B6-6847-A0E0-AAA94A329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44" y="5035040"/>
            <a:ext cx="4356742" cy="14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0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9E761-9801-44B2-9DD7-1D8CB6DB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CCA35D-5EF2-4646-8B76-C32AAE2F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1667CE-DF08-4279-8050-5B27EFB6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10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1B31A1A-A29C-4A0C-BEF7-954BA4DAE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771315"/>
          </a:xfrm>
        </p:spPr>
        <p:txBody>
          <a:bodyPr>
            <a:normAutofit/>
          </a:bodyPr>
          <a:lstStyle/>
          <a:p>
            <a:r>
              <a:rPr lang="pt-BR" altLang="pt-BR" sz="2800" b="1" dirty="0"/>
              <a:t>Métricas</a:t>
            </a:r>
          </a:p>
          <a:p>
            <a:pPr lvl="1"/>
            <a:r>
              <a:rPr lang="pt-BR" altLang="pt-BR" sz="2600" dirty="0"/>
              <a:t>Duração dos </a:t>
            </a:r>
            <a:r>
              <a:rPr lang="pt-BR" altLang="pt-BR" sz="2600" dirty="0" err="1"/>
              <a:t>streams</a:t>
            </a:r>
            <a:r>
              <a:rPr lang="pt-BR" altLang="pt-BR" sz="2600" dirty="0"/>
              <a:t> de pacotes</a:t>
            </a:r>
          </a:p>
          <a:p>
            <a:pPr lvl="1"/>
            <a:r>
              <a:rPr lang="pt-BR" altLang="pt-BR" sz="2600" dirty="0"/>
              <a:t>Taxa de pacotes por unidade de tempo (ou bits/</a:t>
            </a:r>
            <a:r>
              <a:rPr lang="pt-BR" altLang="pt-BR" sz="2600" dirty="0" err="1"/>
              <a:t>s</a:t>
            </a:r>
            <a:r>
              <a:rPr lang="pt-BR" altLang="pt-BR" sz="2600" dirty="0"/>
              <a:t>)</a:t>
            </a:r>
          </a:p>
          <a:p>
            <a:pPr lvl="1"/>
            <a:r>
              <a:rPr lang="pt-BR" altLang="pt-BR" sz="2600" dirty="0"/>
              <a:t>Tempo de ocupação do link </a:t>
            </a:r>
          </a:p>
          <a:p>
            <a:pPr lvl="1"/>
            <a:r>
              <a:rPr lang="pt-BR" altLang="pt-BR" sz="2600" dirty="0"/>
              <a:t>Tempo de ocupação/ociosidade dos roteadores 2 e 3</a:t>
            </a:r>
          </a:p>
          <a:p>
            <a:pPr lvl="1"/>
            <a:r>
              <a:rPr lang="pt-BR" altLang="pt-BR" sz="2600" dirty="0"/>
              <a:t>Número de bytes enviados no enlace por chamada</a:t>
            </a:r>
          </a:p>
        </p:txBody>
      </p:sp>
    </p:spTree>
    <p:extLst>
      <p:ext uri="{BB962C8B-B14F-4D97-AF65-F5344CB8AC3E}">
        <p14:creationId xmlns:p14="http://schemas.microsoft.com/office/powerpoint/2010/main" val="349172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9E761-9801-44B2-9DD7-1D8CB6DB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CCA35D-5EF2-4646-8B76-C32AAE2F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1667CE-DF08-4279-8050-5B27EFB6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11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1B31A1A-A29C-4A0C-BEF7-954BA4DAE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2016"/>
            <a:ext cx="11029615" cy="4279910"/>
          </a:xfrm>
        </p:spPr>
        <p:txBody>
          <a:bodyPr>
            <a:normAutofit fontScale="85000" lnSpcReduction="20000"/>
          </a:bodyPr>
          <a:lstStyle/>
          <a:p>
            <a:r>
              <a:rPr lang="pt-BR" altLang="pt-BR" sz="2800" b="1" dirty="0"/>
              <a:t>Parâmetros da carga de trabalho</a:t>
            </a:r>
          </a:p>
          <a:p>
            <a:pPr lvl="1"/>
            <a:r>
              <a:rPr lang="pt-BR" altLang="pt-BR" sz="2600" dirty="0"/>
              <a:t>Tempo entre envios de dados sucessivos</a:t>
            </a:r>
          </a:p>
          <a:p>
            <a:pPr lvl="1"/>
            <a:r>
              <a:rPr lang="pt-BR" altLang="pt-BR" sz="2600" dirty="0"/>
              <a:t>Tempo total de experimentação</a:t>
            </a:r>
          </a:p>
          <a:p>
            <a:pPr lvl="1"/>
            <a:r>
              <a:rPr lang="pt-BR" altLang="pt-BR" sz="2600" dirty="0"/>
              <a:t>Número e tamanhos do total de pacotes enviados por host</a:t>
            </a:r>
          </a:p>
          <a:p>
            <a:pPr lvl="1"/>
            <a:r>
              <a:rPr lang="pt-BR" altLang="pt-BR" sz="2600" dirty="0"/>
              <a:t>Outras cargas (de fundo) nos hosts remotos</a:t>
            </a:r>
          </a:p>
          <a:p>
            <a:r>
              <a:rPr lang="pt-BR" altLang="pt-BR" sz="2800" b="1" dirty="0"/>
              <a:t>Fatores:</a:t>
            </a:r>
          </a:p>
          <a:p>
            <a:pPr lvl="1"/>
            <a:r>
              <a:rPr lang="pt-BR" altLang="pt-BR" sz="2600" dirty="0"/>
              <a:t>Número de hosts</a:t>
            </a:r>
          </a:p>
          <a:p>
            <a:pPr lvl="1"/>
            <a:r>
              <a:rPr lang="pt-BR" altLang="pt-BR" sz="2600" dirty="0"/>
              <a:t>Velocidade nominal do link</a:t>
            </a:r>
          </a:p>
          <a:p>
            <a:pPr lvl="1"/>
            <a:r>
              <a:rPr lang="pt-BR" altLang="pt-BR" sz="2600" dirty="0"/>
              <a:t>Tamanho dos pacotes</a:t>
            </a:r>
          </a:p>
          <a:p>
            <a:pPr lvl="1"/>
            <a:r>
              <a:rPr lang="pt-BR" altLang="pt-BR" sz="2600" dirty="0"/>
              <a:t>Número máximo de hosts fazendo transmissão</a:t>
            </a:r>
          </a:p>
          <a:p>
            <a:pPr lvl="1"/>
            <a:endParaRPr lang="pt-BR" altLang="pt-BR" sz="2600" dirty="0"/>
          </a:p>
        </p:txBody>
      </p:sp>
    </p:spTree>
    <p:extLst>
      <p:ext uri="{BB962C8B-B14F-4D97-AF65-F5344CB8AC3E}">
        <p14:creationId xmlns:p14="http://schemas.microsoft.com/office/powerpoint/2010/main" val="10920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9E761-9801-44B2-9DD7-1D8CB6DB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CCA35D-5EF2-4646-8B76-C32AAE2F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1667CE-DF08-4279-8050-5B27EFB6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12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1B31A1A-A29C-4A0C-BEF7-954BA4DAE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00520"/>
            <a:ext cx="11029615" cy="2762053"/>
          </a:xfrm>
        </p:spPr>
        <p:txBody>
          <a:bodyPr>
            <a:normAutofit/>
          </a:bodyPr>
          <a:lstStyle/>
          <a:p>
            <a:r>
              <a:rPr lang="pt-BR" altLang="pt-BR" sz="2800" b="1" dirty="0"/>
              <a:t>Observação:</a:t>
            </a:r>
          </a:p>
          <a:p>
            <a:pPr lvl="1"/>
            <a:r>
              <a:rPr lang="pt-BR" altLang="pt-BR" sz="2600" dirty="0"/>
              <a:t>Fixados:  Tipo de interface de rede, sistema operacional</a:t>
            </a:r>
          </a:p>
          <a:p>
            <a:r>
              <a:rPr lang="pt-BR" altLang="pt-BR" sz="2800" b="1" dirty="0"/>
              <a:t>Técnica de avaliação</a:t>
            </a:r>
          </a:p>
          <a:p>
            <a:pPr lvl="1"/>
            <a:r>
              <a:rPr lang="pt-BR" altLang="pt-BR" sz="2600" dirty="0"/>
              <a:t>Protótipos implementados – técnica de medição</a:t>
            </a:r>
          </a:p>
          <a:p>
            <a:pPr lvl="1"/>
            <a:r>
              <a:rPr lang="pt-BR" altLang="pt-BR" sz="2600" dirty="0"/>
              <a:t>Uso de modelagem analítica para validação.</a:t>
            </a:r>
          </a:p>
        </p:txBody>
      </p:sp>
    </p:spTree>
    <p:extLst>
      <p:ext uri="{BB962C8B-B14F-4D97-AF65-F5344CB8AC3E}">
        <p14:creationId xmlns:p14="http://schemas.microsoft.com/office/powerpoint/2010/main" val="242033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9E761-9801-44B2-9DD7-1D8CB6DB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CCA35D-5EF2-4646-8B76-C32AAE2F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1667CE-DF08-4279-8050-5B27EFB6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13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1B31A1A-A29C-4A0C-BEF7-954BA4DAE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419784"/>
          </a:xfrm>
        </p:spPr>
        <p:txBody>
          <a:bodyPr>
            <a:normAutofit/>
          </a:bodyPr>
          <a:lstStyle/>
          <a:p>
            <a:r>
              <a:rPr lang="pt-BR" altLang="pt-BR" sz="2800" b="1" dirty="0"/>
              <a:t>Análise e Apresentação de Resultados</a:t>
            </a:r>
          </a:p>
          <a:p>
            <a:pPr lvl="1" algn="just"/>
            <a:r>
              <a:rPr lang="pt-BR" altLang="pt-BR" sz="2600" dirty="0"/>
              <a:t>Análise da média de saturação/inatividade do link, em função do número de hosts transmitindo simultaneamente (eixo </a:t>
            </a:r>
            <a:r>
              <a:rPr lang="pt-BR" altLang="pt-BR" sz="2600" dirty="0" err="1"/>
              <a:t>x</a:t>
            </a:r>
            <a:r>
              <a:rPr lang="pt-BR" altLang="pt-BR" sz="2600" dirty="0"/>
              <a:t>), pela relação entre vazão/capacidade link (eixo </a:t>
            </a:r>
            <a:r>
              <a:rPr lang="pt-BR" altLang="pt-BR" sz="2600" dirty="0" err="1"/>
              <a:t>y</a:t>
            </a:r>
            <a:r>
              <a:rPr lang="pt-BR" altLang="pt-BR" sz="2600" dirty="0"/>
              <a:t>)</a:t>
            </a:r>
          </a:p>
          <a:p>
            <a:pPr lvl="1" algn="just"/>
            <a:r>
              <a:rPr lang="pt-BR" altLang="pt-BR" sz="2600" dirty="0"/>
              <a:t>Variação por protocolo e tamanho de pacotes</a:t>
            </a:r>
          </a:p>
        </p:txBody>
      </p:sp>
    </p:spTree>
    <p:extLst>
      <p:ext uri="{BB962C8B-B14F-4D97-AF65-F5344CB8AC3E}">
        <p14:creationId xmlns:p14="http://schemas.microsoft.com/office/powerpoint/2010/main" val="379123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9E761-9801-44B2-9DD7-1D8CB6DB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CCA35D-5EF2-4646-8B76-C32AAE2F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1667CE-DF08-4279-8050-5B27EFB6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14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1B31A1A-A29C-4A0C-BEF7-954BA4DAE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29615" cy="3771315"/>
          </a:xfrm>
        </p:spPr>
        <p:txBody>
          <a:bodyPr>
            <a:normAutofit/>
          </a:bodyPr>
          <a:lstStyle/>
          <a:p>
            <a:r>
              <a:rPr lang="pt-BR" altLang="pt-BR" sz="2800" dirty="0"/>
              <a:t>As técnicas de análise, as métricas, a carga de trabalho dependem do objetivo do estudo</a:t>
            </a:r>
          </a:p>
          <a:p>
            <a:r>
              <a:rPr lang="pt-BR" altLang="pt-BR" sz="2800" dirty="0"/>
              <a:t>As métricas são baseadas nos serviços oferecidos pelo sistema</a:t>
            </a:r>
          </a:p>
          <a:p>
            <a:r>
              <a:rPr lang="pt-BR" altLang="pt-BR" sz="2800" dirty="0"/>
              <a:t>Parâmetros de sistema e de carga determinam o conjunto certo de experimentos</a:t>
            </a:r>
          </a:p>
          <a:p>
            <a:r>
              <a:rPr lang="pt-BR" altLang="pt-BR" sz="2800" dirty="0"/>
              <a:t>A análise correta e a apresentação dos resultados é importante.</a:t>
            </a:r>
          </a:p>
        </p:txBody>
      </p:sp>
    </p:spTree>
    <p:extLst>
      <p:ext uri="{BB962C8B-B14F-4D97-AF65-F5344CB8AC3E}">
        <p14:creationId xmlns:p14="http://schemas.microsoft.com/office/powerpoint/2010/main" val="4135723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6979BFB-9644-4031-8D1D-C026291EF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 agora?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4F8BD9E-A09B-4D01-95D0-FFF5D0A7F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5159" y="4065627"/>
            <a:ext cx="4127051" cy="1254518"/>
          </a:xfrm>
        </p:spPr>
        <p:txBody>
          <a:bodyPr>
            <a:no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Dúvidas?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Sugestões?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39566C3-2F77-4468-B930-756C6549E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932" y="3592945"/>
            <a:ext cx="2271288" cy="278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99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9E761-9801-44B2-9DD7-1D8CB6DB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CCA35D-5EF2-4646-8B76-C32AAE2F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1667CE-DF08-4279-8050-5B27EFB6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16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A28BD9D-FABE-4041-B089-51A6A007C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771315"/>
          </a:xfrm>
        </p:spPr>
        <p:txBody>
          <a:bodyPr>
            <a:normAutofit fontScale="92500" lnSpcReduction="20000"/>
          </a:bodyPr>
          <a:lstStyle/>
          <a:p>
            <a:r>
              <a:rPr lang="pt-BR" altLang="pt-BR" sz="2800" dirty="0"/>
              <a:t>1)Escolha um sistema para estudo de desempenho e descreve brevemente:</a:t>
            </a:r>
          </a:p>
          <a:p>
            <a:pPr lvl="1"/>
            <a:r>
              <a:rPr lang="pt-BR" altLang="pt-BR" sz="2600" dirty="0"/>
              <a:t>Serviços </a:t>
            </a:r>
          </a:p>
          <a:p>
            <a:pPr lvl="1"/>
            <a:r>
              <a:rPr lang="pt-BR" altLang="pt-BR" sz="2800" dirty="0"/>
              <a:t>Métricas de desempenho</a:t>
            </a:r>
          </a:p>
          <a:p>
            <a:pPr lvl="1"/>
            <a:r>
              <a:rPr lang="pt-BR" altLang="pt-BR" sz="2800" dirty="0"/>
              <a:t>Parâmetros do sistema</a:t>
            </a:r>
          </a:p>
          <a:p>
            <a:pPr lvl="1"/>
            <a:r>
              <a:rPr lang="pt-BR" altLang="pt-BR" sz="2800" dirty="0"/>
              <a:t>Fatores</a:t>
            </a:r>
          </a:p>
          <a:p>
            <a:pPr lvl="1"/>
            <a:r>
              <a:rPr lang="pt-BR" altLang="pt-BR" sz="2800" dirty="0"/>
              <a:t>Técnica de avaliação </a:t>
            </a:r>
          </a:p>
          <a:p>
            <a:pPr lvl="1"/>
            <a:r>
              <a:rPr lang="pt-BR" altLang="pt-BR" sz="2800" dirty="0"/>
              <a:t>Carga de trabalho</a:t>
            </a:r>
          </a:p>
          <a:p>
            <a:pPr algn="just"/>
            <a:r>
              <a:rPr lang="pt-BR" altLang="pt-BR" sz="2800" dirty="0"/>
              <a:t>2) Entrega pelo SIGAA;</a:t>
            </a:r>
          </a:p>
        </p:txBody>
      </p:sp>
    </p:spTree>
    <p:extLst>
      <p:ext uri="{BB962C8B-B14F-4D97-AF65-F5344CB8AC3E}">
        <p14:creationId xmlns:p14="http://schemas.microsoft.com/office/powerpoint/2010/main" val="11704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6B7AA-E1C3-45F6-92D9-4EFAD527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02CF2-D296-4F9C-B192-364F51DCC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Métricas de Avaliação de Desempenho:</a:t>
            </a:r>
          </a:p>
          <a:p>
            <a:pPr lvl="1"/>
            <a:r>
              <a:rPr lang="pt-BR" sz="3000" dirty="0"/>
              <a:t>Abordagem Sistêmica</a:t>
            </a:r>
          </a:p>
          <a:p>
            <a:pPr lvl="1"/>
            <a:r>
              <a:rPr lang="pt-BR" sz="3000" dirty="0"/>
              <a:t>Passos para um estudo de AD</a:t>
            </a:r>
          </a:p>
          <a:p>
            <a:pPr lvl="1"/>
            <a:r>
              <a:rPr lang="pt-BR" sz="3000" dirty="0"/>
              <a:t>Estudo de Caso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5F62D3-3F15-4680-A048-18AD036F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A6AD9F-E5B5-4D80-A60E-369FC7E7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83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6B7AA-E1C3-45F6-92D9-4EFAD527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sistemática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02CF2-D296-4F9C-B192-364F51DC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2569"/>
            <a:ext cx="11029615" cy="3678303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Estabeleça os Objetivos e Defina o Sistema </a:t>
            </a:r>
          </a:p>
          <a:p>
            <a:pPr algn="just"/>
            <a:r>
              <a:rPr lang="pt-BR" sz="3200" dirty="0"/>
              <a:t>Liste os Serviços e suas Respostas </a:t>
            </a:r>
          </a:p>
          <a:p>
            <a:pPr algn="just"/>
            <a:r>
              <a:rPr lang="pt-BR" sz="3200" b="1" dirty="0"/>
              <a:t>Selecione as Métricas </a:t>
            </a:r>
          </a:p>
          <a:p>
            <a:pPr lvl="1" algn="just"/>
            <a:r>
              <a:rPr lang="pt-BR" sz="3000" dirty="0"/>
              <a:t>Em geral estão associadas com velocidade, confiabilidade e disponibilidade dos serviços. </a:t>
            </a:r>
          </a:p>
          <a:p>
            <a:pPr algn="just"/>
            <a:r>
              <a:rPr lang="pt-BR" sz="3200" dirty="0"/>
              <a:t>Liste os Parâmetros (do Sistema e da Carga)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5F62D3-3F15-4680-A048-18AD036F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A6AD9F-E5B5-4D80-A60E-369FC7E7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71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6B7AA-E1C3-45F6-92D9-4EFAD527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sistemática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02CF2-D296-4F9C-B192-364F51DC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2569"/>
            <a:ext cx="11029615" cy="367830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3200" dirty="0"/>
              <a:t>Selecione os Fatores a Serem Estudados </a:t>
            </a:r>
          </a:p>
          <a:p>
            <a:pPr algn="just"/>
            <a:r>
              <a:rPr lang="pt-BR" sz="3200" dirty="0"/>
              <a:t>Selecione a Técnica de Avaliação </a:t>
            </a:r>
          </a:p>
          <a:p>
            <a:pPr algn="just"/>
            <a:r>
              <a:rPr lang="pt-BR" sz="3200" dirty="0"/>
              <a:t>Selecione a Carga de Trabalho </a:t>
            </a:r>
          </a:p>
          <a:p>
            <a:pPr algn="just"/>
            <a:r>
              <a:rPr lang="pt-BR" sz="3200" dirty="0"/>
              <a:t>Planeje os Experimentos </a:t>
            </a:r>
          </a:p>
          <a:p>
            <a:pPr algn="just"/>
            <a:r>
              <a:rPr lang="pt-BR" sz="3200" dirty="0"/>
              <a:t>Analise e Interprete os Dados </a:t>
            </a:r>
          </a:p>
          <a:p>
            <a:pPr lvl="1" algn="just"/>
            <a:r>
              <a:rPr lang="pt-BR" sz="3000" dirty="0"/>
              <a:t>A análise produz apenas resultados e não conclusões! </a:t>
            </a:r>
          </a:p>
          <a:p>
            <a:pPr algn="just"/>
            <a:r>
              <a:rPr lang="pt-BR" sz="3200" dirty="0"/>
              <a:t>Apresente os Resultados e conclusões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5F62D3-3F15-4680-A048-18AD036F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A6AD9F-E5B5-4D80-A60E-369FC7E7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35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6B7AA-E1C3-45F6-92D9-4EFAD527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para um Estudo de ad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02CF2-D296-4F9C-B192-364F51DC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2691"/>
            <a:ext cx="11029615" cy="4128654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Definir os objetivos e limites do sistema.</a:t>
            </a:r>
          </a:p>
          <a:p>
            <a:pPr algn="just"/>
            <a:r>
              <a:rPr lang="pt-BR" sz="3200" dirty="0"/>
              <a:t>Listar os serviços do sistema e possíveis saídas.</a:t>
            </a:r>
          </a:p>
          <a:p>
            <a:pPr algn="just"/>
            <a:r>
              <a:rPr lang="pt-BR" sz="3200" dirty="0"/>
              <a:t>Selecionar as métricas</a:t>
            </a:r>
          </a:p>
          <a:p>
            <a:pPr algn="just"/>
            <a:r>
              <a:rPr lang="pt-BR" sz="3200" dirty="0"/>
              <a:t>Listar os parâmetros do sistema e carga de trabalho</a:t>
            </a:r>
          </a:p>
          <a:p>
            <a:pPr algn="just"/>
            <a:r>
              <a:rPr lang="pt-BR" sz="3200" dirty="0"/>
              <a:t>Selecionar os fatores e seus valores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5F62D3-3F15-4680-A048-18AD036F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A6AD9F-E5B5-4D80-A60E-369FC7E7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04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6B7AA-E1C3-45F6-92D9-4EFAD527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para um Estudo de ad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02CF2-D296-4F9C-B192-364F51DC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2691"/>
            <a:ext cx="11029615" cy="4128654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Selecionar a técnica de avaliação</a:t>
            </a:r>
          </a:p>
          <a:p>
            <a:pPr algn="just"/>
            <a:r>
              <a:rPr lang="pt-BR" sz="3200" dirty="0"/>
              <a:t>Selecionar a carga de trabalho</a:t>
            </a:r>
          </a:p>
          <a:p>
            <a:pPr algn="just"/>
            <a:r>
              <a:rPr lang="pt-BR" sz="3200" dirty="0"/>
              <a:t>Projetar o experimento</a:t>
            </a:r>
          </a:p>
          <a:p>
            <a:pPr algn="just"/>
            <a:r>
              <a:rPr lang="pt-BR" sz="3200" dirty="0"/>
              <a:t>Analisar e interpretar os dados</a:t>
            </a:r>
          </a:p>
          <a:p>
            <a:pPr algn="just"/>
            <a:r>
              <a:rPr lang="pt-BR" sz="3200" dirty="0"/>
              <a:t>Apresentar os resultados</a:t>
            </a:r>
          </a:p>
          <a:p>
            <a:pPr algn="just"/>
            <a:r>
              <a:rPr lang="pt-BR" sz="3200" dirty="0"/>
              <a:t>Refazer todo o estudo, se necessário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5F62D3-3F15-4680-A048-18AD036F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A6AD9F-E5B5-4D80-A60E-369FC7E7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12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9E761-9801-44B2-9DD7-1D8CB6DB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1667CE-DF08-4279-8050-5B27EFB6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B5614F-092A-3E44-8BD6-DAFAA118E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57" y="1972671"/>
            <a:ext cx="7281085" cy="455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1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9E761-9801-44B2-9DD7-1D8CB6DB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2D720-3155-48FD-9BD6-402818D4C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b="1" dirty="0"/>
              <a:t>Avaliação de canal de comunicação entre dois roteadores</a:t>
            </a:r>
          </a:p>
          <a:p>
            <a:pPr lvl="1" algn="just"/>
            <a:r>
              <a:rPr lang="pt-BR" sz="2400" dirty="0"/>
              <a:t>Objetivo: Avaliar link de comunicação entre roteadores 2 e 3</a:t>
            </a:r>
          </a:p>
          <a:p>
            <a:pPr lvl="1" algn="just"/>
            <a:r>
              <a:rPr lang="pt-BR" sz="2400" dirty="0"/>
              <a:t>Hosts 1, 6, e 0 encaminham pacotes aos hosts 4, 5 e 7</a:t>
            </a:r>
          </a:p>
          <a:p>
            <a:pPr lvl="1" algn="just"/>
            <a:r>
              <a:rPr lang="pt-BR" sz="2400" dirty="0"/>
              <a:t>Roteadores 2 e 3 fazem são o gateway de suas respectivas redes</a:t>
            </a:r>
          </a:p>
          <a:p>
            <a:pPr algn="just"/>
            <a:r>
              <a:rPr lang="pt-BR" sz="2600" b="1" dirty="0"/>
              <a:t>Parâmetros:</a:t>
            </a:r>
          </a:p>
          <a:p>
            <a:pPr lvl="1" algn="just"/>
            <a:r>
              <a:rPr lang="pt-BR" sz="2400" dirty="0"/>
              <a:t>Velocidade das interfaces de rede</a:t>
            </a:r>
          </a:p>
          <a:p>
            <a:pPr lvl="1" algn="just"/>
            <a:r>
              <a:rPr lang="pt-BR" sz="2400" dirty="0"/>
              <a:t>Capacidade nominal do link</a:t>
            </a:r>
          </a:p>
          <a:p>
            <a:pPr lvl="1" algn="just"/>
            <a:r>
              <a:rPr lang="pt-BR" sz="2400" dirty="0"/>
              <a:t>Tamanho dos pacotes/Protocolos de Transporte</a:t>
            </a:r>
          </a:p>
          <a:p>
            <a:pPr algn="just"/>
            <a:endParaRPr lang="pt-BR" sz="26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CCA35D-5EF2-4646-8B76-C32AAE2F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1667CE-DF08-4279-8050-5B27EFB6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7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9E761-9801-44B2-9DD7-1D8CB6DB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CCA35D-5EF2-4646-8B76-C32AAE2F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1667CE-DF08-4279-8050-5B27EFB6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9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1B31A1A-A29C-4A0C-BEF7-954BA4DAE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701829"/>
          </a:xfrm>
        </p:spPr>
        <p:txBody>
          <a:bodyPr>
            <a:normAutofit lnSpcReduction="10000"/>
          </a:bodyPr>
          <a:lstStyle/>
          <a:p>
            <a:r>
              <a:rPr lang="pt-BR" altLang="pt-BR" sz="2800" b="1" dirty="0"/>
              <a:t>Definição do sistema:</a:t>
            </a:r>
          </a:p>
          <a:p>
            <a:pPr lvl="1"/>
            <a:r>
              <a:rPr lang="pt-BR" altLang="pt-BR" sz="2600" dirty="0"/>
              <a:t>Componente chave é o canal de comunicação</a:t>
            </a:r>
          </a:p>
          <a:p>
            <a:pPr lvl="1"/>
            <a:r>
              <a:rPr lang="pt-BR" altLang="pt-BR" sz="2600" dirty="0"/>
              <a:t>Canal é um mídia de comunicação entre os roteadores 2 e 3 </a:t>
            </a:r>
          </a:p>
          <a:p>
            <a:r>
              <a:rPr lang="pt-BR" altLang="pt-BR" sz="2800" b="1" dirty="0"/>
              <a:t>Serviços:</a:t>
            </a:r>
          </a:p>
          <a:p>
            <a:pPr lvl="1" algn="just"/>
            <a:r>
              <a:rPr lang="pt-BR" altLang="pt-BR" sz="2600" dirty="0"/>
              <a:t>Pequena quantidade de dados ou grande quantidade de dados transferidos</a:t>
            </a:r>
          </a:p>
          <a:p>
            <a:pPr lvl="1" algn="just"/>
            <a:r>
              <a:rPr lang="pt-BR" altLang="pt-BR" sz="2600" dirty="0"/>
              <a:t>Todos os hosts 1, 6 e 0 transmitem simultaneamente ou de modo sequencial</a:t>
            </a:r>
          </a:p>
        </p:txBody>
      </p:sp>
    </p:spTree>
    <p:extLst>
      <p:ext uri="{BB962C8B-B14F-4D97-AF65-F5344CB8AC3E}">
        <p14:creationId xmlns:p14="http://schemas.microsoft.com/office/powerpoint/2010/main" val="42549135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5224</TotalTime>
  <Words>844</Words>
  <Application>Microsoft Macintosh PowerPoint</Application>
  <PresentationFormat>Widescreen</PresentationFormat>
  <Paragraphs>126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Calibri</vt:lpstr>
      <vt:lpstr>Gill Sans MT</vt:lpstr>
      <vt:lpstr>Wingdings 2</vt:lpstr>
      <vt:lpstr>Dividendo</vt:lpstr>
      <vt:lpstr>Métricas de avaliação</vt:lpstr>
      <vt:lpstr>SUMÁRIO</vt:lpstr>
      <vt:lpstr>Abordagem sistemática</vt:lpstr>
      <vt:lpstr>Abordagem sistemática</vt:lpstr>
      <vt:lpstr>PASSOS para um Estudo de ad</vt:lpstr>
      <vt:lpstr>PASSOS para um Estudo de ad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Resumo</vt:lpstr>
      <vt:lpstr>E agora?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Kuribayashi</dc:creator>
  <cp:lastModifiedBy>Hugo P. Kuribayashi</cp:lastModifiedBy>
  <cp:revision>58</cp:revision>
  <dcterms:created xsi:type="dcterms:W3CDTF">2017-10-20T00:46:38Z</dcterms:created>
  <dcterms:modified xsi:type="dcterms:W3CDTF">2021-06-08T02:24:02Z</dcterms:modified>
</cp:coreProperties>
</file>