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5"/>
  </p:notesMasterIdLst>
  <p:sldIdLst>
    <p:sldId id="256" r:id="rId2"/>
    <p:sldId id="257" r:id="rId3"/>
    <p:sldId id="258" r:id="rId4"/>
    <p:sldId id="305" r:id="rId5"/>
    <p:sldId id="315" r:id="rId6"/>
    <p:sldId id="306" r:id="rId7"/>
    <p:sldId id="307" r:id="rId8"/>
    <p:sldId id="308" r:id="rId9"/>
    <p:sldId id="309" r:id="rId10"/>
    <p:sldId id="316" r:id="rId11"/>
    <p:sldId id="310" r:id="rId12"/>
    <p:sldId id="312" r:id="rId13"/>
    <p:sldId id="259" r:id="rId14"/>
  </p:sldIdLst>
  <p:sldSz cx="9144000" cy="5143500" type="screen16x9"/>
  <p:notesSz cx="6858000" cy="9144000"/>
  <p:embeddedFontLst>
    <p:embeddedFont>
      <p:font typeface="Aptos Narrow" panose="020B0004020202020204" pitchFamily="34" charset="0"/>
      <p:regular r:id="rId16"/>
      <p:bold r:id="rId17"/>
      <p:italic r:id="rId18"/>
      <p:boldItalic r:id="rId19"/>
    </p:embeddedFont>
    <p:embeddedFont>
      <p:font typeface="Catamaran" panose="020B0604020202020204" charset="0"/>
      <p:regular r:id="rId20"/>
      <p:bold r:id="rId21"/>
    </p:embeddedFont>
    <p:embeddedFont>
      <p:font typeface="Fugaz One" panose="020B0604020202020204" charset="0"/>
      <p:regular r:id="rId22"/>
    </p:embeddedFont>
    <p:embeddedFont>
      <p:font typeface="Roboto Condensed Light" panose="02000000000000000000" pitchFamily="2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7F23A4-060D-4F97-A1A3-390629E61116}">
  <a:tblStyle styleId="{907F23A4-060D-4F97-A1A3-390629E611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>
          <a:extLst>
            <a:ext uri="{FF2B5EF4-FFF2-40B4-BE49-F238E27FC236}">
              <a16:creationId xmlns:a16="http://schemas.microsoft.com/office/drawing/2014/main" id="{23559C27-28A6-938B-A8C9-5421DEDAC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9f2f57a71_0_217:notes">
            <a:extLst>
              <a:ext uri="{FF2B5EF4-FFF2-40B4-BE49-F238E27FC236}">
                <a16:creationId xmlns:a16="http://schemas.microsoft.com/office/drawing/2014/main" id="{FBBFF83C-F352-780F-68A1-34A8C363F9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9f2f57a71_0_217:notes">
            <a:extLst>
              <a:ext uri="{FF2B5EF4-FFF2-40B4-BE49-F238E27FC236}">
                <a16:creationId xmlns:a16="http://schemas.microsoft.com/office/drawing/2014/main" id="{A854309E-E7F9-B324-3AEA-3881892E4B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6217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>
          <a:extLst>
            <a:ext uri="{FF2B5EF4-FFF2-40B4-BE49-F238E27FC236}">
              <a16:creationId xmlns:a16="http://schemas.microsoft.com/office/drawing/2014/main" id="{1D000247-D5BE-3402-25AD-203B7190D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9f2f57a71_0_217:notes">
            <a:extLst>
              <a:ext uri="{FF2B5EF4-FFF2-40B4-BE49-F238E27FC236}">
                <a16:creationId xmlns:a16="http://schemas.microsoft.com/office/drawing/2014/main" id="{549648B5-D8EE-069F-6260-C245AD98F9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9f2f57a71_0_217:notes">
            <a:extLst>
              <a:ext uri="{FF2B5EF4-FFF2-40B4-BE49-F238E27FC236}">
                <a16:creationId xmlns:a16="http://schemas.microsoft.com/office/drawing/2014/main" id="{25D2C025-3633-9E16-AE74-832ED97212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854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>
          <a:extLst>
            <a:ext uri="{FF2B5EF4-FFF2-40B4-BE49-F238E27FC236}">
              <a16:creationId xmlns:a16="http://schemas.microsoft.com/office/drawing/2014/main" id="{ED64AE9B-D53E-F527-9EDB-8003D3FB7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9f2f57a71_0_217:notes">
            <a:extLst>
              <a:ext uri="{FF2B5EF4-FFF2-40B4-BE49-F238E27FC236}">
                <a16:creationId xmlns:a16="http://schemas.microsoft.com/office/drawing/2014/main" id="{78CAE5CE-CF4D-12AF-20AF-F6AEA715BC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9f2f57a71_0_217:notes">
            <a:extLst>
              <a:ext uri="{FF2B5EF4-FFF2-40B4-BE49-F238E27FC236}">
                <a16:creationId xmlns:a16="http://schemas.microsoft.com/office/drawing/2014/main" id="{F2AA343F-54B4-B3A1-FDA7-CF6DA9FE1D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297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>
          <a:extLst>
            <a:ext uri="{FF2B5EF4-FFF2-40B4-BE49-F238E27FC236}">
              <a16:creationId xmlns:a16="http://schemas.microsoft.com/office/drawing/2014/main" id="{2A6A2792-C8C6-7C41-C367-FA56E75AC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9f2f57a71_0_217:notes">
            <a:extLst>
              <a:ext uri="{FF2B5EF4-FFF2-40B4-BE49-F238E27FC236}">
                <a16:creationId xmlns:a16="http://schemas.microsoft.com/office/drawing/2014/main" id="{19C98CAE-2434-B15C-5ED2-1790154D48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9f2f57a71_0_217:notes">
            <a:extLst>
              <a:ext uri="{FF2B5EF4-FFF2-40B4-BE49-F238E27FC236}">
                <a16:creationId xmlns:a16="http://schemas.microsoft.com/office/drawing/2014/main" id="{4C6EB309-430A-1D1B-5D1C-65312C1B62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032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>
          <a:extLst>
            <a:ext uri="{FF2B5EF4-FFF2-40B4-BE49-F238E27FC236}">
              <a16:creationId xmlns:a16="http://schemas.microsoft.com/office/drawing/2014/main" id="{E28F2EA6-C5F2-FB6E-4B5C-0B4A9D133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9f2f57a71_0_217:notes">
            <a:extLst>
              <a:ext uri="{FF2B5EF4-FFF2-40B4-BE49-F238E27FC236}">
                <a16:creationId xmlns:a16="http://schemas.microsoft.com/office/drawing/2014/main" id="{B377CDA2-2F6F-1F0E-A1D3-4BFC7E3CA0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9f2f57a71_0_217:notes">
            <a:extLst>
              <a:ext uri="{FF2B5EF4-FFF2-40B4-BE49-F238E27FC236}">
                <a16:creationId xmlns:a16="http://schemas.microsoft.com/office/drawing/2014/main" id="{57BDEBB1-7A59-D405-D718-C7D9D2A6E3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025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>
          <a:extLst>
            <a:ext uri="{FF2B5EF4-FFF2-40B4-BE49-F238E27FC236}">
              <a16:creationId xmlns:a16="http://schemas.microsoft.com/office/drawing/2014/main" id="{5F46EA6F-140D-D262-9B65-8AB329448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9f2f57a71_0_217:notes">
            <a:extLst>
              <a:ext uri="{FF2B5EF4-FFF2-40B4-BE49-F238E27FC236}">
                <a16:creationId xmlns:a16="http://schemas.microsoft.com/office/drawing/2014/main" id="{2F8E35B5-3B52-A792-8DC8-1C59D2E7D7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9f2f57a71_0_217:notes">
            <a:extLst>
              <a:ext uri="{FF2B5EF4-FFF2-40B4-BE49-F238E27FC236}">
                <a16:creationId xmlns:a16="http://schemas.microsoft.com/office/drawing/2014/main" id="{70219111-6C95-6AEC-8942-02D44B6E56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870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>
          <a:extLst>
            <a:ext uri="{FF2B5EF4-FFF2-40B4-BE49-F238E27FC236}">
              <a16:creationId xmlns:a16="http://schemas.microsoft.com/office/drawing/2014/main" id="{4D44E171-228C-6C77-CE62-7E8F78181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9f2f57a71_0_217:notes">
            <a:extLst>
              <a:ext uri="{FF2B5EF4-FFF2-40B4-BE49-F238E27FC236}">
                <a16:creationId xmlns:a16="http://schemas.microsoft.com/office/drawing/2014/main" id="{A3D88562-6224-3F3E-A975-B0386CBE48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9f2f57a71_0_217:notes">
            <a:extLst>
              <a:ext uri="{FF2B5EF4-FFF2-40B4-BE49-F238E27FC236}">
                <a16:creationId xmlns:a16="http://schemas.microsoft.com/office/drawing/2014/main" id="{EC9B6DAF-1CE2-8198-35AA-6066263AD5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535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>
          <a:extLst>
            <a:ext uri="{FF2B5EF4-FFF2-40B4-BE49-F238E27FC236}">
              <a16:creationId xmlns:a16="http://schemas.microsoft.com/office/drawing/2014/main" id="{84664418-C28C-AC8E-92AB-EB4DDC5F2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9f2f57a71_0_217:notes">
            <a:extLst>
              <a:ext uri="{FF2B5EF4-FFF2-40B4-BE49-F238E27FC236}">
                <a16:creationId xmlns:a16="http://schemas.microsoft.com/office/drawing/2014/main" id="{498504D3-5858-A642-6C0D-5AC8BBA08A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9f2f57a71_0_217:notes">
            <a:extLst>
              <a:ext uri="{FF2B5EF4-FFF2-40B4-BE49-F238E27FC236}">
                <a16:creationId xmlns:a16="http://schemas.microsoft.com/office/drawing/2014/main" id="{E6D98390-EBB8-6B03-2CBF-3174B0DD5C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452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>
          <a:extLst>
            <a:ext uri="{FF2B5EF4-FFF2-40B4-BE49-F238E27FC236}">
              <a16:creationId xmlns:a16="http://schemas.microsoft.com/office/drawing/2014/main" id="{33FD8191-6D4E-2F63-3688-AF0B0C87B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9f2f57a71_0_217:notes">
            <a:extLst>
              <a:ext uri="{FF2B5EF4-FFF2-40B4-BE49-F238E27FC236}">
                <a16:creationId xmlns:a16="http://schemas.microsoft.com/office/drawing/2014/main" id="{46B9768A-BFA9-81D1-E60A-480632E7C5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9f2f57a71_0_217:notes">
            <a:extLst>
              <a:ext uri="{FF2B5EF4-FFF2-40B4-BE49-F238E27FC236}">
                <a16:creationId xmlns:a16="http://schemas.microsoft.com/office/drawing/2014/main" id="{D00E0420-A62F-4DEF-1617-A4F546EB58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673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94" y="1086488"/>
            <a:ext cx="3858600" cy="17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94" y="3529712"/>
            <a:ext cx="3858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3769800" y="1791723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4635600" y="2621963"/>
            <a:ext cx="3795300" cy="10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title" idx="2"/>
          </p:nvPr>
        </p:nvSpPr>
        <p:spPr>
          <a:xfrm>
            <a:off x="1826275" y="1669200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1"/>
          </p:nvPr>
        </p:nvSpPr>
        <p:spPr>
          <a:xfrm>
            <a:off x="1826275" y="2179525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3"/>
          </p:nvPr>
        </p:nvSpPr>
        <p:spPr>
          <a:xfrm>
            <a:off x="5940175" y="1669200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4"/>
          </p:nvPr>
        </p:nvSpPr>
        <p:spPr>
          <a:xfrm>
            <a:off x="5940175" y="2179525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5"/>
          </p:nvPr>
        </p:nvSpPr>
        <p:spPr>
          <a:xfrm>
            <a:off x="1826275" y="3336104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6"/>
          </p:nvPr>
        </p:nvSpPr>
        <p:spPr>
          <a:xfrm>
            <a:off x="1826275" y="3846426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7"/>
          </p:nvPr>
        </p:nvSpPr>
        <p:spPr>
          <a:xfrm>
            <a:off x="5940175" y="3336103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5940175" y="3846426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819375" y="1902900"/>
            <a:ext cx="8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819375" y="3568802"/>
            <a:ext cx="8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4" hasCustomPrompt="1"/>
          </p:nvPr>
        </p:nvSpPr>
        <p:spPr>
          <a:xfrm>
            <a:off x="4970225" y="1902900"/>
            <a:ext cx="8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 hasCustomPrompt="1"/>
          </p:nvPr>
        </p:nvSpPr>
        <p:spPr>
          <a:xfrm>
            <a:off x="4970225" y="3569825"/>
            <a:ext cx="8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/>
          <p:nvPr/>
        </p:nvSpPr>
        <p:spPr>
          <a:xfrm>
            <a:off x="5902625" y="16677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4"/>
          <p:cNvSpPr/>
          <p:nvPr/>
        </p:nvSpPr>
        <p:spPr>
          <a:xfrm>
            <a:off x="-415775" y="2071075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4"/>
          <p:cNvSpPr/>
          <p:nvPr/>
        </p:nvSpPr>
        <p:spPr>
          <a:xfrm>
            <a:off x="1216275" y="-1099550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4"/>
          <p:cNvSpPr/>
          <p:nvPr/>
        </p:nvSpPr>
        <p:spPr>
          <a:xfrm>
            <a:off x="2874800" y="26794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/>
          <p:nvPr/>
        </p:nvSpPr>
        <p:spPr>
          <a:xfrm>
            <a:off x="5283600" y="25161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5"/>
          <p:cNvSpPr/>
          <p:nvPr/>
        </p:nvSpPr>
        <p:spPr>
          <a:xfrm>
            <a:off x="4199950" y="-36465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5"/>
          <p:cNvSpPr/>
          <p:nvPr/>
        </p:nvSpPr>
        <p:spPr>
          <a:xfrm>
            <a:off x="-156300" y="-90275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/>
          <p:nvPr/>
        </p:nvSpPr>
        <p:spPr>
          <a:xfrm>
            <a:off x="56298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6"/>
          <p:cNvSpPr/>
          <p:nvPr/>
        </p:nvSpPr>
        <p:spPr>
          <a:xfrm>
            <a:off x="30831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6"/>
          <p:cNvSpPr/>
          <p:nvPr/>
        </p:nvSpPr>
        <p:spPr>
          <a:xfrm>
            <a:off x="5364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/>
          <p:nvPr/>
        </p:nvSpPr>
        <p:spPr>
          <a:xfrm>
            <a:off x="4240375" y="476099"/>
            <a:ext cx="4624500" cy="4191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70" r:id="rId6"/>
    <p:sldLayoutId id="2147483671" r:id="rId7"/>
    <p:sldLayoutId id="2147483672" r:id="rId8"/>
    <p:sldLayoutId id="214748367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/>
          <p:nvPr/>
        </p:nvSpPr>
        <p:spPr>
          <a:xfrm>
            <a:off x="637600" y="195974"/>
            <a:ext cx="4228200" cy="4092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subTitle" idx="1"/>
          </p:nvPr>
        </p:nvSpPr>
        <p:spPr>
          <a:xfrm>
            <a:off x="4865800" y="2242124"/>
            <a:ext cx="3858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Humble Hackers (Thiagarajar College of Engineering)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2000" dirty="0"/>
              <a:t>JOVIN J (Team Lead)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2000" dirty="0"/>
              <a:t>SOUNDAR ARUNACHALAM R M (Backend)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2000" dirty="0"/>
              <a:t>SUHAS K S (Frontend)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2000" dirty="0"/>
              <a:t>ASWINKUMAR I (Backend</a:t>
            </a:r>
            <a:r>
              <a:rPr lang="en" dirty="0"/>
              <a:t>)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  <p:pic>
        <p:nvPicPr>
          <p:cNvPr id="150" name="Google Shape;1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60" y="1589500"/>
            <a:ext cx="3003401" cy="361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1"/>
          <p:cNvSpPr txBox="1">
            <a:spLocks noGrp="1"/>
          </p:cNvSpPr>
          <p:nvPr>
            <p:ph type="ctrTitle"/>
          </p:nvPr>
        </p:nvSpPr>
        <p:spPr>
          <a:xfrm>
            <a:off x="926578" y="47589"/>
            <a:ext cx="7661162" cy="1541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</a:t>
            </a:r>
            <a:r>
              <a:rPr lang="en-IN" dirty="0"/>
              <a:t>I BASED CLOUD RESOURCE OPTIMIZER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>
          <a:extLst>
            <a:ext uri="{FF2B5EF4-FFF2-40B4-BE49-F238E27FC236}">
              <a16:creationId xmlns:a16="http://schemas.microsoft.com/office/drawing/2014/main" id="{C87DBF37-1373-0D00-A7B6-26E6E1BAD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>
            <a:extLst>
              <a:ext uri="{FF2B5EF4-FFF2-40B4-BE49-F238E27FC236}">
                <a16:creationId xmlns:a16="http://schemas.microsoft.com/office/drawing/2014/main" id="{695CA19F-6982-1164-0E1C-D0E001EB4FE6}"/>
              </a:ext>
            </a:extLst>
          </p:cNvPr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33">
            <a:extLst>
              <a:ext uri="{FF2B5EF4-FFF2-40B4-BE49-F238E27FC236}">
                <a16:creationId xmlns:a16="http://schemas.microsoft.com/office/drawing/2014/main" id="{53D1F729-C9B4-D468-8E09-C7F1447876F7}"/>
              </a:ext>
            </a:extLst>
          </p:cNvPr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198" name="Google Shape;198;p33">
              <a:extLst>
                <a:ext uri="{FF2B5EF4-FFF2-40B4-BE49-F238E27FC236}">
                  <a16:creationId xmlns:a16="http://schemas.microsoft.com/office/drawing/2014/main" id="{1286A26D-8F2C-1181-4FC5-D32EF7D54C35}"/>
                </a:ext>
              </a:extLst>
            </p:cNvPr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9" name="Google Shape;199;p33">
              <a:extLst>
                <a:ext uri="{FF2B5EF4-FFF2-40B4-BE49-F238E27FC236}">
                  <a16:creationId xmlns:a16="http://schemas.microsoft.com/office/drawing/2014/main" id="{A564664A-63BD-4CE5-1E9B-A81F1A3FC64F}"/>
                </a:ext>
              </a:extLst>
            </p:cNvPr>
            <p:cNvCxnSpPr>
              <a:stCxn id="198" idx="2"/>
              <a:endCxn id="184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0" name="Google Shape;200;p33">
            <a:extLst>
              <a:ext uri="{FF2B5EF4-FFF2-40B4-BE49-F238E27FC236}">
                <a16:creationId xmlns:a16="http://schemas.microsoft.com/office/drawing/2014/main" id="{43227431-9792-E019-3D91-EDF079EC5217}"/>
              </a:ext>
            </a:extLst>
          </p:cNvPr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201" name="Google Shape;201;p33">
              <a:extLst>
                <a:ext uri="{FF2B5EF4-FFF2-40B4-BE49-F238E27FC236}">
                  <a16:creationId xmlns:a16="http://schemas.microsoft.com/office/drawing/2014/main" id="{655C01D5-1D07-421B-A234-378899E59CEA}"/>
                </a:ext>
              </a:extLst>
            </p:cNvPr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2" name="Google Shape;202;p33">
              <a:extLst>
                <a:ext uri="{FF2B5EF4-FFF2-40B4-BE49-F238E27FC236}">
                  <a16:creationId xmlns:a16="http://schemas.microsoft.com/office/drawing/2014/main" id="{F3F60050-D3A3-EE6B-806E-25414B33B74C}"/>
                </a:ext>
              </a:extLst>
            </p:cNvPr>
            <p:cNvCxnSpPr>
              <a:stCxn id="201" idx="2"/>
              <a:endCxn id="184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5" name="Google Shape;215;p33">
            <a:extLst>
              <a:ext uri="{FF2B5EF4-FFF2-40B4-BE49-F238E27FC236}">
                <a16:creationId xmlns:a16="http://schemas.microsoft.com/office/drawing/2014/main" id="{2AF43087-E428-2098-6EA5-568E09E781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7.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31863F-2244-F0C4-D758-324DFA4A8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357" y="1311859"/>
            <a:ext cx="6512804" cy="321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20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>
          <a:extLst>
            <a:ext uri="{FF2B5EF4-FFF2-40B4-BE49-F238E27FC236}">
              <a16:creationId xmlns:a16="http://schemas.microsoft.com/office/drawing/2014/main" id="{2F6DDC32-9BC1-A3F8-3D17-B981ED14A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>
            <a:extLst>
              <a:ext uri="{FF2B5EF4-FFF2-40B4-BE49-F238E27FC236}">
                <a16:creationId xmlns:a16="http://schemas.microsoft.com/office/drawing/2014/main" id="{AA061AD8-C826-6025-DB94-8BC5AA2FBE5A}"/>
              </a:ext>
            </a:extLst>
          </p:cNvPr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33">
            <a:extLst>
              <a:ext uri="{FF2B5EF4-FFF2-40B4-BE49-F238E27FC236}">
                <a16:creationId xmlns:a16="http://schemas.microsoft.com/office/drawing/2014/main" id="{B5A18F1B-256C-8141-D485-7A60A69750E0}"/>
              </a:ext>
            </a:extLst>
          </p:cNvPr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198" name="Google Shape;198;p33">
              <a:extLst>
                <a:ext uri="{FF2B5EF4-FFF2-40B4-BE49-F238E27FC236}">
                  <a16:creationId xmlns:a16="http://schemas.microsoft.com/office/drawing/2014/main" id="{9E7CC856-DAF9-7D59-39E3-0739FB4C56F0}"/>
                </a:ext>
              </a:extLst>
            </p:cNvPr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9" name="Google Shape;199;p33">
              <a:extLst>
                <a:ext uri="{FF2B5EF4-FFF2-40B4-BE49-F238E27FC236}">
                  <a16:creationId xmlns:a16="http://schemas.microsoft.com/office/drawing/2014/main" id="{88BBAC89-3ED2-B944-257F-473C2AD3C569}"/>
                </a:ext>
              </a:extLst>
            </p:cNvPr>
            <p:cNvCxnSpPr>
              <a:stCxn id="198" idx="2"/>
              <a:endCxn id="184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0" name="Google Shape;200;p33">
            <a:extLst>
              <a:ext uri="{FF2B5EF4-FFF2-40B4-BE49-F238E27FC236}">
                <a16:creationId xmlns:a16="http://schemas.microsoft.com/office/drawing/2014/main" id="{6AE1EFA8-1935-D992-69D3-6B73BF7C1BDC}"/>
              </a:ext>
            </a:extLst>
          </p:cNvPr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201" name="Google Shape;201;p33">
              <a:extLst>
                <a:ext uri="{FF2B5EF4-FFF2-40B4-BE49-F238E27FC236}">
                  <a16:creationId xmlns:a16="http://schemas.microsoft.com/office/drawing/2014/main" id="{23735A80-BF72-E881-C6C5-819FBA98ADE5}"/>
                </a:ext>
              </a:extLst>
            </p:cNvPr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2" name="Google Shape;202;p33">
              <a:extLst>
                <a:ext uri="{FF2B5EF4-FFF2-40B4-BE49-F238E27FC236}">
                  <a16:creationId xmlns:a16="http://schemas.microsoft.com/office/drawing/2014/main" id="{1C8EA479-E700-AA03-CB4B-970B76128833}"/>
                </a:ext>
              </a:extLst>
            </p:cNvPr>
            <p:cNvCxnSpPr>
              <a:stCxn id="201" idx="2"/>
              <a:endCxn id="184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5" name="Google Shape;215;p33">
            <a:extLst>
              <a:ext uri="{FF2B5EF4-FFF2-40B4-BE49-F238E27FC236}">
                <a16:creationId xmlns:a16="http://schemas.microsoft.com/office/drawing/2014/main" id="{2ABC40FC-8D19-F22B-9831-6B7140F0B9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8. USER INTERACTION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70E1A2-7577-E0F9-1174-940832A04FA3}"/>
              </a:ext>
            </a:extLst>
          </p:cNvPr>
          <p:cNvSpPr txBox="1"/>
          <p:nvPr/>
        </p:nvSpPr>
        <p:spPr>
          <a:xfrm>
            <a:off x="490788" y="1471225"/>
            <a:ext cx="4572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  <a:latin typeface="Aptos Narrow" panose="020B0004020202020204" pitchFamily="34" charset="0"/>
              </a:rPr>
              <a:t>User can: 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GB" sz="1800" dirty="0">
                <a:solidFill>
                  <a:schemeClr val="bg1"/>
                </a:solidFill>
                <a:latin typeface="Aptos Narrow" panose="020B0004020202020204" pitchFamily="34" charset="0"/>
              </a:rPr>
              <a:t>View real-time usage patterns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GB" sz="1800" dirty="0">
                <a:solidFill>
                  <a:schemeClr val="bg1"/>
                </a:solidFill>
                <a:latin typeface="Aptos Narrow" panose="020B0004020202020204" pitchFamily="34" charset="0"/>
              </a:rPr>
              <a:t>Adjust scaling preferences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GB" sz="1800" dirty="0">
                <a:solidFill>
                  <a:schemeClr val="bg1"/>
                </a:solidFill>
                <a:latin typeface="Aptos Narrow" panose="020B0004020202020204" pitchFamily="34" charset="0"/>
              </a:rPr>
              <a:t>Generate usage reports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GB" sz="1800" dirty="0">
                <a:solidFill>
                  <a:schemeClr val="bg1"/>
                </a:solidFill>
                <a:latin typeface="Aptos Narrow" panose="020B0004020202020204" pitchFamily="34" charset="0"/>
              </a:rPr>
              <a:t>See suggestions for better usage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Google Shape;236;p35">
            <a:extLst>
              <a:ext uri="{FF2B5EF4-FFF2-40B4-BE49-F238E27FC236}">
                <a16:creationId xmlns:a16="http://schemas.microsoft.com/office/drawing/2014/main" id="{D2B001A1-810B-47AE-D115-23E40B1AF8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3348" y="1176724"/>
            <a:ext cx="2903900" cy="33489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8454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>
          <a:extLst>
            <a:ext uri="{FF2B5EF4-FFF2-40B4-BE49-F238E27FC236}">
              <a16:creationId xmlns:a16="http://schemas.microsoft.com/office/drawing/2014/main" id="{28BE4F80-E68D-310B-C075-B13025789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>
            <a:extLst>
              <a:ext uri="{FF2B5EF4-FFF2-40B4-BE49-F238E27FC236}">
                <a16:creationId xmlns:a16="http://schemas.microsoft.com/office/drawing/2014/main" id="{4DC2776B-BD4D-E928-27DC-61160B90D02A}"/>
              </a:ext>
            </a:extLst>
          </p:cNvPr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33">
            <a:extLst>
              <a:ext uri="{FF2B5EF4-FFF2-40B4-BE49-F238E27FC236}">
                <a16:creationId xmlns:a16="http://schemas.microsoft.com/office/drawing/2014/main" id="{697CAA5E-56B0-F722-D35C-FC665195880B}"/>
              </a:ext>
            </a:extLst>
          </p:cNvPr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198" name="Google Shape;198;p33">
              <a:extLst>
                <a:ext uri="{FF2B5EF4-FFF2-40B4-BE49-F238E27FC236}">
                  <a16:creationId xmlns:a16="http://schemas.microsoft.com/office/drawing/2014/main" id="{7AC248A9-F884-6C0E-1AD1-8881B55040E1}"/>
                </a:ext>
              </a:extLst>
            </p:cNvPr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9" name="Google Shape;199;p33">
              <a:extLst>
                <a:ext uri="{FF2B5EF4-FFF2-40B4-BE49-F238E27FC236}">
                  <a16:creationId xmlns:a16="http://schemas.microsoft.com/office/drawing/2014/main" id="{5B309DCA-1A80-BE8E-C012-CA6F268F6FE7}"/>
                </a:ext>
              </a:extLst>
            </p:cNvPr>
            <p:cNvCxnSpPr>
              <a:stCxn id="198" idx="2"/>
              <a:endCxn id="184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0" name="Google Shape;200;p33">
            <a:extLst>
              <a:ext uri="{FF2B5EF4-FFF2-40B4-BE49-F238E27FC236}">
                <a16:creationId xmlns:a16="http://schemas.microsoft.com/office/drawing/2014/main" id="{BA3FC052-7A2B-748B-5CE2-974893B8451F}"/>
              </a:ext>
            </a:extLst>
          </p:cNvPr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201" name="Google Shape;201;p33">
              <a:extLst>
                <a:ext uri="{FF2B5EF4-FFF2-40B4-BE49-F238E27FC236}">
                  <a16:creationId xmlns:a16="http://schemas.microsoft.com/office/drawing/2014/main" id="{C550D782-3B29-9DE8-E491-355E4DE7A479}"/>
                </a:ext>
              </a:extLst>
            </p:cNvPr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2" name="Google Shape;202;p33">
              <a:extLst>
                <a:ext uri="{FF2B5EF4-FFF2-40B4-BE49-F238E27FC236}">
                  <a16:creationId xmlns:a16="http://schemas.microsoft.com/office/drawing/2014/main" id="{EBEE9E73-00C0-C3E3-D766-CBA8D329A6F5}"/>
                </a:ext>
              </a:extLst>
            </p:cNvPr>
            <p:cNvCxnSpPr>
              <a:stCxn id="201" idx="2"/>
              <a:endCxn id="184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5" name="Google Shape;215;p33">
            <a:extLst>
              <a:ext uri="{FF2B5EF4-FFF2-40B4-BE49-F238E27FC236}">
                <a16:creationId xmlns:a16="http://schemas.microsoft.com/office/drawing/2014/main" id="{10D42E2A-2FAD-221B-6430-D7E028C05E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9. CHALLENGES AND FUTURE SCOPE</a:t>
            </a:r>
            <a:br>
              <a:rPr lang="en-GB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CFAB7-59FF-546E-FB91-7CEE6A9AC98A}"/>
              </a:ext>
            </a:extLst>
          </p:cNvPr>
          <p:cNvSpPr txBox="1"/>
          <p:nvPr/>
        </p:nvSpPr>
        <p:spPr>
          <a:xfrm>
            <a:off x="564947" y="1320877"/>
            <a:ext cx="4500312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Aptos Narrow" panose="020B0004020202020204" pitchFamily="34" charset="0"/>
              </a:rPr>
              <a:t>Challenges: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GB" sz="1600" dirty="0">
                <a:solidFill>
                  <a:schemeClr val="bg1"/>
                </a:solidFill>
                <a:latin typeface="Aptos Narrow" panose="020B0004020202020204" pitchFamily="34" charset="0"/>
              </a:rPr>
              <a:t>High latency during real-time prediction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GB" sz="1600" dirty="0">
                <a:solidFill>
                  <a:schemeClr val="bg1"/>
                </a:solidFill>
                <a:latin typeface="Aptos Narrow" panose="020B0004020202020204" pitchFamily="34" charset="0"/>
              </a:rPr>
              <a:t>Data inconsistency across different cloud platforms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GB" sz="1600" dirty="0">
                <a:solidFill>
                  <a:schemeClr val="bg1"/>
                </a:solidFill>
                <a:latin typeface="Aptos Narrow" panose="020B0004020202020204" pitchFamily="34" charset="0"/>
              </a:rPr>
              <a:t>Optimizing cost without compromising performance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Aptos Narrow" panose="020B0004020202020204" pitchFamily="34" charset="0"/>
              </a:rPr>
              <a:t>Future Scope: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chemeClr val="bg1"/>
                </a:solidFill>
                <a:latin typeface="Aptos Narrow" panose="020B0004020202020204" pitchFamily="34" charset="0"/>
              </a:rPr>
              <a:t>Multi-cloud compatibility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chemeClr val="bg1"/>
                </a:solidFill>
                <a:latin typeface="Aptos Narrow" panose="020B0004020202020204" pitchFamily="34" charset="0"/>
              </a:rPr>
              <a:t>Improved AI model for real-time adjustments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chemeClr val="bg1"/>
                </a:solidFill>
                <a:latin typeface="Aptos Narrow" panose="020B0004020202020204" pitchFamily="34" charset="0"/>
              </a:rPr>
              <a:t>Enhanced security for sensitive data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GB" sz="1600" dirty="0" err="1">
                <a:solidFill>
                  <a:schemeClr val="bg1"/>
                </a:solidFill>
                <a:latin typeface="Aptos Narrow" panose="020B0004020202020204" pitchFamily="34" charset="0"/>
              </a:rPr>
              <a:t>Impemented</a:t>
            </a:r>
            <a:r>
              <a:rPr lang="en-GB" sz="1600" dirty="0">
                <a:solidFill>
                  <a:schemeClr val="bg1"/>
                </a:solidFill>
                <a:latin typeface="Aptos Narrow" panose="020B0004020202020204" pitchFamily="34" charset="0"/>
              </a:rPr>
              <a:t> of actual data instead of synthetic data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Google Shape;1030;p58">
            <a:extLst>
              <a:ext uri="{FF2B5EF4-FFF2-40B4-BE49-F238E27FC236}">
                <a16:creationId xmlns:a16="http://schemas.microsoft.com/office/drawing/2014/main" id="{D7FD5FC6-A67F-CB44-92A0-D2EC9F92EA0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6360" y="1517920"/>
            <a:ext cx="3583176" cy="26776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8299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/>
          <p:nvPr/>
        </p:nvSpPr>
        <p:spPr>
          <a:xfrm>
            <a:off x="403325" y="792950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4"/>
          <p:cNvSpPr txBox="1">
            <a:spLocks noGrp="1"/>
          </p:cNvSpPr>
          <p:nvPr>
            <p:ph type="subTitle" idx="1"/>
          </p:nvPr>
        </p:nvSpPr>
        <p:spPr>
          <a:xfrm>
            <a:off x="4635600" y="2621963"/>
            <a:ext cx="3795300" cy="10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Any Questions?</a:t>
            </a:r>
            <a:endParaRPr dirty="0"/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50" y="766550"/>
            <a:ext cx="1938850" cy="361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34"/>
          <p:cNvCxnSpPr>
            <a:cxnSpLocks/>
            <a:stCxn id="224" idx="3"/>
            <a:endCxn id="221" idx="3"/>
          </p:cNvCxnSpPr>
          <p:nvPr/>
        </p:nvCxnSpPr>
        <p:spPr>
          <a:xfrm>
            <a:off x="8430900" y="2212623"/>
            <a:ext cx="12700" cy="928040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5" name="Google Shape;225;p34"/>
          <p:cNvGrpSpPr/>
          <p:nvPr/>
        </p:nvGrpSpPr>
        <p:grpSpPr>
          <a:xfrm>
            <a:off x="4075731" y="1484138"/>
            <a:ext cx="1644670" cy="307585"/>
            <a:chOff x="4075731" y="1234875"/>
            <a:chExt cx="1644670" cy="307585"/>
          </a:xfrm>
        </p:grpSpPr>
        <p:sp>
          <p:nvSpPr>
            <p:cNvPr id="226" name="Google Shape;226;p34"/>
            <p:cNvSpPr/>
            <p:nvPr/>
          </p:nvSpPr>
          <p:spPr>
            <a:xfrm>
              <a:off x="4075731" y="12348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7" name="Google Shape;227;p34"/>
            <p:cNvCxnSpPr>
              <a:cxnSpLocks/>
              <a:stCxn id="224" idx="0"/>
              <a:endCxn id="226" idx="6"/>
            </p:cNvCxnSpPr>
            <p:nvPr/>
          </p:nvCxnSpPr>
          <p:spPr>
            <a:xfrm rot="16200000" flipV="1">
              <a:off x="4796699" y="618758"/>
              <a:ext cx="272635" cy="1574769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3009900" y="1791723"/>
            <a:ext cx="5421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/>
              <a:t>T</a:t>
            </a:r>
            <a:r>
              <a:rPr lang="en-IN" sz="6000" dirty="0"/>
              <a:t>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2"/>
          <p:cNvSpPr txBox="1">
            <a:spLocks noGrp="1"/>
          </p:cNvSpPr>
          <p:nvPr>
            <p:ph type="body" idx="1"/>
          </p:nvPr>
        </p:nvSpPr>
        <p:spPr>
          <a:xfrm>
            <a:off x="618901" y="1144821"/>
            <a:ext cx="5690461" cy="2350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GB" sz="1500" dirty="0">
                <a:latin typeface="Aptos Narrow" panose="020B0004020202020204" pitchFamily="34" charset="0"/>
              </a:rPr>
              <a:t>Cloud infrastructure faces </a:t>
            </a:r>
            <a:r>
              <a:rPr lang="en-GB" sz="1500" b="1" dirty="0">
                <a:latin typeface="Aptos Narrow" panose="020B0004020202020204" pitchFamily="34" charset="0"/>
              </a:rPr>
              <a:t>inefficient resource utilization</a:t>
            </a:r>
            <a:r>
              <a:rPr lang="en-GB" sz="1500" dirty="0">
                <a:latin typeface="Aptos Narrow" panose="020B0004020202020204" pitchFamily="34" charset="0"/>
              </a:rPr>
              <a:t> due to: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500" dirty="0">
                <a:latin typeface="Aptos Narrow" panose="020B0004020202020204" pitchFamily="34" charset="0"/>
              </a:rPr>
              <a:t>Unpredictable demand fluctuations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500" dirty="0">
                <a:latin typeface="Aptos Narrow" panose="020B0004020202020204" pitchFamily="34" charset="0"/>
              </a:rPr>
              <a:t>Over-provisioning and under-utilization of 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500" dirty="0">
                <a:latin typeface="Aptos Narrow" panose="020B0004020202020204" pitchFamily="34" charset="0"/>
              </a:rPr>
              <a:t>High operational costs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500" dirty="0">
              <a:latin typeface="Aptos Narrow" panose="020B0004020202020204" pitchFamily="34" charset="0"/>
            </a:endParaRPr>
          </a:p>
          <a:p>
            <a:pPr>
              <a:buNone/>
            </a:pPr>
            <a:r>
              <a:rPr lang="en-GB" sz="1500" b="1" dirty="0">
                <a:latin typeface="Aptos Narrow" panose="020B0004020202020204" pitchFamily="34" charset="0"/>
              </a:rPr>
              <a:t>Impact:</a:t>
            </a:r>
          </a:p>
          <a:p>
            <a:pPr>
              <a:buNone/>
            </a:pPr>
            <a:endParaRPr lang="en-GB" sz="1500" dirty="0">
              <a:latin typeface="Aptos Narrow" panose="020B0004020202020204" pitchFamily="34" charset="0"/>
            </a:endParaRPr>
          </a:p>
          <a:p>
            <a:pPr indent="258763">
              <a:buFont typeface="Arial" panose="020B0604020202020204" pitchFamily="34" charset="0"/>
              <a:buChar char="•"/>
            </a:pPr>
            <a:r>
              <a:rPr lang="en-GB" sz="1500" dirty="0">
                <a:latin typeface="Aptos Narrow" panose="020B0004020202020204" pitchFamily="34" charset="0"/>
              </a:rPr>
              <a:t>Increased costs</a:t>
            </a:r>
          </a:p>
          <a:p>
            <a:pPr indent="258763">
              <a:buNone/>
            </a:pPr>
            <a:endParaRPr lang="en-GB" sz="1500" dirty="0">
              <a:latin typeface="Aptos Narrow" panose="020B0004020202020204" pitchFamily="34" charset="0"/>
            </a:endParaRPr>
          </a:p>
          <a:p>
            <a:pPr indent="258763">
              <a:buFont typeface="Arial" panose="020B0604020202020204" pitchFamily="34" charset="0"/>
              <a:buChar char="•"/>
            </a:pPr>
            <a:r>
              <a:rPr lang="en-GB" sz="1500" dirty="0">
                <a:latin typeface="Aptos Narrow" panose="020B0004020202020204" pitchFamily="34" charset="0"/>
              </a:rPr>
              <a:t>Poor user experience during high traffic</a:t>
            </a:r>
          </a:p>
          <a:p>
            <a:pPr indent="258763">
              <a:buFont typeface="Arial" panose="020B0604020202020204" pitchFamily="34" charset="0"/>
              <a:buChar char="•"/>
            </a:pPr>
            <a:endParaRPr lang="en-GB" sz="1500" dirty="0">
              <a:latin typeface="Aptos Narrow" panose="020B0004020202020204" pitchFamily="34" charset="0"/>
            </a:endParaRPr>
          </a:p>
          <a:p>
            <a:pPr indent="258763">
              <a:buFont typeface="Arial" panose="020B0604020202020204" pitchFamily="34" charset="0"/>
              <a:buChar char="•"/>
            </a:pPr>
            <a:r>
              <a:rPr lang="en-GB" sz="1500" dirty="0">
                <a:latin typeface="Aptos Narrow" panose="020B0004020202020204" pitchFamily="34" charset="0"/>
              </a:rPr>
              <a:t>Inefficient load balancing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165" name="Google Shape;165;p32"/>
          <p:cNvGrpSpPr/>
          <p:nvPr/>
        </p:nvGrpSpPr>
        <p:grpSpPr>
          <a:xfrm>
            <a:off x="405288" y="860175"/>
            <a:ext cx="171000" cy="830850"/>
            <a:chOff x="5816800" y="2392275"/>
            <a:chExt cx="171000" cy="830850"/>
          </a:xfrm>
        </p:grpSpPr>
        <p:sp>
          <p:nvSpPr>
            <p:cNvPr id="166" name="Google Shape;166;p32"/>
            <p:cNvSpPr/>
            <p:nvPr/>
          </p:nvSpPr>
          <p:spPr>
            <a:xfrm>
              <a:off x="5816800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7" name="Google Shape;167;p32"/>
            <p:cNvCxnSpPr>
              <a:cxnSpLocks/>
              <a:stCxn id="166" idx="2"/>
              <a:endCxn id="163" idx="1"/>
            </p:cNvCxnSpPr>
            <p:nvPr/>
          </p:nvCxnSpPr>
          <p:spPr>
            <a:xfrm rot="10800000" flipH="1">
              <a:off x="5816800" y="2392275"/>
              <a:ext cx="171000" cy="7959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8" name="Google Shape;168;p32"/>
          <p:cNvGrpSpPr/>
          <p:nvPr/>
        </p:nvGrpSpPr>
        <p:grpSpPr>
          <a:xfrm flipH="1">
            <a:off x="8567713" y="860175"/>
            <a:ext cx="171000" cy="3515250"/>
            <a:chOff x="5816800" y="-292125"/>
            <a:chExt cx="171000" cy="3515250"/>
          </a:xfrm>
        </p:grpSpPr>
        <p:sp>
          <p:nvSpPr>
            <p:cNvPr id="169" name="Google Shape;169;p32"/>
            <p:cNvSpPr/>
            <p:nvPr/>
          </p:nvSpPr>
          <p:spPr>
            <a:xfrm>
              <a:off x="5816800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0" name="Google Shape;170;p32"/>
            <p:cNvCxnSpPr>
              <a:cxnSpLocks/>
              <a:stCxn id="169" idx="2"/>
              <a:endCxn id="163" idx="3"/>
            </p:cNvCxnSpPr>
            <p:nvPr/>
          </p:nvCxnSpPr>
          <p:spPr>
            <a:xfrm rot="10800000" flipH="1">
              <a:off x="5816800" y="-292125"/>
              <a:ext cx="171000" cy="34803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1" name="Google Shape;171;p3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1. PROBLEM STATEMENT</a:t>
            </a:r>
            <a:endParaRPr dirty="0"/>
          </a:p>
        </p:txBody>
      </p:sp>
      <p:pic>
        <p:nvPicPr>
          <p:cNvPr id="6" name="Google Shape;236;p35">
            <a:extLst>
              <a:ext uri="{FF2B5EF4-FFF2-40B4-BE49-F238E27FC236}">
                <a16:creationId xmlns:a16="http://schemas.microsoft.com/office/drawing/2014/main" id="{1B833E9A-009A-82DC-F943-7E777A9B31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360" y="1354428"/>
            <a:ext cx="2576240" cy="3097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33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198" name="Google Shape;198;p33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9" name="Google Shape;199;p33"/>
            <p:cNvCxnSpPr>
              <a:stCxn id="198" idx="2"/>
              <a:endCxn id="184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0" name="Google Shape;200;p33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201" name="Google Shape;201;p33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2" name="Google Shape;202;p33"/>
            <p:cNvCxnSpPr>
              <a:stCxn id="201" idx="2"/>
              <a:endCxn id="184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b="1" dirty="0">
                <a:solidFill>
                  <a:schemeClr val="tx1"/>
                </a:solidFill>
              </a:rPr>
              <a:t>2. OBJECTIVE</a:t>
            </a:r>
            <a:br>
              <a:rPr lang="en-GB" b="1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0D134A3-EA6C-9CB2-F68C-B77405C23D5B}"/>
              </a:ext>
            </a:extLst>
          </p:cNvPr>
          <p:cNvSpPr txBox="1"/>
          <p:nvPr/>
        </p:nvSpPr>
        <p:spPr>
          <a:xfrm>
            <a:off x="677389" y="1260991"/>
            <a:ext cx="539496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Aptos Narrow" panose="020B0004020202020204" pitchFamily="34" charset="0"/>
              </a:rPr>
              <a:t>Develop an AI-based system to </a:t>
            </a:r>
            <a:r>
              <a:rPr lang="en-GB" sz="2000" b="1" dirty="0">
                <a:solidFill>
                  <a:schemeClr val="bg1"/>
                </a:solidFill>
                <a:latin typeface="Aptos Narrow" panose="020B0004020202020204" pitchFamily="34" charset="0"/>
              </a:rPr>
              <a:t>dynamically optimize cloud resources</a:t>
            </a:r>
            <a:r>
              <a:rPr lang="en-GB" sz="2000" dirty="0">
                <a:solidFill>
                  <a:schemeClr val="bg1"/>
                </a:solidFill>
                <a:latin typeface="Aptos Narrow" panose="020B0004020202020204" pitchFamily="34" charset="0"/>
              </a:rPr>
              <a:t> by: 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pPr marL="800100" lvl="1" indent="-34290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chemeClr val="bg1"/>
                </a:solidFill>
                <a:latin typeface="Aptos Narrow" panose="020B0004020202020204" pitchFamily="34" charset="0"/>
              </a:rPr>
              <a:t>Predicting demand patterns using historical data</a:t>
            </a:r>
          </a:p>
          <a:p>
            <a:pPr marL="800100" lvl="1" indent="-34290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chemeClr val="bg1"/>
                </a:solidFill>
                <a:latin typeface="Aptos Narrow" panose="020B0004020202020204" pitchFamily="34" charset="0"/>
              </a:rPr>
              <a:t>Automatically scaling resources based on real-time analysis</a:t>
            </a:r>
          </a:p>
          <a:p>
            <a:pPr marL="800100" lvl="1" indent="-34290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chemeClr val="bg1"/>
                </a:solidFill>
                <a:latin typeface="Aptos Narrow" panose="020B0004020202020204" pitchFamily="34" charset="0"/>
              </a:rPr>
              <a:t>Reducing cost while maintaining performance</a:t>
            </a:r>
          </a:p>
          <a:p>
            <a:pPr marL="800100" lvl="1" indent="-34290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chemeClr val="bg1"/>
                </a:solidFill>
                <a:latin typeface="Aptos Narrow" panose="020B0004020202020204" pitchFamily="34" charset="0"/>
              </a:rPr>
              <a:t>Suggesting best cloud provider for the application</a:t>
            </a:r>
          </a:p>
        </p:txBody>
      </p:sp>
      <p:pic>
        <p:nvPicPr>
          <p:cNvPr id="48" name="Google Shape;222;p34">
            <a:extLst>
              <a:ext uri="{FF2B5EF4-FFF2-40B4-BE49-F238E27FC236}">
                <a16:creationId xmlns:a16="http://schemas.microsoft.com/office/drawing/2014/main" id="{2144427C-35A7-87CE-9FFC-70C369C891C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6921" y="1135002"/>
            <a:ext cx="1759690" cy="3195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>
          <a:extLst>
            <a:ext uri="{FF2B5EF4-FFF2-40B4-BE49-F238E27FC236}">
              <a16:creationId xmlns:a16="http://schemas.microsoft.com/office/drawing/2014/main" id="{95636BC9-D1FF-8CEB-A73F-DA8C3D924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>
            <a:extLst>
              <a:ext uri="{FF2B5EF4-FFF2-40B4-BE49-F238E27FC236}">
                <a16:creationId xmlns:a16="http://schemas.microsoft.com/office/drawing/2014/main" id="{6ACACF46-5265-2585-9FBC-AC1D43D63552}"/>
              </a:ext>
            </a:extLst>
          </p:cNvPr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33">
            <a:extLst>
              <a:ext uri="{FF2B5EF4-FFF2-40B4-BE49-F238E27FC236}">
                <a16:creationId xmlns:a16="http://schemas.microsoft.com/office/drawing/2014/main" id="{A6C0C9DA-1C2F-99A8-0322-5ED31E4B656E}"/>
              </a:ext>
            </a:extLst>
          </p:cNvPr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198" name="Google Shape;198;p33">
              <a:extLst>
                <a:ext uri="{FF2B5EF4-FFF2-40B4-BE49-F238E27FC236}">
                  <a16:creationId xmlns:a16="http://schemas.microsoft.com/office/drawing/2014/main" id="{43F75621-D21C-70FF-ADD4-086070B07A0E}"/>
                </a:ext>
              </a:extLst>
            </p:cNvPr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9" name="Google Shape;199;p33">
              <a:extLst>
                <a:ext uri="{FF2B5EF4-FFF2-40B4-BE49-F238E27FC236}">
                  <a16:creationId xmlns:a16="http://schemas.microsoft.com/office/drawing/2014/main" id="{056B5B27-2269-83D0-DE5D-CFDA71A001AC}"/>
                </a:ext>
              </a:extLst>
            </p:cNvPr>
            <p:cNvCxnSpPr>
              <a:stCxn id="198" idx="2"/>
              <a:endCxn id="184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0" name="Google Shape;200;p33">
            <a:extLst>
              <a:ext uri="{FF2B5EF4-FFF2-40B4-BE49-F238E27FC236}">
                <a16:creationId xmlns:a16="http://schemas.microsoft.com/office/drawing/2014/main" id="{3BF41346-A8CD-B6CC-985F-C9D837E4EA6A}"/>
              </a:ext>
            </a:extLst>
          </p:cNvPr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201" name="Google Shape;201;p33">
              <a:extLst>
                <a:ext uri="{FF2B5EF4-FFF2-40B4-BE49-F238E27FC236}">
                  <a16:creationId xmlns:a16="http://schemas.microsoft.com/office/drawing/2014/main" id="{DD855605-7B37-FF66-AB01-06FDB8642710}"/>
                </a:ext>
              </a:extLst>
            </p:cNvPr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2" name="Google Shape;202;p33">
              <a:extLst>
                <a:ext uri="{FF2B5EF4-FFF2-40B4-BE49-F238E27FC236}">
                  <a16:creationId xmlns:a16="http://schemas.microsoft.com/office/drawing/2014/main" id="{A4BFDE2D-F96F-9D1B-0D59-60F7CAAFB133}"/>
                </a:ext>
              </a:extLst>
            </p:cNvPr>
            <p:cNvCxnSpPr>
              <a:stCxn id="201" idx="2"/>
              <a:endCxn id="184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5" name="Google Shape;215;p33">
            <a:extLst>
              <a:ext uri="{FF2B5EF4-FFF2-40B4-BE49-F238E27FC236}">
                <a16:creationId xmlns:a16="http://schemas.microsoft.com/office/drawing/2014/main" id="{CC630228-1AF9-0566-CBCA-4DBA279D3B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3. TECHNOLOGY STACK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4A6335-329E-48B9-E12A-BF831EAE8C94}"/>
              </a:ext>
            </a:extLst>
          </p:cNvPr>
          <p:cNvSpPr txBox="1"/>
          <p:nvPr/>
        </p:nvSpPr>
        <p:spPr>
          <a:xfrm>
            <a:off x="720000" y="1304411"/>
            <a:ext cx="439302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Aptos Narrow" panose="020B0004020202020204" pitchFamily="34" charset="0"/>
              </a:rPr>
              <a:t>Backend: Python (Flask/</a:t>
            </a:r>
            <a:r>
              <a:rPr lang="en-GB" sz="1600" dirty="0" err="1">
                <a:solidFill>
                  <a:schemeClr val="bg1"/>
                </a:solidFill>
                <a:latin typeface="Aptos Narrow" panose="020B0004020202020204" pitchFamily="34" charset="0"/>
              </a:rPr>
              <a:t>FastAPI</a:t>
            </a:r>
            <a:r>
              <a:rPr lang="en-GB" sz="1600" dirty="0">
                <a:solidFill>
                  <a:schemeClr val="bg1"/>
                </a:solidFill>
                <a:latin typeface="Aptos Narrow" panose="020B0004020202020204" pitchFamily="34" charset="0"/>
              </a:rPr>
              <a:t>) + ARIMA for AI models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br>
              <a:rPr lang="en-GB" sz="1600" dirty="0">
                <a:solidFill>
                  <a:schemeClr val="bg1"/>
                </a:solidFill>
                <a:latin typeface="Aptos Narrow" panose="020B0004020202020204" pitchFamily="34" charset="0"/>
              </a:rPr>
            </a:br>
            <a:r>
              <a:rPr lang="en-GB" sz="1600" dirty="0">
                <a:solidFill>
                  <a:schemeClr val="bg1"/>
                </a:solidFill>
                <a:latin typeface="Aptos Narrow" panose="020B0004020202020204" pitchFamily="34" charset="0"/>
              </a:rPr>
              <a:t>Frontend: React.js, </a:t>
            </a:r>
            <a:r>
              <a:rPr lang="en-GB" sz="1600" dirty="0" err="1">
                <a:solidFill>
                  <a:schemeClr val="bg1"/>
                </a:solidFill>
                <a:latin typeface="Aptos Narrow" panose="020B0004020202020204" pitchFamily="34" charset="0"/>
              </a:rPr>
              <a:t>tsx</a:t>
            </a:r>
            <a:r>
              <a:rPr lang="en-GB" sz="1600" dirty="0">
                <a:solidFill>
                  <a:schemeClr val="bg1"/>
                </a:solidFill>
                <a:latin typeface="Aptos Narrow" panose="020B0004020202020204" pitchFamily="34" charset="0"/>
              </a:rPr>
              <a:t> for UI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br>
              <a:rPr lang="en-GB" sz="1600" dirty="0">
                <a:solidFill>
                  <a:schemeClr val="bg1"/>
                </a:solidFill>
                <a:latin typeface="Aptos Narrow" panose="020B0004020202020204" pitchFamily="34" charset="0"/>
              </a:rPr>
            </a:br>
            <a:r>
              <a:rPr lang="en-GB" sz="1600" dirty="0">
                <a:solidFill>
                  <a:schemeClr val="bg1"/>
                </a:solidFill>
                <a:latin typeface="Aptos Narrow" panose="020B0004020202020204" pitchFamily="34" charset="0"/>
              </a:rPr>
              <a:t>AI/ML:  Scikit-learn (ARIMA)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br>
              <a:rPr lang="en-GB" sz="1600" dirty="0">
                <a:solidFill>
                  <a:schemeClr val="bg1"/>
                </a:solidFill>
                <a:latin typeface="Aptos Narrow" panose="020B0004020202020204" pitchFamily="34" charset="0"/>
              </a:rPr>
            </a:br>
            <a:r>
              <a:rPr lang="en-GB" sz="1600" dirty="0">
                <a:solidFill>
                  <a:schemeClr val="bg1"/>
                </a:solidFill>
                <a:latin typeface="Aptos Narrow" panose="020B0004020202020204" pitchFamily="34" charset="0"/>
              </a:rPr>
              <a:t>Data Analytics: Pandas, NumPy, Seaborn, Matplotlib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br>
              <a:rPr lang="en-GB" sz="1600" dirty="0">
                <a:solidFill>
                  <a:schemeClr val="bg1"/>
                </a:solidFill>
                <a:latin typeface="Aptos Narrow" panose="020B0004020202020204" pitchFamily="34" charset="0"/>
              </a:rPr>
            </a:br>
            <a:r>
              <a:rPr lang="en-GB" sz="1600" dirty="0">
                <a:solidFill>
                  <a:schemeClr val="bg1"/>
                </a:solidFill>
                <a:latin typeface="Aptos Narrow" panose="020B0004020202020204" pitchFamily="34" charset="0"/>
              </a:rPr>
              <a:t>Cloud Platforms: AWS (Simulation)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br>
              <a:rPr lang="en-GB" sz="1600" dirty="0">
                <a:solidFill>
                  <a:schemeClr val="bg1"/>
                </a:solidFill>
                <a:latin typeface="Aptos Narrow" panose="020B0004020202020204" pitchFamily="34" charset="0"/>
              </a:rPr>
            </a:br>
            <a:r>
              <a:rPr lang="en-GB" sz="1600" dirty="0">
                <a:solidFill>
                  <a:schemeClr val="bg1"/>
                </a:solidFill>
                <a:latin typeface="Aptos Narrow" panose="020B0004020202020204" pitchFamily="34" charset="0"/>
              </a:rPr>
              <a:t>Database: </a:t>
            </a:r>
            <a:r>
              <a:rPr lang="en-GB" sz="1600" dirty="0" err="1">
                <a:solidFill>
                  <a:schemeClr val="bg1"/>
                </a:solidFill>
                <a:latin typeface="Aptos Narrow" panose="020B0004020202020204" pitchFamily="34" charset="0"/>
              </a:rPr>
              <a:t>BigQuery</a:t>
            </a:r>
            <a:r>
              <a:rPr lang="en-GB" sz="1600" dirty="0">
                <a:solidFill>
                  <a:schemeClr val="bg1"/>
                </a:solidFill>
                <a:latin typeface="Aptos Narrow" panose="020B0004020202020204" pitchFamily="34" charset="0"/>
              </a:rPr>
              <a:t> (Proposed)</a:t>
            </a:r>
          </a:p>
        </p:txBody>
      </p:sp>
      <p:pic>
        <p:nvPicPr>
          <p:cNvPr id="4" name="Google Shape;345;p39">
            <a:extLst>
              <a:ext uri="{FF2B5EF4-FFF2-40B4-BE49-F238E27FC236}">
                <a16:creationId xmlns:a16="http://schemas.microsoft.com/office/drawing/2014/main" id="{8AE9F639-CA8D-03D7-EAA2-A6FEEA261CF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6894" y="1363069"/>
            <a:ext cx="2101734" cy="192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44;p39">
            <a:extLst>
              <a:ext uri="{FF2B5EF4-FFF2-40B4-BE49-F238E27FC236}">
                <a16:creationId xmlns:a16="http://schemas.microsoft.com/office/drawing/2014/main" id="{190128E7-756D-51AE-1D26-11E9F8A2280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7369" y="2438676"/>
            <a:ext cx="2645625" cy="1925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7679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>
          <a:extLst>
            <a:ext uri="{FF2B5EF4-FFF2-40B4-BE49-F238E27FC236}">
              <a16:creationId xmlns:a16="http://schemas.microsoft.com/office/drawing/2014/main" id="{86DBDE29-ECE2-8291-220C-740E505D0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>
            <a:extLst>
              <a:ext uri="{FF2B5EF4-FFF2-40B4-BE49-F238E27FC236}">
                <a16:creationId xmlns:a16="http://schemas.microsoft.com/office/drawing/2014/main" id="{E19B591F-9042-7DBC-F91D-E00A8C9B86E8}"/>
              </a:ext>
            </a:extLst>
          </p:cNvPr>
          <p:cNvSpPr/>
          <p:nvPr/>
        </p:nvSpPr>
        <p:spPr>
          <a:xfrm>
            <a:off x="576398" y="297000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33">
            <a:extLst>
              <a:ext uri="{FF2B5EF4-FFF2-40B4-BE49-F238E27FC236}">
                <a16:creationId xmlns:a16="http://schemas.microsoft.com/office/drawing/2014/main" id="{DFE68D90-9787-EB27-4CBD-8952F7BFF7C9}"/>
              </a:ext>
            </a:extLst>
          </p:cNvPr>
          <p:cNvGrpSpPr/>
          <p:nvPr/>
        </p:nvGrpSpPr>
        <p:grpSpPr>
          <a:xfrm>
            <a:off x="405288" y="539401"/>
            <a:ext cx="171110" cy="3894824"/>
            <a:chOff x="5816800" y="2071501"/>
            <a:chExt cx="171110" cy="3894824"/>
          </a:xfrm>
        </p:grpSpPr>
        <p:sp>
          <p:nvSpPr>
            <p:cNvPr id="198" name="Google Shape;198;p33">
              <a:extLst>
                <a:ext uri="{FF2B5EF4-FFF2-40B4-BE49-F238E27FC236}">
                  <a16:creationId xmlns:a16="http://schemas.microsoft.com/office/drawing/2014/main" id="{7EAFEAC7-E25D-2C72-2B99-D3610783F81F}"/>
                </a:ext>
              </a:extLst>
            </p:cNvPr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9" name="Google Shape;199;p33">
              <a:extLst>
                <a:ext uri="{FF2B5EF4-FFF2-40B4-BE49-F238E27FC236}">
                  <a16:creationId xmlns:a16="http://schemas.microsoft.com/office/drawing/2014/main" id="{C12231AE-73E5-D884-F080-916E8A67CDFE}"/>
                </a:ext>
              </a:extLst>
            </p:cNvPr>
            <p:cNvCxnSpPr>
              <a:stCxn id="198" idx="2"/>
              <a:endCxn id="184" idx="1"/>
            </p:cNvCxnSpPr>
            <p:nvPr/>
          </p:nvCxnSpPr>
          <p:spPr>
            <a:xfrm rot="10800000" flipH="1">
              <a:off x="5816800" y="2071501"/>
              <a:ext cx="171110" cy="3859875"/>
            </a:xfrm>
            <a:prstGeom prst="bentConnector3">
              <a:avLst>
                <a:gd name="adj1" fmla="val -13359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0" name="Google Shape;200;p33">
            <a:extLst>
              <a:ext uri="{FF2B5EF4-FFF2-40B4-BE49-F238E27FC236}">
                <a16:creationId xmlns:a16="http://schemas.microsoft.com/office/drawing/2014/main" id="{3DDE6E64-9ADD-133E-8C7B-87FF6979542D}"/>
              </a:ext>
            </a:extLst>
          </p:cNvPr>
          <p:cNvGrpSpPr/>
          <p:nvPr/>
        </p:nvGrpSpPr>
        <p:grpSpPr>
          <a:xfrm flipH="1">
            <a:off x="8567798" y="539400"/>
            <a:ext cx="171000" cy="3894825"/>
            <a:chOff x="5816800" y="2071500"/>
            <a:chExt cx="171000" cy="3894825"/>
          </a:xfrm>
        </p:grpSpPr>
        <p:sp>
          <p:nvSpPr>
            <p:cNvPr id="201" name="Google Shape;201;p33">
              <a:extLst>
                <a:ext uri="{FF2B5EF4-FFF2-40B4-BE49-F238E27FC236}">
                  <a16:creationId xmlns:a16="http://schemas.microsoft.com/office/drawing/2014/main" id="{1683891D-9A65-53CE-FA1A-56A4A4D5A02B}"/>
                </a:ext>
              </a:extLst>
            </p:cNvPr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2" name="Google Shape;202;p33">
              <a:extLst>
                <a:ext uri="{FF2B5EF4-FFF2-40B4-BE49-F238E27FC236}">
                  <a16:creationId xmlns:a16="http://schemas.microsoft.com/office/drawing/2014/main" id="{5B36F5C0-0509-F8AF-69A8-B7DD93DD0124}"/>
                </a:ext>
              </a:extLst>
            </p:cNvPr>
            <p:cNvCxnSpPr>
              <a:stCxn id="201" idx="2"/>
              <a:endCxn id="184" idx="3"/>
            </p:cNvCxnSpPr>
            <p:nvPr/>
          </p:nvCxnSpPr>
          <p:spPr>
            <a:xfrm flipH="1" flipV="1">
              <a:off x="5816800" y="2071500"/>
              <a:ext cx="171000" cy="3859875"/>
            </a:xfrm>
            <a:prstGeom prst="bentConnector3">
              <a:avLst>
                <a:gd name="adj1" fmla="val -13368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5" name="Google Shape;215;p33">
            <a:extLst>
              <a:ext uri="{FF2B5EF4-FFF2-40B4-BE49-F238E27FC236}">
                <a16:creationId xmlns:a16="http://schemas.microsoft.com/office/drawing/2014/main" id="{D9AF7871-EA50-68B6-6CFA-653F0F35AC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8558" y="297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4. </a:t>
            </a:r>
            <a:r>
              <a:rPr lang="en-IN" dirty="0">
                <a:solidFill>
                  <a:schemeClr val="tx1"/>
                </a:solidFill>
              </a:rPr>
              <a:t>WORKFLOW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73D56-9E9B-BE1D-B6B2-F89A4DD09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204" y="930788"/>
            <a:ext cx="4359677" cy="391571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354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>
          <a:extLst>
            <a:ext uri="{FF2B5EF4-FFF2-40B4-BE49-F238E27FC236}">
              <a16:creationId xmlns:a16="http://schemas.microsoft.com/office/drawing/2014/main" id="{4C03B9A3-9A5B-D732-7D49-40B99F995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>
            <a:extLst>
              <a:ext uri="{FF2B5EF4-FFF2-40B4-BE49-F238E27FC236}">
                <a16:creationId xmlns:a16="http://schemas.microsoft.com/office/drawing/2014/main" id="{524C8FF2-A1F0-FB37-BF7E-E64EF2CE839D}"/>
              </a:ext>
            </a:extLst>
          </p:cNvPr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33">
            <a:extLst>
              <a:ext uri="{FF2B5EF4-FFF2-40B4-BE49-F238E27FC236}">
                <a16:creationId xmlns:a16="http://schemas.microsoft.com/office/drawing/2014/main" id="{F7603F26-F9AE-B555-6F70-85B80E2658C0}"/>
              </a:ext>
            </a:extLst>
          </p:cNvPr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198" name="Google Shape;198;p33">
              <a:extLst>
                <a:ext uri="{FF2B5EF4-FFF2-40B4-BE49-F238E27FC236}">
                  <a16:creationId xmlns:a16="http://schemas.microsoft.com/office/drawing/2014/main" id="{65B086A4-9ED2-C237-083C-975ADA3F49E2}"/>
                </a:ext>
              </a:extLst>
            </p:cNvPr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9" name="Google Shape;199;p33">
              <a:extLst>
                <a:ext uri="{FF2B5EF4-FFF2-40B4-BE49-F238E27FC236}">
                  <a16:creationId xmlns:a16="http://schemas.microsoft.com/office/drawing/2014/main" id="{8B3D063E-6BD9-BF5E-FD46-C8C109551A81}"/>
                </a:ext>
              </a:extLst>
            </p:cNvPr>
            <p:cNvCxnSpPr>
              <a:stCxn id="198" idx="2"/>
              <a:endCxn id="184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0" name="Google Shape;200;p33">
            <a:extLst>
              <a:ext uri="{FF2B5EF4-FFF2-40B4-BE49-F238E27FC236}">
                <a16:creationId xmlns:a16="http://schemas.microsoft.com/office/drawing/2014/main" id="{8DBC93B2-857E-2EFD-D1EB-B9FA0A4B6DB8}"/>
              </a:ext>
            </a:extLst>
          </p:cNvPr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201" name="Google Shape;201;p33">
              <a:extLst>
                <a:ext uri="{FF2B5EF4-FFF2-40B4-BE49-F238E27FC236}">
                  <a16:creationId xmlns:a16="http://schemas.microsoft.com/office/drawing/2014/main" id="{3BC0A469-19B8-28D5-64C0-EF2771007570}"/>
                </a:ext>
              </a:extLst>
            </p:cNvPr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2" name="Google Shape;202;p33">
              <a:extLst>
                <a:ext uri="{FF2B5EF4-FFF2-40B4-BE49-F238E27FC236}">
                  <a16:creationId xmlns:a16="http://schemas.microsoft.com/office/drawing/2014/main" id="{81D005EA-D2E7-7B6E-60AB-48381441BB50}"/>
                </a:ext>
              </a:extLst>
            </p:cNvPr>
            <p:cNvCxnSpPr>
              <a:stCxn id="201" idx="2"/>
              <a:endCxn id="184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5" name="Google Shape;215;p33">
            <a:extLst>
              <a:ext uri="{FF2B5EF4-FFF2-40B4-BE49-F238E27FC236}">
                <a16:creationId xmlns:a16="http://schemas.microsoft.com/office/drawing/2014/main" id="{8093DF02-98F7-1204-D621-EDACC8DEB9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5. DATA AND ANALYSIS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B3392E-2CFE-6373-6E4F-923DD1B76170}"/>
              </a:ext>
            </a:extLst>
          </p:cNvPr>
          <p:cNvSpPr txBox="1"/>
          <p:nvPr/>
        </p:nvSpPr>
        <p:spPr>
          <a:xfrm>
            <a:off x="720000" y="1304411"/>
            <a:ext cx="4572000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Aptos Narrow" panose="020B0004020202020204" pitchFamily="34" charset="0"/>
              </a:rPr>
              <a:t>Data Sources: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chemeClr val="bg1"/>
                </a:solidFill>
                <a:latin typeface="Aptos Narrow" panose="020B0004020202020204" pitchFamily="34" charset="0"/>
              </a:rPr>
              <a:t>Collected from a local python script that connects to the VM using SSH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chemeClr val="bg1"/>
                </a:solidFill>
                <a:latin typeface="Aptos Narrow" panose="020B0004020202020204" pitchFamily="34" charset="0"/>
              </a:rPr>
              <a:t>Historical records of CPU, memory, disk usage, and network traffic are collected for a year (synthetic for now)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chemeClr val="bg1"/>
                </a:solidFill>
                <a:latin typeface="Aptos Narrow" panose="020B0004020202020204" pitchFamily="34" charset="0"/>
              </a:rPr>
              <a:t>Time-based data categorized by hour, day, week, and month</a:t>
            </a:r>
          </a:p>
          <a:p>
            <a:pPr>
              <a:buClr>
                <a:schemeClr val="bg1"/>
              </a:buClr>
            </a:pPr>
            <a:endParaRPr lang="en-GB" sz="1600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r>
              <a:rPr lang="en-GB" sz="1600" dirty="0">
                <a:solidFill>
                  <a:schemeClr val="bg1"/>
                </a:solidFill>
                <a:latin typeface="Aptos Narrow" panose="020B0004020202020204" pitchFamily="34" charset="0"/>
              </a:rPr>
              <a:t>Goal: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chemeClr val="bg1"/>
                </a:solidFill>
                <a:latin typeface="Aptos Narrow" panose="020B0004020202020204" pitchFamily="34" charset="0"/>
              </a:rPr>
              <a:t>Identify high-load patterns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chemeClr val="bg1"/>
                </a:solidFill>
                <a:latin typeface="Aptos Narrow" panose="020B0004020202020204" pitchFamily="34" charset="0"/>
              </a:rPr>
              <a:t>Predict demand spikes and scale automatically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chemeClr val="bg1"/>
                </a:solidFill>
                <a:latin typeface="Aptos Narrow" panose="020B0004020202020204" pitchFamily="34" charset="0"/>
              </a:rPr>
              <a:t>Reduce costs by efficient resource allocation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Google Shape;738;p49">
            <a:extLst>
              <a:ext uri="{FF2B5EF4-FFF2-40B4-BE49-F238E27FC236}">
                <a16:creationId xmlns:a16="http://schemas.microsoft.com/office/drawing/2014/main" id="{4D63C1AD-3654-9958-D601-5C8B8E8D512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688779" y="1499820"/>
            <a:ext cx="3239395" cy="2301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1102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>
          <a:extLst>
            <a:ext uri="{FF2B5EF4-FFF2-40B4-BE49-F238E27FC236}">
              <a16:creationId xmlns:a16="http://schemas.microsoft.com/office/drawing/2014/main" id="{1D1C4EA3-8A9E-C275-9EE9-4EFE77A3B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>
            <a:extLst>
              <a:ext uri="{FF2B5EF4-FFF2-40B4-BE49-F238E27FC236}">
                <a16:creationId xmlns:a16="http://schemas.microsoft.com/office/drawing/2014/main" id="{F20B6065-5324-3198-0CDF-25ACFF731870}"/>
              </a:ext>
            </a:extLst>
          </p:cNvPr>
          <p:cNvSpPr/>
          <p:nvPr/>
        </p:nvSpPr>
        <p:spPr>
          <a:xfrm>
            <a:off x="618838" y="367315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33">
            <a:extLst>
              <a:ext uri="{FF2B5EF4-FFF2-40B4-BE49-F238E27FC236}">
                <a16:creationId xmlns:a16="http://schemas.microsoft.com/office/drawing/2014/main" id="{9E8BB91A-158D-DCBE-DFD4-EC2ED5EEFC32}"/>
              </a:ext>
            </a:extLst>
          </p:cNvPr>
          <p:cNvGrpSpPr/>
          <p:nvPr/>
        </p:nvGrpSpPr>
        <p:grpSpPr>
          <a:xfrm>
            <a:off x="405288" y="609715"/>
            <a:ext cx="213550" cy="3824510"/>
            <a:chOff x="5816800" y="2141815"/>
            <a:chExt cx="213550" cy="3824510"/>
          </a:xfrm>
        </p:grpSpPr>
        <p:sp>
          <p:nvSpPr>
            <p:cNvPr id="198" name="Google Shape;198;p33">
              <a:extLst>
                <a:ext uri="{FF2B5EF4-FFF2-40B4-BE49-F238E27FC236}">
                  <a16:creationId xmlns:a16="http://schemas.microsoft.com/office/drawing/2014/main" id="{35FC912D-258C-CD5D-7824-E4679E78F48A}"/>
                </a:ext>
              </a:extLst>
            </p:cNvPr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9" name="Google Shape;199;p33">
              <a:extLst>
                <a:ext uri="{FF2B5EF4-FFF2-40B4-BE49-F238E27FC236}">
                  <a16:creationId xmlns:a16="http://schemas.microsoft.com/office/drawing/2014/main" id="{BFB39607-771D-133F-753E-1706AFEB6A95}"/>
                </a:ext>
              </a:extLst>
            </p:cNvPr>
            <p:cNvCxnSpPr>
              <a:stCxn id="198" idx="2"/>
              <a:endCxn id="184" idx="1"/>
            </p:cNvCxnSpPr>
            <p:nvPr/>
          </p:nvCxnSpPr>
          <p:spPr>
            <a:xfrm rot="10800000" flipH="1">
              <a:off x="5816800" y="2141815"/>
              <a:ext cx="213550" cy="3789560"/>
            </a:xfrm>
            <a:prstGeom prst="bentConnector3">
              <a:avLst>
                <a:gd name="adj1" fmla="val -10704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0" name="Google Shape;200;p33">
            <a:extLst>
              <a:ext uri="{FF2B5EF4-FFF2-40B4-BE49-F238E27FC236}">
                <a16:creationId xmlns:a16="http://schemas.microsoft.com/office/drawing/2014/main" id="{8317FE7D-7BF2-8E72-A70C-5D09A92D7EC6}"/>
              </a:ext>
            </a:extLst>
          </p:cNvPr>
          <p:cNvGrpSpPr/>
          <p:nvPr/>
        </p:nvGrpSpPr>
        <p:grpSpPr>
          <a:xfrm flipH="1">
            <a:off x="8610238" y="609715"/>
            <a:ext cx="128560" cy="3824510"/>
            <a:chOff x="5816800" y="2141815"/>
            <a:chExt cx="128560" cy="3824510"/>
          </a:xfrm>
        </p:grpSpPr>
        <p:sp>
          <p:nvSpPr>
            <p:cNvPr id="201" name="Google Shape;201;p33">
              <a:extLst>
                <a:ext uri="{FF2B5EF4-FFF2-40B4-BE49-F238E27FC236}">
                  <a16:creationId xmlns:a16="http://schemas.microsoft.com/office/drawing/2014/main" id="{50338684-C458-5227-146E-E9C9AE33CEEA}"/>
                </a:ext>
              </a:extLst>
            </p:cNvPr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2" name="Google Shape;202;p33">
              <a:extLst>
                <a:ext uri="{FF2B5EF4-FFF2-40B4-BE49-F238E27FC236}">
                  <a16:creationId xmlns:a16="http://schemas.microsoft.com/office/drawing/2014/main" id="{9E1B3396-A24A-0E50-84E7-F6B910600E54}"/>
                </a:ext>
              </a:extLst>
            </p:cNvPr>
            <p:cNvCxnSpPr>
              <a:stCxn id="201" idx="2"/>
              <a:endCxn id="184" idx="3"/>
            </p:cNvCxnSpPr>
            <p:nvPr/>
          </p:nvCxnSpPr>
          <p:spPr>
            <a:xfrm flipH="1" flipV="1">
              <a:off x="5816800" y="2141815"/>
              <a:ext cx="128560" cy="3789560"/>
            </a:xfrm>
            <a:prstGeom prst="bentConnector3">
              <a:avLst>
                <a:gd name="adj1" fmla="val -17781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5" name="Google Shape;215;p33">
            <a:extLst>
              <a:ext uri="{FF2B5EF4-FFF2-40B4-BE49-F238E27FC236}">
                <a16:creationId xmlns:a16="http://schemas.microsoft.com/office/drawing/2014/main" id="{73C24546-2AF7-575B-945A-C80D9F33D7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2336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6. SOLUTION OVERVIEW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8A19F-FDCF-7A29-C330-7086ECE84E20}"/>
              </a:ext>
            </a:extLst>
          </p:cNvPr>
          <p:cNvSpPr txBox="1"/>
          <p:nvPr/>
        </p:nvSpPr>
        <p:spPr>
          <a:xfrm>
            <a:off x="618838" y="944870"/>
            <a:ext cx="457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Aptos Narrow" panose="020B0004020202020204" pitchFamily="34" charset="0"/>
              </a:rPr>
              <a:t>AI-based Auto-Scaling:</a:t>
            </a:r>
          </a:p>
          <a:p>
            <a:endParaRPr lang="en-GB" sz="1600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chemeClr val="bg1"/>
                </a:solidFill>
                <a:latin typeface="Aptos Narrow" panose="020B0004020202020204" pitchFamily="34" charset="0"/>
              </a:rPr>
              <a:t>Use a ARIMA model demand based on historical data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chemeClr val="bg1"/>
                </a:solidFill>
                <a:latin typeface="Aptos Narrow" panose="020B0004020202020204" pitchFamily="34" charset="0"/>
              </a:rPr>
              <a:t>Real-time analysis for resource adjustment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chemeClr val="bg1"/>
                </a:solidFill>
                <a:latin typeface="Aptos Narrow" panose="020B0004020202020204" pitchFamily="34" charset="0"/>
              </a:rPr>
              <a:t>Decision-making based on correlation between usage patterns and traffic load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r>
              <a:rPr lang="en-GB" sz="1600" dirty="0">
                <a:solidFill>
                  <a:schemeClr val="bg1"/>
                </a:solidFill>
                <a:latin typeface="Aptos Narrow" panose="020B0004020202020204" pitchFamily="34" charset="0"/>
              </a:rPr>
              <a:t>Key Factors </a:t>
            </a:r>
            <a:r>
              <a:rPr lang="en-GB" sz="1600" dirty="0" err="1">
                <a:solidFill>
                  <a:schemeClr val="bg1"/>
                </a:solidFill>
                <a:latin typeface="Aptos Narrow" panose="020B0004020202020204" pitchFamily="34" charset="0"/>
              </a:rPr>
              <a:t>Analyzed</a:t>
            </a:r>
            <a:r>
              <a:rPr lang="en-GB" sz="1600" dirty="0">
                <a:solidFill>
                  <a:schemeClr val="bg1"/>
                </a:solidFill>
                <a:latin typeface="Aptos Narrow" panose="020B0004020202020204" pitchFamily="34" charset="0"/>
              </a:rPr>
              <a:t>:</a:t>
            </a:r>
          </a:p>
          <a:p>
            <a:endParaRPr lang="en-GB" sz="1600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chemeClr val="bg1"/>
                </a:solidFill>
                <a:latin typeface="Aptos Narrow" panose="020B0004020202020204" pitchFamily="34" charset="0"/>
              </a:rPr>
              <a:t>Day of the week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chemeClr val="bg1"/>
                </a:solidFill>
                <a:latin typeface="Aptos Narrow" panose="020B0004020202020204" pitchFamily="34" charset="0"/>
              </a:rPr>
              <a:t>Time of day (peak vs off-peak hours)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chemeClr val="bg1"/>
                </a:solidFill>
                <a:latin typeface="Aptos Narrow" panose="020B0004020202020204" pitchFamily="34" charset="0"/>
              </a:rPr>
              <a:t>Seasonal trends (monthly and weekly patterns)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chemeClr val="bg1"/>
                </a:solidFill>
                <a:latin typeface="Aptos Narrow" panose="020B0004020202020204" pitchFamily="34" charset="0"/>
              </a:rPr>
              <a:t>Type of workload (network-heavy, CPU-heavy, memory-heavy)</a:t>
            </a:r>
          </a:p>
        </p:txBody>
      </p:sp>
      <p:pic>
        <p:nvPicPr>
          <p:cNvPr id="6" name="Google Shape;289;p37">
            <a:extLst>
              <a:ext uri="{FF2B5EF4-FFF2-40B4-BE49-F238E27FC236}">
                <a16:creationId xmlns:a16="http://schemas.microsoft.com/office/drawing/2014/main" id="{2ADBA6FF-B605-6A5E-1D5B-45496EEDB0A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2023" y="987625"/>
            <a:ext cx="1749851" cy="344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75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>
          <a:extLst>
            <a:ext uri="{FF2B5EF4-FFF2-40B4-BE49-F238E27FC236}">
              <a16:creationId xmlns:a16="http://schemas.microsoft.com/office/drawing/2014/main" id="{BA3CD292-A7DD-02ED-FA07-1A6A87D62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>
            <a:extLst>
              <a:ext uri="{FF2B5EF4-FFF2-40B4-BE49-F238E27FC236}">
                <a16:creationId xmlns:a16="http://schemas.microsoft.com/office/drawing/2014/main" id="{E6C370A4-1102-1762-62EE-275543FF46D7}"/>
              </a:ext>
            </a:extLst>
          </p:cNvPr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33">
            <a:extLst>
              <a:ext uri="{FF2B5EF4-FFF2-40B4-BE49-F238E27FC236}">
                <a16:creationId xmlns:a16="http://schemas.microsoft.com/office/drawing/2014/main" id="{85BA3DE8-7EF4-89E8-762C-8A70336D96EF}"/>
              </a:ext>
            </a:extLst>
          </p:cNvPr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198" name="Google Shape;198;p33">
              <a:extLst>
                <a:ext uri="{FF2B5EF4-FFF2-40B4-BE49-F238E27FC236}">
                  <a16:creationId xmlns:a16="http://schemas.microsoft.com/office/drawing/2014/main" id="{5A784B1F-FD28-E284-9BAC-F74B326B1583}"/>
                </a:ext>
              </a:extLst>
            </p:cNvPr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9" name="Google Shape;199;p33">
              <a:extLst>
                <a:ext uri="{FF2B5EF4-FFF2-40B4-BE49-F238E27FC236}">
                  <a16:creationId xmlns:a16="http://schemas.microsoft.com/office/drawing/2014/main" id="{51DE70E0-4180-2548-3BA0-D7FB2AD25189}"/>
                </a:ext>
              </a:extLst>
            </p:cNvPr>
            <p:cNvCxnSpPr>
              <a:stCxn id="198" idx="2"/>
              <a:endCxn id="184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0" name="Google Shape;200;p33">
            <a:extLst>
              <a:ext uri="{FF2B5EF4-FFF2-40B4-BE49-F238E27FC236}">
                <a16:creationId xmlns:a16="http://schemas.microsoft.com/office/drawing/2014/main" id="{B9F1A0EE-7A1E-3A9D-7F98-68586365BC6A}"/>
              </a:ext>
            </a:extLst>
          </p:cNvPr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201" name="Google Shape;201;p33">
              <a:extLst>
                <a:ext uri="{FF2B5EF4-FFF2-40B4-BE49-F238E27FC236}">
                  <a16:creationId xmlns:a16="http://schemas.microsoft.com/office/drawing/2014/main" id="{7C3D4B14-F5E2-9845-5604-718FBF294564}"/>
                </a:ext>
              </a:extLst>
            </p:cNvPr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2" name="Google Shape;202;p33">
              <a:extLst>
                <a:ext uri="{FF2B5EF4-FFF2-40B4-BE49-F238E27FC236}">
                  <a16:creationId xmlns:a16="http://schemas.microsoft.com/office/drawing/2014/main" id="{67C9F621-5B97-3878-D057-427C97408D3A}"/>
                </a:ext>
              </a:extLst>
            </p:cNvPr>
            <p:cNvCxnSpPr>
              <a:stCxn id="201" idx="2"/>
              <a:endCxn id="184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5" name="Google Shape;215;p33">
            <a:extLst>
              <a:ext uri="{FF2B5EF4-FFF2-40B4-BE49-F238E27FC236}">
                <a16:creationId xmlns:a16="http://schemas.microsoft.com/office/drawing/2014/main" id="{66C5B3C7-160C-7C3D-CF0A-1C047EAAEE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7. 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31DC78-EEB9-D899-89C3-09328FAF2AD0}"/>
              </a:ext>
            </a:extLst>
          </p:cNvPr>
          <p:cNvSpPr txBox="1"/>
          <p:nvPr/>
        </p:nvSpPr>
        <p:spPr>
          <a:xfrm>
            <a:off x="677389" y="1190547"/>
            <a:ext cx="457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Aptos Narrow" panose="020B0004020202020204" pitchFamily="34" charset="0"/>
              </a:rPr>
              <a:t>Data Pipeline: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chemeClr val="bg1"/>
                </a:solidFill>
                <a:latin typeface="Aptos Narrow" panose="020B0004020202020204" pitchFamily="34" charset="0"/>
              </a:rPr>
              <a:t>Collect real-time cloud metrics (SSH)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chemeClr val="bg1"/>
                </a:solidFill>
                <a:latin typeface="Aptos Narrow" panose="020B0004020202020204" pitchFamily="34" charset="0"/>
              </a:rPr>
              <a:t>Pre-process and clean data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GB" sz="1600" dirty="0" err="1">
                <a:solidFill>
                  <a:schemeClr val="bg1"/>
                </a:solidFill>
                <a:latin typeface="Aptos Narrow" panose="020B0004020202020204" pitchFamily="34" charset="0"/>
              </a:rPr>
              <a:t>Analyze</a:t>
            </a:r>
            <a:r>
              <a:rPr lang="en-GB" sz="1600" dirty="0">
                <a:solidFill>
                  <a:schemeClr val="bg1"/>
                </a:solidFill>
                <a:latin typeface="Aptos Narrow" panose="020B0004020202020204" pitchFamily="34" charset="0"/>
              </a:rPr>
              <a:t> correlation between demand and resource usage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chemeClr val="bg1"/>
                </a:solidFill>
                <a:latin typeface="Aptos Narrow" panose="020B0004020202020204" pitchFamily="34" charset="0"/>
              </a:rPr>
              <a:t>Train AI model using the data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GB" sz="1600" dirty="0">
                <a:solidFill>
                  <a:schemeClr val="bg1"/>
                </a:solidFill>
                <a:latin typeface="Aptos Narrow" panose="020B0004020202020204" pitchFamily="34" charset="0"/>
              </a:rPr>
              <a:t>Predict demand and auto-scale resources using the model </a:t>
            </a:r>
          </a:p>
          <a:p>
            <a:pPr>
              <a:buClr>
                <a:schemeClr val="bg1"/>
              </a:buClr>
            </a:pPr>
            <a:endParaRPr lang="en-GB" sz="1600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Aptos Narrow" panose="020B0004020202020204" pitchFamily="34" charset="0"/>
              </a:rPr>
              <a:t>Scaling Approach: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bg1"/>
                </a:solidFill>
                <a:latin typeface="Aptos Narrow" panose="020B0004020202020204" pitchFamily="34" charset="0"/>
              </a:rPr>
              <a:t>If CPU usage &gt; 80% → Add instances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bg1"/>
                </a:solidFill>
                <a:latin typeface="Aptos Narrow" panose="020B0004020202020204" pitchFamily="34" charset="0"/>
              </a:rPr>
              <a:t>If CPU usage &lt; 30% → Remove instances</a:t>
            </a:r>
          </a:p>
        </p:txBody>
      </p:sp>
      <p:pic>
        <p:nvPicPr>
          <p:cNvPr id="4" name="Google Shape;222;p34">
            <a:extLst>
              <a:ext uri="{FF2B5EF4-FFF2-40B4-BE49-F238E27FC236}">
                <a16:creationId xmlns:a16="http://schemas.microsoft.com/office/drawing/2014/main" id="{CC83E717-F826-7A7F-276B-3C4DCCCDDE8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4130" y="993700"/>
            <a:ext cx="1938850" cy="361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3986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>
          <a:extLst>
            <a:ext uri="{FF2B5EF4-FFF2-40B4-BE49-F238E27FC236}">
              <a16:creationId xmlns:a16="http://schemas.microsoft.com/office/drawing/2014/main" id="{A88B952F-312A-3B03-BF9F-734A1B7E9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>
            <a:extLst>
              <a:ext uri="{FF2B5EF4-FFF2-40B4-BE49-F238E27FC236}">
                <a16:creationId xmlns:a16="http://schemas.microsoft.com/office/drawing/2014/main" id="{5E7ED070-6ED2-31AE-DB4C-CF9610A84609}"/>
              </a:ext>
            </a:extLst>
          </p:cNvPr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33">
            <a:extLst>
              <a:ext uri="{FF2B5EF4-FFF2-40B4-BE49-F238E27FC236}">
                <a16:creationId xmlns:a16="http://schemas.microsoft.com/office/drawing/2014/main" id="{46933F60-96FF-4F3D-FA82-23F2A1671BF9}"/>
              </a:ext>
            </a:extLst>
          </p:cNvPr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198" name="Google Shape;198;p33">
              <a:extLst>
                <a:ext uri="{FF2B5EF4-FFF2-40B4-BE49-F238E27FC236}">
                  <a16:creationId xmlns:a16="http://schemas.microsoft.com/office/drawing/2014/main" id="{6D1455BF-312F-64FE-5E88-8E2782D9B63C}"/>
                </a:ext>
              </a:extLst>
            </p:cNvPr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9" name="Google Shape;199;p33">
              <a:extLst>
                <a:ext uri="{FF2B5EF4-FFF2-40B4-BE49-F238E27FC236}">
                  <a16:creationId xmlns:a16="http://schemas.microsoft.com/office/drawing/2014/main" id="{3A7345B9-553E-13CB-1924-80F62CFD9AD8}"/>
                </a:ext>
              </a:extLst>
            </p:cNvPr>
            <p:cNvCxnSpPr>
              <a:stCxn id="198" idx="2"/>
              <a:endCxn id="184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0" name="Google Shape;200;p33">
            <a:extLst>
              <a:ext uri="{FF2B5EF4-FFF2-40B4-BE49-F238E27FC236}">
                <a16:creationId xmlns:a16="http://schemas.microsoft.com/office/drawing/2014/main" id="{29808F69-D434-D0A9-A411-F85FFF912B83}"/>
              </a:ext>
            </a:extLst>
          </p:cNvPr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201" name="Google Shape;201;p33">
              <a:extLst>
                <a:ext uri="{FF2B5EF4-FFF2-40B4-BE49-F238E27FC236}">
                  <a16:creationId xmlns:a16="http://schemas.microsoft.com/office/drawing/2014/main" id="{4F5980B7-B4E3-4519-E288-1D6C29D82C2D}"/>
                </a:ext>
              </a:extLst>
            </p:cNvPr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2" name="Google Shape;202;p33">
              <a:extLst>
                <a:ext uri="{FF2B5EF4-FFF2-40B4-BE49-F238E27FC236}">
                  <a16:creationId xmlns:a16="http://schemas.microsoft.com/office/drawing/2014/main" id="{54FA72F9-C8EB-876A-FC30-C1D1F643EC1E}"/>
                </a:ext>
              </a:extLst>
            </p:cNvPr>
            <p:cNvCxnSpPr>
              <a:stCxn id="201" idx="2"/>
              <a:endCxn id="184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5" name="Google Shape;215;p33">
            <a:extLst>
              <a:ext uri="{FF2B5EF4-FFF2-40B4-BE49-F238E27FC236}">
                <a16:creationId xmlns:a16="http://schemas.microsoft.com/office/drawing/2014/main" id="{38AF3931-4F44-4F33-68D1-5F71D5CBA5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7.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A37D5D-2C1C-5A76-92B8-FB476BA61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066" y="1320491"/>
            <a:ext cx="4920853" cy="328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88395"/>
      </p:ext>
    </p:extLst>
  </p:cSld>
  <p:clrMapOvr>
    <a:masterClrMapping/>
  </p:clrMapOvr>
</p:sld>
</file>

<file path=ppt/theme/theme1.xml><?xml version="1.0" encoding="utf-8"?>
<a:theme xmlns:a="http://schemas.openxmlformats.org/drawingml/2006/main" name="Cloud Engineer CV by Slidesgo">
  <a:themeElements>
    <a:clrScheme name="Simple Light">
      <a:dk1>
        <a:srgbClr val="00000D"/>
      </a:dk1>
      <a:lt1>
        <a:srgbClr val="FFFFFF"/>
      </a:lt1>
      <a:dk2>
        <a:srgbClr val="6EEDDA"/>
      </a:dk2>
      <a:lt2>
        <a:srgbClr val="4098FD"/>
      </a:lt2>
      <a:accent1>
        <a:srgbClr val="584EFD"/>
      </a:accent1>
      <a:accent2>
        <a:srgbClr val="251AC0"/>
      </a:accent2>
      <a:accent3>
        <a:srgbClr val="2A118E"/>
      </a:accent3>
      <a:accent4>
        <a:srgbClr val="150248"/>
      </a:accent4>
      <a:accent5>
        <a:srgbClr val="6EEDDA"/>
      </a:accent5>
      <a:accent6>
        <a:srgbClr val="4098FD"/>
      </a:accent6>
      <a:hlink>
        <a:srgbClr val="6EEDD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463</Words>
  <Application>Microsoft Office PowerPoint</Application>
  <PresentationFormat>On-screen Show (16:9)</PresentationFormat>
  <Paragraphs>95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Wingdings</vt:lpstr>
      <vt:lpstr>Aptos Narrow</vt:lpstr>
      <vt:lpstr>Arial</vt:lpstr>
      <vt:lpstr>Roboto Condensed Light</vt:lpstr>
      <vt:lpstr>Fugaz One</vt:lpstr>
      <vt:lpstr>Catamaran</vt:lpstr>
      <vt:lpstr>Cloud Engineer CV by Slidesgo</vt:lpstr>
      <vt:lpstr>AI BASED CLOUD RESOURCE OPTIMIZER</vt:lpstr>
      <vt:lpstr>1. PROBLEM STATEMENT</vt:lpstr>
      <vt:lpstr>2. OBJECTIVE </vt:lpstr>
      <vt:lpstr>3. TECHNOLOGY STACK</vt:lpstr>
      <vt:lpstr>4. WORKFLOW</vt:lpstr>
      <vt:lpstr>5. DATA AND ANALYSIS</vt:lpstr>
      <vt:lpstr>6. SOLUTION OVERVIEW</vt:lpstr>
      <vt:lpstr>7. IMPLEMENTATION</vt:lpstr>
      <vt:lpstr>7. VISUALIZATION</vt:lpstr>
      <vt:lpstr>7. VISUALIZATION</vt:lpstr>
      <vt:lpstr>8. USER INTERACTION</vt:lpstr>
      <vt:lpstr>9. CHALLENGES AND FUTURE SCOPE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ASWIN</dc:creator>
  <cp:lastModifiedBy>aswin kumar</cp:lastModifiedBy>
  <cp:revision>10</cp:revision>
  <dcterms:modified xsi:type="dcterms:W3CDTF">2025-03-15T10:47:54Z</dcterms:modified>
</cp:coreProperties>
</file>