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EC1C2182-48B3-40C8-8358-8DAB3F3F6515}">
          <p14:sldIdLst>
            <p14:sldId id="256"/>
            <p14:sldId id="257"/>
            <p14:sldId id="258"/>
            <p14:sldId id="259"/>
            <p14:sldId id="260"/>
            <p14:sldId id="261"/>
          </p14:sldIdLst>
        </p14:section>
        <p14:section name="Seção sem Título" id="{8432B1D5-3794-4495-9E77-4AB33E85E644}">
          <p14:sldIdLst>
            <p14:sldId id="262"/>
            <p14:sldId id="263"/>
            <p14:sldId id="264"/>
            <p14:sldId id="265"/>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istiano" initials="C" lastIdx="1" clrIdx="0">
    <p:extLst>
      <p:ext uri="{19B8F6BF-5375-455C-9EA6-DF929625EA0E}">
        <p15:presenceInfo xmlns:p15="http://schemas.microsoft.com/office/powerpoint/2012/main" userId="Cristia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A6D28"/>
    <a:srgbClr val="53382D"/>
    <a:srgbClr val="C0C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31T19:07:32.052"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DBDDC925-44A8-4956-A92B-49E50C0B1402}" type="datetimeFigureOut">
              <a:rPr lang="pt-BR" smtClean="0"/>
              <a:t>01/08/2022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CA7DF8-DCF9-4B0E-9789-0659377A30BB}"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92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BDDC925-44A8-4956-A92B-49E50C0B1402}" type="datetimeFigureOut">
              <a:rPr lang="pt-BR" smtClean="0"/>
              <a:t>01/08/2022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CA7DF8-DCF9-4B0E-9789-0659377A30BB}" type="slidenum">
              <a:rPr lang="pt-BR" smtClean="0"/>
              <a:t>‹nº›</a:t>
            </a:fld>
            <a:endParaRPr lang="pt-BR"/>
          </a:p>
        </p:txBody>
      </p:sp>
    </p:spTree>
    <p:extLst>
      <p:ext uri="{BB962C8B-B14F-4D97-AF65-F5344CB8AC3E}">
        <p14:creationId xmlns:p14="http://schemas.microsoft.com/office/powerpoint/2010/main" val="226768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BDDC925-44A8-4956-A92B-49E50C0B1402}" type="datetimeFigureOut">
              <a:rPr lang="pt-BR" smtClean="0"/>
              <a:t>01/08/2022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CA7DF8-DCF9-4B0E-9789-0659377A30BB}" type="slidenum">
              <a:rPr lang="pt-BR" smtClean="0"/>
              <a:t>‹nº›</a:t>
            </a:fld>
            <a:endParaRPr lang="pt-BR"/>
          </a:p>
        </p:txBody>
      </p:sp>
    </p:spTree>
    <p:extLst>
      <p:ext uri="{BB962C8B-B14F-4D97-AF65-F5344CB8AC3E}">
        <p14:creationId xmlns:p14="http://schemas.microsoft.com/office/powerpoint/2010/main" val="109440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BDDC925-44A8-4956-A92B-49E50C0B1402}" type="datetimeFigureOut">
              <a:rPr lang="pt-BR" smtClean="0"/>
              <a:t>01/08/2022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CA7DF8-DCF9-4B0E-9789-0659377A30BB}" type="slidenum">
              <a:rPr lang="pt-BR" smtClean="0"/>
              <a:t>‹nº›</a:t>
            </a:fld>
            <a:endParaRPr lang="pt-BR"/>
          </a:p>
        </p:txBody>
      </p:sp>
    </p:spTree>
    <p:extLst>
      <p:ext uri="{BB962C8B-B14F-4D97-AF65-F5344CB8AC3E}">
        <p14:creationId xmlns:p14="http://schemas.microsoft.com/office/powerpoint/2010/main" val="2786688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DBDDC925-44A8-4956-A92B-49E50C0B1402}" type="datetimeFigureOut">
              <a:rPr lang="pt-BR" smtClean="0"/>
              <a:t>01/08/2022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CA7DF8-DCF9-4B0E-9789-0659377A30BB}"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38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DBDDC925-44A8-4956-A92B-49E50C0B1402}" type="datetimeFigureOut">
              <a:rPr lang="pt-BR" smtClean="0"/>
              <a:t>01/08/2022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FCA7DF8-DCF9-4B0E-9789-0659377A30BB}" type="slidenum">
              <a:rPr lang="pt-BR" smtClean="0"/>
              <a:t>‹nº›</a:t>
            </a:fld>
            <a:endParaRPr lang="pt-BR"/>
          </a:p>
        </p:txBody>
      </p:sp>
    </p:spTree>
    <p:extLst>
      <p:ext uri="{BB962C8B-B14F-4D97-AF65-F5344CB8AC3E}">
        <p14:creationId xmlns:p14="http://schemas.microsoft.com/office/powerpoint/2010/main" val="334111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DBDDC925-44A8-4956-A92B-49E50C0B1402}" type="datetimeFigureOut">
              <a:rPr lang="pt-BR" smtClean="0"/>
              <a:t>01/08/2022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FCA7DF8-DCF9-4B0E-9789-0659377A30BB}" type="slidenum">
              <a:rPr lang="pt-BR" smtClean="0"/>
              <a:t>‹nº›</a:t>
            </a:fld>
            <a:endParaRPr lang="pt-BR"/>
          </a:p>
        </p:txBody>
      </p:sp>
    </p:spTree>
    <p:extLst>
      <p:ext uri="{BB962C8B-B14F-4D97-AF65-F5344CB8AC3E}">
        <p14:creationId xmlns:p14="http://schemas.microsoft.com/office/powerpoint/2010/main" val="483186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DBDDC925-44A8-4956-A92B-49E50C0B1402}" type="datetimeFigureOut">
              <a:rPr lang="pt-BR" smtClean="0"/>
              <a:t>01/08/2022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FCA7DF8-DCF9-4B0E-9789-0659377A30BB}" type="slidenum">
              <a:rPr lang="pt-BR" smtClean="0"/>
              <a:t>‹nº›</a:t>
            </a:fld>
            <a:endParaRPr lang="pt-BR"/>
          </a:p>
        </p:txBody>
      </p:sp>
    </p:spTree>
    <p:extLst>
      <p:ext uri="{BB962C8B-B14F-4D97-AF65-F5344CB8AC3E}">
        <p14:creationId xmlns:p14="http://schemas.microsoft.com/office/powerpoint/2010/main" val="174415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DDC925-44A8-4956-A92B-49E50C0B1402}" type="datetimeFigureOut">
              <a:rPr lang="pt-BR" smtClean="0"/>
              <a:t>01/08/2022</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6FCA7DF8-DCF9-4B0E-9789-0659377A30BB}" type="slidenum">
              <a:rPr lang="pt-BR" smtClean="0"/>
              <a:t>‹nº›</a:t>
            </a:fld>
            <a:endParaRPr lang="pt-BR"/>
          </a:p>
        </p:txBody>
      </p:sp>
    </p:spTree>
    <p:extLst>
      <p:ext uri="{BB962C8B-B14F-4D97-AF65-F5344CB8AC3E}">
        <p14:creationId xmlns:p14="http://schemas.microsoft.com/office/powerpoint/2010/main" val="234872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DDC925-44A8-4956-A92B-49E50C0B1402}" type="datetimeFigureOut">
              <a:rPr lang="pt-BR" smtClean="0"/>
              <a:t>01/08/2022</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CA7DF8-DCF9-4B0E-9789-0659377A30BB}" type="slidenum">
              <a:rPr lang="pt-BR" smtClean="0"/>
              <a:t>‹nº›</a:t>
            </a:fld>
            <a:endParaRPr lang="pt-BR"/>
          </a:p>
        </p:txBody>
      </p:sp>
    </p:spTree>
    <p:extLst>
      <p:ext uri="{BB962C8B-B14F-4D97-AF65-F5344CB8AC3E}">
        <p14:creationId xmlns:p14="http://schemas.microsoft.com/office/powerpoint/2010/main" val="405295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DBDDC925-44A8-4956-A92B-49E50C0B1402}" type="datetimeFigureOut">
              <a:rPr lang="pt-BR" smtClean="0"/>
              <a:t>01/08/2022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FCA7DF8-DCF9-4B0E-9789-0659377A30BB}" type="slidenum">
              <a:rPr lang="pt-BR" smtClean="0"/>
              <a:t>‹nº›</a:t>
            </a:fld>
            <a:endParaRPr lang="pt-BR"/>
          </a:p>
        </p:txBody>
      </p:sp>
    </p:spTree>
    <p:extLst>
      <p:ext uri="{BB962C8B-B14F-4D97-AF65-F5344CB8AC3E}">
        <p14:creationId xmlns:p14="http://schemas.microsoft.com/office/powerpoint/2010/main" val="366990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DDC925-44A8-4956-A92B-49E50C0B1402}" type="datetimeFigureOut">
              <a:rPr lang="pt-BR" smtClean="0"/>
              <a:t>01/08/2022</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CA7DF8-DCF9-4B0E-9789-0659377A30BB}"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087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sz="6000" dirty="0" smtClean="0"/>
              <a:t>Padrões de Projetos: Adapter</a:t>
            </a:r>
            <a:endParaRPr lang="pt-BR" sz="6000" dirty="0"/>
          </a:p>
        </p:txBody>
      </p:sp>
      <p:sp>
        <p:nvSpPr>
          <p:cNvPr id="3" name="Subtítulo 2"/>
          <p:cNvSpPr>
            <a:spLocks noGrp="1"/>
          </p:cNvSpPr>
          <p:nvPr>
            <p:ph type="subTitle" idx="1"/>
          </p:nvPr>
        </p:nvSpPr>
        <p:spPr/>
        <p:txBody>
          <a:bodyPr>
            <a:normAutofit/>
          </a:bodyPr>
          <a:lstStyle/>
          <a:p>
            <a:r>
              <a:rPr lang="pt-BR" sz="1400" dirty="0" smtClean="0"/>
              <a:t>Instituto federal de educação, ciência e tecnologia da paraíba – ifpb – campus cajazeiras</a:t>
            </a:r>
          </a:p>
          <a:p>
            <a:r>
              <a:rPr lang="pt-BR" sz="1400" dirty="0" smtClean="0"/>
              <a:t>Curso: análise e desenvolvimento de sistemas – DISCIPLINA: Padrões de PROJETOS</a:t>
            </a:r>
          </a:p>
          <a:p>
            <a:r>
              <a:rPr lang="pt-BR" sz="1400" dirty="0" smtClean="0"/>
              <a:t>PROF. CRISTIANO FONTES</a:t>
            </a:r>
            <a:endParaRPr lang="pt-BR" sz="1400" dirty="0"/>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3166" y="524488"/>
            <a:ext cx="3004185" cy="1937357"/>
          </a:xfrm>
          <a:prstGeom prst="rect">
            <a:avLst/>
          </a:prstGeom>
        </p:spPr>
      </p:pic>
    </p:spTree>
    <p:extLst>
      <p:ext uri="{BB962C8B-B14F-4D97-AF65-F5344CB8AC3E}">
        <p14:creationId xmlns:p14="http://schemas.microsoft.com/office/powerpoint/2010/main" val="3569160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 do </a:t>
            </a:r>
            <a:r>
              <a:rPr lang="pt-BR" dirty="0" smtClean="0"/>
              <a:t>Adapter</a:t>
            </a:r>
            <a:endParaRPr lang="pt-BR" dirty="0"/>
          </a:p>
        </p:txBody>
      </p:sp>
      <p:sp>
        <p:nvSpPr>
          <p:cNvPr id="3" name="Espaço Reservado para Conteúdo 2"/>
          <p:cNvSpPr>
            <a:spLocks noGrp="1"/>
          </p:cNvSpPr>
          <p:nvPr>
            <p:ph idx="1"/>
          </p:nvPr>
        </p:nvSpPr>
        <p:spPr/>
        <p:txBody>
          <a:bodyPr/>
          <a:lstStyle/>
          <a:p>
            <a:r>
              <a:rPr lang="pt-BR" sz="2400" dirty="0" smtClean="0"/>
              <a:t>Interface </a:t>
            </a:r>
            <a:r>
              <a:rPr lang="pt-BR" sz="2400" b="1" dirty="0" smtClean="0"/>
              <a:t>Pato</a:t>
            </a:r>
            <a:r>
              <a:rPr lang="pt-BR" sz="2400" dirty="0"/>
              <a:t>:                                                          Interface </a:t>
            </a:r>
            <a:r>
              <a:rPr lang="pt-BR" sz="2400" b="1" dirty="0" smtClean="0"/>
              <a:t>Peru</a:t>
            </a:r>
            <a:r>
              <a:rPr lang="pt-BR" sz="2400" dirty="0" smtClean="0"/>
              <a:t>:</a:t>
            </a:r>
          </a:p>
          <a:p>
            <a:endParaRPr lang="pt-BR" b="1" dirty="0"/>
          </a:p>
          <a:p>
            <a:r>
              <a:rPr lang="pt-BR" b="1" dirty="0"/>
              <a:t>p</a:t>
            </a:r>
            <a:r>
              <a:rPr lang="pt-BR" b="1" dirty="0" smtClean="0"/>
              <a:t>ublic </a:t>
            </a:r>
            <a:r>
              <a:rPr lang="pt-BR" b="1" dirty="0" smtClean="0">
                <a:solidFill>
                  <a:schemeClr val="bg2">
                    <a:lumMod val="50000"/>
                  </a:schemeClr>
                </a:solidFill>
              </a:rPr>
              <a:t>interface</a:t>
            </a:r>
            <a:r>
              <a:rPr lang="pt-BR" b="1" dirty="0" smtClean="0"/>
              <a:t> </a:t>
            </a:r>
            <a:r>
              <a:rPr lang="pt-BR" b="1" dirty="0" smtClean="0">
                <a:solidFill>
                  <a:srgbClr val="0070C0"/>
                </a:solidFill>
              </a:rPr>
              <a:t>Pato</a:t>
            </a:r>
            <a:r>
              <a:rPr lang="pt-BR" b="1" dirty="0"/>
              <a:t> </a:t>
            </a:r>
            <a:r>
              <a:rPr lang="pt-BR" b="1" dirty="0" smtClean="0"/>
              <a:t>{                                                             public </a:t>
            </a:r>
            <a:r>
              <a:rPr lang="pt-BR" b="1" dirty="0">
                <a:solidFill>
                  <a:schemeClr val="bg2">
                    <a:lumMod val="50000"/>
                  </a:schemeClr>
                </a:solidFill>
              </a:rPr>
              <a:t>interface</a:t>
            </a:r>
            <a:r>
              <a:rPr lang="pt-BR" b="1" dirty="0"/>
              <a:t> </a:t>
            </a:r>
            <a:r>
              <a:rPr lang="pt-BR" b="1" dirty="0" smtClean="0">
                <a:solidFill>
                  <a:srgbClr val="0070C0"/>
                </a:solidFill>
              </a:rPr>
              <a:t>Peru</a:t>
            </a:r>
            <a:r>
              <a:rPr lang="pt-BR" b="1" dirty="0" smtClean="0"/>
              <a:t> {</a:t>
            </a:r>
            <a:endParaRPr lang="pt-BR" b="1" dirty="0"/>
          </a:p>
          <a:p>
            <a:r>
              <a:rPr lang="pt-BR" b="1" dirty="0" smtClean="0"/>
              <a:t>      </a:t>
            </a:r>
            <a:r>
              <a:rPr lang="pt-BR" dirty="0" smtClean="0"/>
              <a:t>void </a:t>
            </a:r>
            <a:r>
              <a:rPr lang="pt-BR" dirty="0" smtClean="0">
                <a:solidFill>
                  <a:srgbClr val="CA6D28"/>
                </a:solidFill>
              </a:rPr>
              <a:t>grasnar</a:t>
            </a:r>
            <a:r>
              <a:rPr lang="pt-BR" dirty="0"/>
              <a:t>(); </a:t>
            </a:r>
            <a:r>
              <a:rPr lang="pt-BR" dirty="0" smtClean="0"/>
              <a:t>                                                                          void </a:t>
            </a:r>
            <a:r>
              <a:rPr lang="pt-BR" dirty="0" smtClean="0">
                <a:solidFill>
                  <a:srgbClr val="CA6D28"/>
                </a:solidFill>
              </a:rPr>
              <a:t>soar</a:t>
            </a:r>
            <a:r>
              <a:rPr lang="pt-BR" dirty="0" smtClean="0"/>
              <a:t>();</a:t>
            </a:r>
          </a:p>
          <a:p>
            <a:r>
              <a:rPr lang="pt-BR" b="1" dirty="0"/>
              <a:t> </a:t>
            </a:r>
            <a:r>
              <a:rPr lang="pt-BR" b="1" dirty="0" smtClean="0"/>
              <a:t>     </a:t>
            </a:r>
            <a:r>
              <a:rPr lang="pt-BR" dirty="0" smtClean="0"/>
              <a:t>void </a:t>
            </a:r>
            <a:r>
              <a:rPr lang="pt-BR" dirty="0" smtClean="0">
                <a:solidFill>
                  <a:srgbClr val="CA6D28"/>
                </a:solidFill>
              </a:rPr>
              <a:t>voar</a:t>
            </a:r>
            <a:r>
              <a:rPr lang="pt-BR" dirty="0" smtClean="0"/>
              <a:t>();</a:t>
            </a:r>
            <a:r>
              <a:rPr lang="pt-BR" dirty="0"/>
              <a:t> </a:t>
            </a:r>
            <a:r>
              <a:rPr lang="pt-BR" dirty="0" smtClean="0"/>
              <a:t>                                                                                void </a:t>
            </a:r>
            <a:r>
              <a:rPr lang="pt-BR" dirty="0">
                <a:solidFill>
                  <a:srgbClr val="CA6D28"/>
                </a:solidFill>
              </a:rPr>
              <a:t>voar</a:t>
            </a:r>
            <a:r>
              <a:rPr lang="pt-BR" dirty="0"/>
              <a:t>();</a:t>
            </a:r>
            <a:endParaRPr lang="pt-BR" b="1" dirty="0" smtClean="0"/>
          </a:p>
          <a:p>
            <a:r>
              <a:rPr lang="pt-BR" b="1" dirty="0" smtClean="0"/>
              <a:t>}                                                                                                    }</a:t>
            </a:r>
            <a:endParaRPr lang="pt-BR" b="1" dirty="0"/>
          </a:p>
          <a:p>
            <a:endParaRPr lang="pt-BR" b="1" dirty="0"/>
          </a:p>
        </p:txBody>
      </p:sp>
    </p:spTree>
    <p:extLst>
      <p:ext uri="{BB962C8B-B14F-4D97-AF65-F5344CB8AC3E}">
        <p14:creationId xmlns:p14="http://schemas.microsoft.com/office/powerpoint/2010/main" val="269323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252051"/>
          </a:xfrm>
        </p:spPr>
        <p:txBody>
          <a:bodyPr/>
          <a:lstStyle/>
          <a:p>
            <a:r>
              <a:rPr lang="pt-BR" dirty="0"/>
              <a:t>Implementação do </a:t>
            </a:r>
            <a:r>
              <a:rPr lang="pt-BR" dirty="0" smtClean="0"/>
              <a:t>Adapter</a:t>
            </a:r>
            <a:endParaRPr lang="pt-BR" dirty="0"/>
          </a:p>
        </p:txBody>
      </p:sp>
      <p:sp>
        <p:nvSpPr>
          <p:cNvPr id="3" name="Retângulo 2"/>
          <p:cNvSpPr/>
          <p:nvPr/>
        </p:nvSpPr>
        <p:spPr>
          <a:xfrm>
            <a:off x="1161288" y="1863941"/>
            <a:ext cx="6941709" cy="461665"/>
          </a:xfrm>
          <a:prstGeom prst="rect">
            <a:avLst/>
          </a:prstGeom>
        </p:spPr>
        <p:txBody>
          <a:bodyPr wrap="none">
            <a:spAutoFit/>
          </a:bodyPr>
          <a:lstStyle/>
          <a:p>
            <a:r>
              <a:rPr lang="pt-BR" sz="2400" dirty="0" smtClean="0"/>
              <a:t>Classe </a:t>
            </a:r>
            <a:r>
              <a:rPr lang="pt-BR" sz="2400" b="1" dirty="0" smtClean="0"/>
              <a:t>PatoMarreco</a:t>
            </a:r>
            <a:r>
              <a:rPr lang="pt-BR" sz="2400" dirty="0" smtClean="0"/>
              <a:t> implementando a interface </a:t>
            </a:r>
            <a:r>
              <a:rPr lang="pt-BR" sz="2400" b="1" dirty="0" smtClean="0"/>
              <a:t>Pato</a:t>
            </a:r>
            <a:r>
              <a:rPr lang="pt-BR" sz="2400" dirty="0" smtClean="0"/>
              <a:t>: </a:t>
            </a:r>
            <a:endParaRPr lang="pt-BR" sz="2400" dirty="0"/>
          </a:p>
        </p:txBody>
      </p:sp>
      <p:sp>
        <p:nvSpPr>
          <p:cNvPr id="5" name="Retângulo 4"/>
          <p:cNvSpPr/>
          <p:nvPr/>
        </p:nvSpPr>
        <p:spPr>
          <a:xfrm>
            <a:off x="1161287" y="2496741"/>
            <a:ext cx="8369575" cy="3416320"/>
          </a:xfrm>
          <a:prstGeom prst="rect">
            <a:avLst/>
          </a:prstGeom>
        </p:spPr>
        <p:txBody>
          <a:bodyPr wrap="square">
            <a:spAutoFit/>
          </a:bodyPr>
          <a:lstStyle/>
          <a:p>
            <a:pPr lvl="0" eaLnBrk="0" fontAlgn="base" hangingPunct="0">
              <a:spcBef>
                <a:spcPct val="0"/>
              </a:spcBef>
              <a:spcAft>
                <a:spcPct val="0"/>
              </a:spcAft>
            </a:pPr>
            <a:r>
              <a:rPr lang="pt-BR" altLang="pt-BR" b="1" dirty="0">
                <a:solidFill>
                  <a:srgbClr val="000000"/>
                </a:solidFill>
                <a:latin typeface="inherit"/>
              </a:rPr>
              <a:t>public</a:t>
            </a:r>
            <a:r>
              <a:rPr lang="pt-BR" altLang="pt-BR" dirty="0">
                <a:solidFill>
                  <a:srgbClr val="000000"/>
                </a:solidFill>
                <a:latin typeface="Arial Unicode MS"/>
              </a:rPr>
              <a:t> </a:t>
            </a:r>
            <a:r>
              <a:rPr lang="pt-BR" altLang="pt-BR" b="1" dirty="0">
                <a:solidFill>
                  <a:srgbClr val="000000"/>
                </a:solidFill>
                <a:latin typeface="inherit"/>
              </a:rPr>
              <a:t>class</a:t>
            </a:r>
            <a:r>
              <a:rPr lang="pt-BR" altLang="pt-BR" dirty="0">
                <a:solidFill>
                  <a:srgbClr val="000000"/>
                </a:solidFill>
                <a:latin typeface="Arial Unicode MS"/>
              </a:rPr>
              <a:t> </a:t>
            </a:r>
            <a:r>
              <a:rPr lang="pt-BR" altLang="pt-BR" b="1" dirty="0">
                <a:solidFill>
                  <a:srgbClr val="880000"/>
                </a:solidFill>
                <a:latin typeface="inherit"/>
              </a:rPr>
              <a:t>PatoMarreco</a:t>
            </a:r>
            <a:r>
              <a:rPr lang="pt-BR" altLang="pt-BR" dirty="0">
                <a:solidFill>
                  <a:srgbClr val="000000"/>
                </a:solidFill>
                <a:latin typeface="Arial Unicode MS"/>
              </a:rPr>
              <a:t> </a:t>
            </a:r>
            <a:r>
              <a:rPr lang="pt-BR" altLang="pt-BR" b="1" dirty="0">
                <a:solidFill>
                  <a:srgbClr val="000000"/>
                </a:solidFill>
                <a:latin typeface="inherit"/>
              </a:rPr>
              <a:t>implements</a:t>
            </a:r>
            <a:r>
              <a:rPr lang="pt-BR" altLang="pt-BR" dirty="0">
                <a:solidFill>
                  <a:srgbClr val="000000"/>
                </a:solidFill>
                <a:latin typeface="Arial Unicode MS"/>
              </a:rPr>
              <a:t> </a:t>
            </a:r>
            <a:r>
              <a:rPr lang="pt-BR" altLang="pt-BR" b="1" dirty="0">
                <a:solidFill>
                  <a:srgbClr val="880000"/>
                </a:solidFill>
                <a:latin typeface="inherit"/>
              </a:rPr>
              <a:t>Pato</a:t>
            </a:r>
            <a:r>
              <a:rPr lang="pt-BR" altLang="pt-BR" dirty="0">
                <a:solidFill>
                  <a:srgbClr val="000000"/>
                </a:solidFill>
                <a:latin typeface="Arial Unicode MS"/>
              </a:rPr>
              <a:t> { </a:t>
            </a:r>
            <a:r>
              <a:rPr lang="pt-BR" altLang="pt-BR" dirty="0" smtClean="0">
                <a:solidFill>
                  <a:srgbClr val="000000"/>
                </a:solidFill>
                <a:latin typeface="Arial Unicode MS"/>
              </a:rPr>
              <a:t>   </a:t>
            </a:r>
          </a:p>
          <a:p>
            <a:pPr lvl="0" eaLnBrk="0" fontAlgn="base" hangingPunct="0">
              <a:spcBef>
                <a:spcPct val="0"/>
              </a:spcBef>
              <a:spcAft>
                <a:spcPct val="0"/>
              </a:spcAft>
            </a:pPr>
            <a:endParaRPr lang="pt-BR" altLang="pt-BR" dirty="0">
              <a:solidFill>
                <a:srgbClr val="000000"/>
              </a:solidFill>
              <a:latin typeface="Arial Unicode MS"/>
            </a:endParaRPr>
          </a:p>
          <a:p>
            <a:pPr lvl="0" eaLnBrk="0" fontAlgn="base" hangingPunct="0">
              <a:spcBef>
                <a:spcPct val="0"/>
              </a:spcBef>
              <a:spcAft>
                <a:spcPct val="0"/>
              </a:spcAft>
            </a:pPr>
            <a:r>
              <a:rPr lang="pt-BR" altLang="pt-BR" dirty="0" smtClean="0">
                <a:solidFill>
                  <a:srgbClr val="000000"/>
                </a:solidFill>
                <a:latin typeface="Arial Unicode MS"/>
              </a:rPr>
              <a:t>      	</a:t>
            </a:r>
            <a:r>
              <a:rPr lang="pt-BR" altLang="pt-BR" dirty="0" smtClean="0">
                <a:solidFill>
                  <a:srgbClr val="888888"/>
                </a:solidFill>
                <a:latin typeface="Arial Unicode MS"/>
              </a:rPr>
              <a:t>@</a:t>
            </a:r>
            <a:r>
              <a:rPr lang="pt-BR" altLang="pt-BR" dirty="0">
                <a:solidFill>
                  <a:srgbClr val="888888"/>
                </a:solidFill>
                <a:latin typeface="Arial Unicode MS"/>
              </a:rPr>
              <a:t>Override</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a:t>
            </a:r>
            <a:r>
              <a:rPr lang="pt-BR" altLang="pt-BR" b="1" dirty="0" smtClean="0">
                <a:solidFill>
                  <a:srgbClr val="000000"/>
                </a:solidFill>
                <a:latin typeface="inherit"/>
              </a:rPr>
              <a:t>public</a:t>
            </a:r>
            <a:r>
              <a:rPr lang="pt-BR" altLang="pt-BR" dirty="0" smtClean="0">
                <a:solidFill>
                  <a:srgbClr val="000000"/>
                </a:solidFill>
                <a:latin typeface="Arial Unicode MS"/>
              </a:rPr>
              <a:t> </a:t>
            </a:r>
            <a:r>
              <a:rPr lang="pt-BR" altLang="pt-BR" b="1" dirty="0">
                <a:solidFill>
                  <a:srgbClr val="000000"/>
                </a:solidFill>
                <a:latin typeface="inherit"/>
              </a:rPr>
              <a:t>void</a:t>
            </a:r>
            <a:r>
              <a:rPr lang="pt-BR" altLang="pt-BR" dirty="0">
                <a:solidFill>
                  <a:srgbClr val="000000"/>
                </a:solidFill>
                <a:latin typeface="Arial Unicode MS"/>
              </a:rPr>
              <a:t> </a:t>
            </a:r>
            <a:r>
              <a:rPr lang="pt-BR" altLang="pt-BR" b="1" dirty="0">
                <a:solidFill>
                  <a:srgbClr val="880000"/>
                </a:solidFill>
                <a:latin typeface="inherit"/>
              </a:rPr>
              <a:t>grasnar</a:t>
            </a:r>
            <a:r>
              <a:rPr lang="pt-BR" altLang="pt-BR" dirty="0" smtClean="0">
                <a:solidFill>
                  <a:srgbClr val="000000"/>
                </a:solidFill>
                <a:latin typeface="Arial Unicode MS"/>
              </a:rPr>
              <a:t>(){</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System.out.print</a:t>
            </a:r>
            <a:r>
              <a:rPr lang="pt-BR" altLang="pt-BR" dirty="0">
                <a:solidFill>
                  <a:srgbClr val="000000"/>
                </a:solidFill>
                <a:latin typeface="Arial Unicode MS"/>
              </a:rPr>
              <a:t>( </a:t>
            </a:r>
            <a:r>
              <a:rPr lang="pt-BR" altLang="pt-BR" dirty="0">
                <a:solidFill>
                  <a:srgbClr val="880000"/>
                </a:solidFill>
                <a:latin typeface="Arial Unicode MS"/>
              </a:rPr>
              <a:t>"Quack, </a:t>
            </a:r>
            <a:r>
              <a:rPr lang="pt-BR" altLang="pt-BR" dirty="0" err="1">
                <a:solidFill>
                  <a:srgbClr val="880000"/>
                </a:solidFill>
                <a:latin typeface="Arial Unicode MS"/>
              </a:rPr>
              <a:t>quack</a:t>
            </a:r>
            <a:r>
              <a:rPr lang="pt-BR" altLang="pt-BR" dirty="0">
                <a:solidFill>
                  <a:srgbClr val="880000"/>
                </a:solidFill>
                <a:latin typeface="Arial Unicode MS"/>
              </a:rPr>
              <a:t>, </a:t>
            </a:r>
            <a:r>
              <a:rPr lang="pt-BR" altLang="pt-BR" dirty="0" err="1">
                <a:solidFill>
                  <a:srgbClr val="880000"/>
                </a:solidFill>
                <a:latin typeface="Arial Unicode MS"/>
              </a:rPr>
              <a:t>quack</a:t>
            </a:r>
            <a:r>
              <a:rPr lang="pt-BR" altLang="pt-BR" dirty="0">
                <a:solidFill>
                  <a:srgbClr val="880000"/>
                </a:solidFill>
                <a:latin typeface="Arial Unicode MS"/>
              </a:rPr>
              <a:t>."</a:t>
            </a:r>
            <a:r>
              <a:rPr lang="pt-BR" altLang="pt-BR" dirty="0">
                <a:solidFill>
                  <a:srgbClr val="000000"/>
                </a:solidFill>
                <a:latin typeface="Arial Unicode MS"/>
              </a:rPr>
              <a:t> );</a:t>
            </a:r>
            <a:br>
              <a:rPr lang="pt-BR" altLang="pt-BR" dirty="0">
                <a:solidFill>
                  <a:srgbClr val="000000"/>
                </a:solidFill>
                <a:latin typeface="Arial Unicode MS"/>
              </a:rPr>
            </a:br>
            <a:r>
              <a:rPr lang="pt-BR" altLang="pt-BR" dirty="0" smtClean="0">
                <a:solidFill>
                  <a:srgbClr val="000000"/>
                </a:solidFill>
                <a:latin typeface="Arial Unicode MS"/>
              </a:rPr>
              <a:t>               }</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a:t>
            </a:r>
            <a:r>
              <a:rPr lang="pt-BR" altLang="pt-BR" dirty="0" smtClean="0">
                <a:solidFill>
                  <a:srgbClr val="888888"/>
                </a:solidFill>
                <a:latin typeface="Arial Unicode MS"/>
              </a:rPr>
              <a:t>@</a:t>
            </a:r>
            <a:r>
              <a:rPr lang="pt-BR" altLang="pt-BR" dirty="0">
                <a:solidFill>
                  <a:srgbClr val="888888"/>
                </a:solidFill>
                <a:latin typeface="Arial Unicode MS"/>
              </a:rPr>
              <a:t>Override</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a:t>
            </a:r>
            <a:r>
              <a:rPr lang="pt-BR" altLang="pt-BR" b="1" dirty="0" smtClean="0">
                <a:solidFill>
                  <a:srgbClr val="000000"/>
                </a:solidFill>
                <a:latin typeface="inherit"/>
              </a:rPr>
              <a:t>public</a:t>
            </a:r>
            <a:r>
              <a:rPr lang="pt-BR" altLang="pt-BR" dirty="0" smtClean="0">
                <a:solidFill>
                  <a:srgbClr val="000000"/>
                </a:solidFill>
                <a:latin typeface="Arial Unicode MS"/>
              </a:rPr>
              <a:t> </a:t>
            </a:r>
            <a:r>
              <a:rPr lang="pt-BR" altLang="pt-BR" b="1" dirty="0">
                <a:solidFill>
                  <a:srgbClr val="000000"/>
                </a:solidFill>
                <a:latin typeface="inherit"/>
              </a:rPr>
              <a:t>void</a:t>
            </a:r>
            <a:r>
              <a:rPr lang="pt-BR" altLang="pt-BR" dirty="0">
                <a:solidFill>
                  <a:srgbClr val="000000"/>
                </a:solidFill>
                <a:latin typeface="Arial Unicode MS"/>
              </a:rPr>
              <a:t> </a:t>
            </a:r>
            <a:r>
              <a:rPr lang="pt-BR" altLang="pt-BR" b="1" dirty="0">
                <a:solidFill>
                  <a:srgbClr val="880000"/>
                </a:solidFill>
                <a:latin typeface="inherit"/>
              </a:rPr>
              <a:t>voar</a:t>
            </a:r>
            <a:r>
              <a:rPr lang="pt-BR" altLang="pt-BR" dirty="0" smtClean="0">
                <a:solidFill>
                  <a:srgbClr val="000000"/>
                </a:solidFill>
                <a:latin typeface="Arial Unicode MS"/>
              </a:rPr>
              <a:t>(){</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System.out.print</a:t>
            </a:r>
            <a:r>
              <a:rPr lang="pt-BR" altLang="pt-BR" dirty="0">
                <a:solidFill>
                  <a:srgbClr val="000000"/>
                </a:solidFill>
                <a:latin typeface="Arial Unicode MS"/>
              </a:rPr>
              <a:t>( </a:t>
            </a:r>
            <a:r>
              <a:rPr lang="pt-BR" altLang="pt-BR" dirty="0">
                <a:solidFill>
                  <a:srgbClr val="880000"/>
                </a:solidFill>
                <a:latin typeface="Arial Unicode MS"/>
              </a:rPr>
              <a:t>"Voar, voar, voar, voar, voar"</a:t>
            </a:r>
            <a:r>
              <a:rPr lang="pt-BR" altLang="pt-BR" dirty="0">
                <a:solidFill>
                  <a:srgbClr val="000000"/>
                </a:solidFill>
                <a:latin typeface="Arial Unicode MS"/>
              </a:rPr>
              <a:t> );</a:t>
            </a:r>
            <a:br>
              <a:rPr lang="pt-BR" altLang="pt-BR" dirty="0">
                <a:solidFill>
                  <a:srgbClr val="000000"/>
                </a:solidFill>
                <a:latin typeface="Arial Unicode MS"/>
              </a:rPr>
            </a:br>
            <a:r>
              <a:rPr lang="pt-BR" altLang="pt-BR" dirty="0" smtClean="0">
                <a:solidFill>
                  <a:srgbClr val="000000"/>
                </a:solidFill>
                <a:latin typeface="Arial Unicode MS"/>
              </a:rPr>
              <a:t>	}</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a:solidFill>
                  <a:srgbClr val="000000"/>
                </a:solidFill>
                <a:latin typeface="Arial Unicode MS"/>
              </a:rPr>
              <a:t>}</a:t>
            </a:r>
            <a:r>
              <a:rPr lang="pt-BR" altLang="pt-BR" dirty="0"/>
              <a:t> </a:t>
            </a:r>
            <a:endParaRPr lang="pt-BR" altLang="pt-BR" dirty="0">
              <a:latin typeface="Arial" panose="020B0604020202020204" pitchFamily="34" charset="0"/>
            </a:endParaRPr>
          </a:p>
        </p:txBody>
      </p:sp>
    </p:spTree>
    <p:extLst>
      <p:ext uri="{BB962C8B-B14F-4D97-AF65-F5344CB8AC3E}">
        <p14:creationId xmlns:p14="http://schemas.microsoft.com/office/powerpoint/2010/main" val="414024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 do Adapter</a:t>
            </a:r>
          </a:p>
        </p:txBody>
      </p:sp>
      <p:sp>
        <p:nvSpPr>
          <p:cNvPr id="4" name="Retângulo 3"/>
          <p:cNvSpPr/>
          <p:nvPr/>
        </p:nvSpPr>
        <p:spPr>
          <a:xfrm>
            <a:off x="1161288" y="1863941"/>
            <a:ext cx="7347974" cy="461665"/>
          </a:xfrm>
          <a:prstGeom prst="rect">
            <a:avLst/>
          </a:prstGeom>
        </p:spPr>
        <p:txBody>
          <a:bodyPr wrap="none">
            <a:spAutoFit/>
          </a:bodyPr>
          <a:lstStyle/>
          <a:p>
            <a:r>
              <a:rPr lang="pt-BR" sz="2400" dirty="0" smtClean="0"/>
              <a:t>Classe </a:t>
            </a:r>
            <a:r>
              <a:rPr lang="pt-BR" sz="2400" b="1" dirty="0" smtClean="0"/>
              <a:t>PeruAustraliano</a:t>
            </a:r>
            <a:r>
              <a:rPr lang="pt-BR" sz="2400" dirty="0" smtClean="0"/>
              <a:t> implementando a interface </a:t>
            </a:r>
            <a:r>
              <a:rPr lang="pt-BR" sz="2400" b="1" dirty="0" smtClean="0"/>
              <a:t>Peru</a:t>
            </a:r>
            <a:r>
              <a:rPr lang="pt-BR" sz="2400" dirty="0" smtClean="0"/>
              <a:t>: </a:t>
            </a:r>
            <a:endParaRPr lang="pt-BR" sz="2400" dirty="0"/>
          </a:p>
        </p:txBody>
      </p:sp>
      <p:sp>
        <p:nvSpPr>
          <p:cNvPr id="5" name="Retângulo 4"/>
          <p:cNvSpPr/>
          <p:nvPr/>
        </p:nvSpPr>
        <p:spPr>
          <a:xfrm>
            <a:off x="1161287" y="2496741"/>
            <a:ext cx="8369575" cy="3416320"/>
          </a:xfrm>
          <a:prstGeom prst="rect">
            <a:avLst/>
          </a:prstGeom>
        </p:spPr>
        <p:txBody>
          <a:bodyPr wrap="square">
            <a:spAutoFit/>
          </a:bodyPr>
          <a:lstStyle/>
          <a:p>
            <a:pPr lvl="0" eaLnBrk="0" fontAlgn="base" hangingPunct="0">
              <a:spcBef>
                <a:spcPct val="0"/>
              </a:spcBef>
              <a:spcAft>
                <a:spcPct val="0"/>
              </a:spcAft>
            </a:pPr>
            <a:r>
              <a:rPr lang="pt-BR" altLang="pt-BR" b="1" dirty="0">
                <a:solidFill>
                  <a:srgbClr val="000000"/>
                </a:solidFill>
                <a:latin typeface="inherit"/>
              </a:rPr>
              <a:t>public</a:t>
            </a:r>
            <a:r>
              <a:rPr lang="pt-BR" altLang="pt-BR" dirty="0">
                <a:solidFill>
                  <a:srgbClr val="000000"/>
                </a:solidFill>
                <a:latin typeface="Arial Unicode MS"/>
              </a:rPr>
              <a:t> </a:t>
            </a:r>
            <a:r>
              <a:rPr lang="pt-BR" altLang="pt-BR" b="1" dirty="0">
                <a:solidFill>
                  <a:srgbClr val="000000"/>
                </a:solidFill>
                <a:latin typeface="inherit"/>
              </a:rPr>
              <a:t>class</a:t>
            </a:r>
            <a:r>
              <a:rPr lang="pt-BR" altLang="pt-BR" dirty="0">
                <a:solidFill>
                  <a:srgbClr val="000000"/>
                </a:solidFill>
                <a:latin typeface="Arial Unicode MS"/>
              </a:rPr>
              <a:t> </a:t>
            </a:r>
            <a:r>
              <a:rPr lang="pt-BR" altLang="pt-BR" b="1" dirty="0" smtClean="0">
                <a:solidFill>
                  <a:srgbClr val="880000"/>
                </a:solidFill>
                <a:latin typeface="inherit"/>
              </a:rPr>
              <a:t>PeruAustraliano</a:t>
            </a:r>
            <a:r>
              <a:rPr lang="pt-BR" altLang="pt-BR" dirty="0" smtClean="0">
                <a:solidFill>
                  <a:srgbClr val="000000"/>
                </a:solidFill>
                <a:latin typeface="Arial Unicode MS"/>
              </a:rPr>
              <a:t> </a:t>
            </a:r>
            <a:r>
              <a:rPr lang="pt-BR" altLang="pt-BR" b="1" dirty="0">
                <a:solidFill>
                  <a:srgbClr val="000000"/>
                </a:solidFill>
                <a:latin typeface="inherit"/>
              </a:rPr>
              <a:t>implements</a:t>
            </a:r>
            <a:r>
              <a:rPr lang="pt-BR" altLang="pt-BR" dirty="0">
                <a:solidFill>
                  <a:srgbClr val="000000"/>
                </a:solidFill>
                <a:latin typeface="Arial Unicode MS"/>
              </a:rPr>
              <a:t> </a:t>
            </a:r>
            <a:r>
              <a:rPr lang="pt-BR" altLang="pt-BR" b="1" dirty="0" smtClean="0">
                <a:solidFill>
                  <a:srgbClr val="880000"/>
                </a:solidFill>
                <a:latin typeface="inherit"/>
              </a:rPr>
              <a:t>Peru</a:t>
            </a:r>
            <a:r>
              <a:rPr lang="pt-BR" altLang="pt-BR" dirty="0" smtClean="0">
                <a:solidFill>
                  <a:srgbClr val="000000"/>
                </a:solidFill>
                <a:latin typeface="Arial Unicode MS"/>
              </a:rPr>
              <a:t> </a:t>
            </a:r>
            <a:r>
              <a:rPr lang="pt-BR" altLang="pt-BR" dirty="0">
                <a:solidFill>
                  <a:srgbClr val="000000"/>
                </a:solidFill>
                <a:latin typeface="Arial Unicode MS"/>
              </a:rPr>
              <a:t>{ </a:t>
            </a:r>
            <a:r>
              <a:rPr lang="pt-BR" altLang="pt-BR" dirty="0" smtClean="0">
                <a:solidFill>
                  <a:srgbClr val="000000"/>
                </a:solidFill>
                <a:latin typeface="Arial Unicode MS"/>
              </a:rPr>
              <a:t>   </a:t>
            </a:r>
          </a:p>
          <a:p>
            <a:pPr lvl="0" eaLnBrk="0" fontAlgn="base" hangingPunct="0">
              <a:spcBef>
                <a:spcPct val="0"/>
              </a:spcBef>
              <a:spcAft>
                <a:spcPct val="0"/>
              </a:spcAft>
            </a:pPr>
            <a:endParaRPr lang="pt-BR" altLang="pt-BR" dirty="0">
              <a:solidFill>
                <a:srgbClr val="000000"/>
              </a:solidFill>
              <a:latin typeface="Arial Unicode MS"/>
            </a:endParaRPr>
          </a:p>
          <a:p>
            <a:pPr lvl="0" eaLnBrk="0" fontAlgn="base" hangingPunct="0">
              <a:spcBef>
                <a:spcPct val="0"/>
              </a:spcBef>
              <a:spcAft>
                <a:spcPct val="0"/>
              </a:spcAft>
            </a:pPr>
            <a:r>
              <a:rPr lang="pt-BR" altLang="pt-BR" dirty="0" smtClean="0">
                <a:solidFill>
                  <a:srgbClr val="000000"/>
                </a:solidFill>
                <a:latin typeface="Arial Unicode MS"/>
              </a:rPr>
              <a:t>      	</a:t>
            </a:r>
            <a:r>
              <a:rPr lang="pt-BR" altLang="pt-BR" dirty="0" smtClean="0">
                <a:solidFill>
                  <a:srgbClr val="888888"/>
                </a:solidFill>
                <a:latin typeface="Arial Unicode MS"/>
              </a:rPr>
              <a:t>@</a:t>
            </a:r>
            <a:r>
              <a:rPr lang="pt-BR" altLang="pt-BR" dirty="0">
                <a:solidFill>
                  <a:srgbClr val="888888"/>
                </a:solidFill>
                <a:latin typeface="Arial Unicode MS"/>
              </a:rPr>
              <a:t>Override</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a:t>
            </a:r>
            <a:r>
              <a:rPr lang="pt-BR" altLang="pt-BR" b="1" dirty="0" smtClean="0">
                <a:solidFill>
                  <a:srgbClr val="000000"/>
                </a:solidFill>
                <a:latin typeface="inherit"/>
              </a:rPr>
              <a:t>public</a:t>
            </a:r>
            <a:r>
              <a:rPr lang="pt-BR" altLang="pt-BR" dirty="0" smtClean="0">
                <a:solidFill>
                  <a:srgbClr val="000000"/>
                </a:solidFill>
                <a:latin typeface="Arial Unicode MS"/>
              </a:rPr>
              <a:t> </a:t>
            </a:r>
            <a:r>
              <a:rPr lang="pt-BR" altLang="pt-BR" b="1" dirty="0">
                <a:solidFill>
                  <a:srgbClr val="000000"/>
                </a:solidFill>
                <a:latin typeface="inherit"/>
              </a:rPr>
              <a:t>void</a:t>
            </a:r>
            <a:r>
              <a:rPr lang="pt-BR" altLang="pt-BR" dirty="0">
                <a:solidFill>
                  <a:srgbClr val="000000"/>
                </a:solidFill>
                <a:latin typeface="Arial Unicode MS"/>
              </a:rPr>
              <a:t> </a:t>
            </a:r>
            <a:r>
              <a:rPr lang="pt-BR" altLang="pt-BR" b="1" dirty="0" smtClean="0">
                <a:solidFill>
                  <a:srgbClr val="880000"/>
                </a:solidFill>
                <a:latin typeface="inherit"/>
              </a:rPr>
              <a:t>soar</a:t>
            </a:r>
            <a:r>
              <a:rPr lang="pt-BR" altLang="pt-BR" dirty="0" smtClean="0">
                <a:solidFill>
                  <a:srgbClr val="000000"/>
                </a:solidFill>
                <a:latin typeface="Arial Unicode MS"/>
              </a:rPr>
              <a:t>(){</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System.out.print</a:t>
            </a:r>
            <a:r>
              <a:rPr lang="pt-BR" altLang="pt-BR" dirty="0">
                <a:solidFill>
                  <a:srgbClr val="000000"/>
                </a:solidFill>
                <a:latin typeface="Arial Unicode MS"/>
              </a:rPr>
              <a:t>( </a:t>
            </a:r>
            <a:r>
              <a:rPr lang="pt-BR" altLang="pt-BR" dirty="0" smtClean="0">
                <a:solidFill>
                  <a:srgbClr val="880000"/>
                </a:solidFill>
                <a:latin typeface="Arial Unicode MS"/>
              </a:rPr>
              <a:t>“Gluu, gluuu, gluuu."</a:t>
            </a:r>
            <a:r>
              <a:rPr lang="pt-BR" altLang="pt-BR" dirty="0" smtClean="0">
                <a:solidFill>
                  <a:srgbClr val="000000"/>
                </a:solidFill>
                <a:latin typeface="Arial Unicode MS"/>
              </a:rPr>
              <a:t> </a:t>
            </a:r>
            <a:r>
              <a:rPr lang="pt-BR" altLang="pt-BR" dirty="0">
                <a:solidFill>
                  <a:srgbClr val="000000"/>
                </a:solidFill>
                <a:latin typeface="Arial Unicode MS"/>
              </a:rPr>
              <a:t>);</a:t>
            </a:r>
            <a:br>
              <a:rPr lang="pt-BR" altLang="pt-BR" dirty="0">
                <a:solidFill>
                  <a:srgbClr val="000000"/>
                </a:solidFill>
                <a:latin typeface="Arial Unicode MS"/>
              </a:rPr>
            </a:br>
            <a:r>
              <a:rPr lang="pt-BR" altLang="pt-BR" dirty="0" smtClean="0">
                <a:solidFill>
                  <a:srgbClr val="000000"/>
                </a:solidFill>
                <a:latin typeface="Arial Unicode MS"/>
              </a:rPr>
              <a:t>               }</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a:t>
            </a:r>
            <a:r>
              <a:rPr lang="pt-BR" altLang="pt-BR" dirty="0" smtClean="0">
                <a:solidFill>
                  <a:srgbClr val="888888"/>
                </a:solidFill>
                <a:latin typeface="Arial Unicode MS"/>
              </a:rPr>
              <a:t>@</a:t>
            </a:r>
            <a:r>
              <a:rPr lang="pt-BR" altLang="pt-BR" dirty="0">
                <a:solidFill>
                  <a:srgbClr val="888888"/>
                </a:solidFill>
                <a:latin typeface="Arial Unicode MS"/>
              </a:rPr>
              <a:t>Override</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a:t>
            </a:r>
            <a:r>
              <a:rPr lang="pt-BR" altLang="pt-BR" b="1" dirty="0" smtClean="0">
                <a:solidFill>
                  <a:srgbClr val="000000"/>
                </a:solidFill>
                <a:latin typeface="inherit"/>
              </a:rPr>
              <a:t>public</a:t>
            </a:r>
            <a:r>
              <a:rPr lang="pt-BR" altLang="pt-BR" dirty="0" smtClean="0">
                <a:solidFill>
                  <a:srgbClr val="000000"/>
                </a:solidFill>
                <a:latin typeface="Arial Unicode MS"/>
              </a:rPr>
              <a:t> </a:t>
            </a:r>
            <a:r>
              <a:rPr lang="pt-BR" altLang="pt-BR" b="1" dirty="0">
                <a:solidFill>
                  <a:srgbClr val="000000"/>
                </a:solidFill>
                <a:latin typeface="inherit"/>
              </a:rPr>
              <a:t>void</a:t>
            </a:r>
            <a:r>
              <a:rPr lang="pt-BR" altLang="pt-BR" dirty="0">
                <a:solidFill>
                  <a:srgbClr val="000000"/>
                </a:solidFill>
                <a:latin typeface="Arial Unicode MS"/>
              </a:rPr>
              <a:t> </a:t>
            </a:r>
            <a:r>
              <a:rPr lang="pt-BR" altLang="pt-BR" b="1" dirty="0">
                <a:solidFill>
                  <a:srgbClr val="880000"/>
                </a:solidFill>
                <a:latin typeface="inherit"/>
              </a:rPr>
              <a:t>voar</a:t>
            </a:r>
            <a:r>
              <a:rPr lang="pt-BR" altLang="pt-BR" dirty="0" smtClean="0">
                <a:solidFill>
                  <a:srgbClr val="000000"/>
                </a:solidFill>
                <a:latin typeface="Arial Unicode MS"/>
              </a:rPr>
              <a:t>(){</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System.out.print</a:t>
            </a:r>
            <a:r>
              <a:rPr lang="pt-BR" altLang="pt-BR" dirty="0">
                <a:solidFill>
                  <a:srgbClr val="000000"/>
                </a:solidFill>
                <a:latin typeface="Arial Unicode MS"/>
              </a:rPr>
              <a:t>( </a:t>
            </a:r>
            <a:r>
              <a:rPr lang="pt-BR" altLang="pt-BR" dirty="0">
                <a:solidFill>
                  <a:srgbClr val="880000"/>
                </a:solidFill>
                <a:latin typeface="Arial Unicode MS"/>
              </a:rPr>
              <a:t>"Voar, voar, voar, voar, voar"</a:t>
            </a:r>
            <a:r>
              <a:rPr lang="pt-BR" altLang="pt-BR" dirty="0">
                <a:solidFill>
                  <a:srgbClr val="000000"/>
                </a:solidFill>
                <a:latin typeface="Arial Unicode MS"/>
              </a:rPr>
              <a:t> );</a:t>
            </a:r>
            <a:br>
              <a:rPr lang="pt-BR" altLang="pt-BR" dirty="0">
                <a:solidFill>
                  <a:srgbClr val="000000"/>
                </a:solidFill>
                <a:latin typeface="Arial Unicode MS"/>
              </a:rPr>
            </a:br>
            <a:r>
              <a:rPr lang="pt-BR" altLang="pt-BR" dirty="0" smtClean="0">
                <a:solidFill>
                  <a:srgbClr val="000000"/>
                </a:solidFill>
                <a:latin typeface="Arial Unicode MS"/>
              </a:rPr>
              <a:t>	}</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a:solidFill>
                  <a:srgbClr val="000000"/>
                </a:solidFill>
                <a:latin typeface="Arial Unicode MS"/>
              </a:rPr>
              <a:t>}</a:t>
            </a:r>
            <a:r>
              <a:rPr lang="pt-BR" altLang="pt-BR" dirty="0"/>
              <a:t> </a:t>
            </a:r>
            <a:endParaRPr lang="pt-BR" altLang="pt-BR" dirty="0">
              <a:latin typeface="Arial" panose="020B0604020202020204" pitchFamily="34" charset="0"/>
            </a:endParaRPr>
          </a:p>
        </p:txBody>
      </p:sp>
    </p:spTree>
    <p:extLst>
      <p:ext uri="{BB962C8B-B14F-4D97-AF65-F5344CB8AC3E}">
        <p14:creationId xmlns:p14="http://schemas.microsoft.com/office/powerpoint/2010/main" val="318612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 do Adapter</a:t>
            </a:r>
          </a:p>
        </p:txBody>
      </p:sp>
      <p:sp>
        <p:nvSpPr>
          <p:cNvPr id="4" name="Retângulo 3"/>
          <p:cNvSpPr/>
          <p:nvPr/>
        </p:nvSpPr>
        <p:spPr>
          <a:xfrm>
            <a:off x="1161288" y="1863941"/>
            <a:ext cx="3850413" cy="461665"/>
          </a:xfrm>
          <a:prstGeom prst="rect">
            <a:avLst/>
          </a:prstGeom>
        </p:spPr>
        <p:txBody>
          <a:bodyPr wrap="none">
            <a:spAutoFit/>
          </a:bodyPr>
          <a:lstStyle/>
          <a:p>
            <a:r>
              <a:rPr lang="pt-BR" sz="2400" dirty="0" smtClean="0"/>
              <a:t>Modelagem conceitual UML: </a:t>
            </a:r>
            <a:endParaRPr lang="pt-BR" sz="2400" dirty="0"/>
          </a:p>
        </p:txBody>
      </p:sp>
      <p:sp>
        <p:nvSpPr>
          <p:cNvPr id="7" name="Retângulo 6"/>
          <p:cNvSpPr/>
          <p:nvPr/>
        </p:nvSpPr>
        <p:spPr>
          <a:xfrm>
            <a:off x="1161288" y="2734409"/>
            <a:ext cx="1679332" cy="5627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&lt;&lt;Interface&gt;&gt;</a:t>
            </a:r>
          </a:p>
          <a:p>
            <a:pPr algn="ctr"/>
            <a:r>
              <a:rPr lang="pt-BR" dirty="0" smtClean="0">
                <a:solidFill>
                  <a:schemeClr val="tx1"/>
                </a:solidFill>
              </a:rPr>
              <a:t>Pato</a:t>
            </a:r>
            <a:endParaRPr lang="pt-BR" dirty="0">
              <a:solidFill>
                <a:schemeClr val="tx1"/>
              </a:solidFill>
            </a:endParaRPr>
          </a:p>
        </p:txBody>
      </p:sp>
      <p:sp>
        <p:nvSpPr>
          <p:cNvPr id="8" name="Retângulo 7"/>
          <p:cNvSpPr/>
          <p:nvPr/>
        </p:nvSpPr>
        <p:spPr>
          <a:xfrm>
            <a:off x="3734802" y="2743203"/>
            <a:ext cx="1652955" cy="5627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&lt;&lt;Interface&gt;&gt;</a:t>
            </a:r>
          </a:p>
          <a:p>
            <a:pPr algn="ctr"/>
            <a:r>
              <a:rPr lang="pt-BR" dirty="0" smtClean="0">
                <a:solidFill>
                  <a:schemeClr val="tx1"/>
                </a:solidFill>
              </a:rPr>
              <a:t>Peru</a:t>
            </a:r>
            <a:endParaRPr lang="pt-BR" dirty="0">
              <a:solidFill>
                <a:schemeClr val="tx1"/>
              </a:solidFill>
            </a:endParaRPr>
          </a:p>
        </p:txBody>
      </p:sp>
      <p:sp>
        <p:nvSpPr>
          <p:cNvPr id="9" name="Retângulo 8"/>
          <p:cNvSpPr/>
          <p:nvPr/>
        </p:nvSpPr>
        <p:spPr>
          <a:xfrm>
            <a:off x="1161288" y="4275994"/>
            <a:ext cx="1679332" cy="5627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PatoMarreco</a:t>
            </a:r>
            <a:endParaRPr lang="pt-BR" dirty="0">
              <a:solidFill>
                <a:schemeClr val="tx1"/>
              </a:solidFill>
            </a:endParaRPr>
          </a:p>
        </p:txBody>
      </p:sp>
      <p:sp>
        <p:nvSpPr>
          <p:cNvPr id="10" name="Retângulo 9"/>
          <p:cNvSpPr/>
          <p:nvPr/>
        </p:nvSpPr>
        <p:spPr>
          <a:xfrm>
            <a:off x="3694381" y="4284788"/>
            <a:ext cx="1679332" cy="5627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PeruAustraliano</a:t>
            </a:r>
            <a:endParaRPr lang="pt-BR" dirty="0">
              <a:solidFill>
                <a:schemeClr val="tx1"/>
              </a:solidFill>
            </a:endParaRPr>
          </a:p>
        </p:txBody>
      </p:sp>
      <p:cxnSp>
        <p:nvCxnSpPr>
          <p:cNvPr id="12" name="Conector de Seta Reta 11"/>
          <p:cNvCxnSpPr>
            <a:stCxn id="9" idx="0"/>
            <a:endCxn id="7" idx="2"/>
          </p:cNvCxnSpPr>
          <p:nvPr/>
        </p:nvCxnSpPr>
        <p:spPr>
          <a:xfrm flipV="1">
            <a:off x="2000954" y="3297117"/>
            <a:ext cx="0" cy="978877"/>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Conector de Seta Reta 13"/>
          <p:cNvCxnSpPr>
            <a:endCxn id="8" idx="2"/>
          </p:cNvCxnSpPr>
          <p:nvPr/>
        </p:nvCxnSpPr>
        <p:spPr>
          <a:xfrm flipH="1" flipV="1">
            <a:off x="4561280" y="3305911"/>
            <a:ext cx="1" cy="978878"/>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riângulo isósceles 18"/>
          <p:cNvSpPr/>
          <p:nvPr/>
        </p:nvSpPr>
        <p:spPr>
          <a:xfrm>
            <a:off x="1939410" y="3297117"/>
            <a:ext cx="116981" cy="228599"/>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riângulo isósceles 19"/>
          <p:cNvSpPr/>
          <p:nvPr/>
        </p:nvSpPr>
        <p:spPr>
          <a:xfrm>
            <a:off x="4512318" y="3308842"/>
            <a:ext cx="116981" cy="228599"/>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Texto Explicativo 3 (Sem Bordas) 20"/>
          <p:cNvSpPr/>
          <p:nvPr/>
        </p:nvSpPr>
        <p:spPr>
          <a:xfrm>
            <a:off x="5793111" y="2474591"/>
            <a:ext cx="5725513" cy="1801403"/>
          </a:xfrm>
          <a:prstGeom prst="callout3">
            <a:avLst>
              <a:gd name="adj1" fmla="val 181040"/>
              <a:gd name="adj2" fmla="val -80909"/>
              <a:gd name="adj3" fmla="val 181266"/>
              <a:gd name="adj4" fmla="val 59766"/>
              <a:gd name="adj5" fmla="val 149046"/>
              <a:gd name="adj6" fmla="val 64191"/>
              <a:gd name="adj7" fmla="val 100190"/>
              <a:gd name="adj8" fmla="val 64176"/>
            </a:avLst>
          </a:prstGeom>
          <a:solidFill>
            <a:schemeClr val="bg1">
              <a:lumMod val="8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pt-BR" dirty="0" smtClean="0">
                <a:solidFill>
                  <a:schemeClr val="bg1">
                    <a:lumMod val="50000"/>
                  </a:schemeClr>
                </a:solidFill>
              </a:rPr>
              <a:t>Temos duas classes implementado suas interfaces especificas para cada entidade, ambas representando aplicação cliente. Note que as duas entidades tem algo em comum que são do tipo Ave, porém, com suas peculiaridades. E se surgisse um novo tipo de ave (novo cliente) que quisesse se adaptar à todas?</a:t>
            </a:r>
            <a:endParaRPr lang="pt-BR" b="1" dirty="0">
              <a:solidFill>
                <a:schemeClr val="bg1">
                  <a:lumMod val="50000"/>
                </a:schemeClr>
              </a:solidFill>
            </a:endParaRPr>
          </a:p>
        </p:txBody>
      </p:sp>
    </p:spTree>
    <p:extLst>
      <p:ext uri="{BB962C8B-B14F-4D97-AF65-F5344CB8AC3E}">
        <p14:creationId xmlns:p14="http://schemas.microsoft.com/office/powerpoint/2010/main" val="4153046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 do Adapter</a:t>
            </a:r>
          </a:p>
        </p:txBody>
      </p:sp>
      <p:sp>
        <p:nvSpPr>
          <p:cNvPr id="3" name="Espaço Reservado para Conteúdo 2"/>
          <p:cNvSpPr>
            <a:spLocks noGrp="1"/>
          </p:cNvSpPr>
          <p:nvPr>
            <p:ph idx="1"/>
          </p:nvPr>
        </p:nvSpPr>
        <p:spPr/>
        <p:txBody>
          <a:bodyPr/>
          <a:lstStyle/>
          <a:p>
            <a:pPr fontAlgn="base"/>
            <a:endParaRPr lang="pt-BR" sz="2400" dirty="0" smtClean="0"/>
          </a:p>
          <a:p>
            <a:pPr fontAlgn="base"/>
            <a:r>
              <a:rPr lang="pt-BR" sz="2400" dirty="0" smtClean="0"/>
              <a:t>Uma </a:t>
            </a:r>
            <a:r>
              <a:rPr lang="pt-BR" sz="2400" dirty="0"/>
              <a:t>opção seria modificar as classes para trabalharmos com herança, ou até mesmo uma Interface comum sendo implementada em ambas as classes, </a:t>
            </a:r>
            <a:r>
              <a:rPr lang="pt-BR" sz="2400" b="1" dirty="0"/>
              <a:t>PatoMarreco</a:t>
            </a:r>
            <a:r>
              <a:rPr lang="pt-BR" sz="2400" dirty="0"/>
              <a:t> e </a:t>
            </a:r>
            <a:r>
              <a:rPr lang="pt-BR" sz="2400" b="1" dirty="0"/>
              <a:t>PeruAustraliano</a:t>
            </a:r>
            <a:r>
              <a:rPr lang="pt-BR" sz="2400" dirty="0"/>
              <a:t>.</a:t>
            </a:r>
          </a:p>
          <a:p>
            <a:pPr fontAlgn="base"/>
            <a:endParaRPr lang="pt-BR" sz="2400" dirty="0" smtClean="0"/>
          </a:p>
          <a:p>
            <a:pPr fontAlgn="base"/>
            <a:r>
              <a:rPr lang="pt-BR" sz="2400" dirty="0" smtClean="0"/>
              <a:t>Poderia </a:t>
            </a:r>
            <a:r>
              <a:rPr lang="pt-BR" sz="2400" dirty="0"/>
              <a:t>ser uma boa escolha, porém a parte do "modificar" é que não se encaixa.</a:t>
            </a:r>
          </a:p>
          <a:p>
            <a:endParaRPr lang="pt-BR" dirty="0"/>
          </a:p>
        </p:txBody>
      </p:sp>
      <p:sp>
        <p:nvSpPr>
          <p:cNvPr id="4" name="Texto Explicativo em Nuvem 3"/>
          <p:cNvSpPr/>
          <p:nvPr/>
        </p:nvSpPr>
        <p:spPr>
          <a:xfrm>
            <a:off x="3464170" y="4545623"/>
            <a:ext cx="4114800" cy="1431845"/>
          </a:xfrm>
          <a:prstGeom prst="cloudCallou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dirty="0" smtClean="0">
                <a:solidFill>
                  <a:schemeClr val="bg1">
                    <a:lumMod val="50000"/>
                  </a:schemeClr>
                </a:solidFill>
              </a:rPr>
              <a:t>Claro! Não é a nossa intenção de modificar códigos de sistemas legados. Podemos adaptá-los aos novos sistemas clientes. </a:t>
            </a:r>
            <a:endParaRPr lang="pt-BR" sz="1400" dirty="0">
              <a:solidFill>
                <a:schemeClr val="bg1">
                  <a:lumMod val="50000"/>
                </a:schemeClr>
              </a:solidFill>
            </a:endParaRPr>
          </a:p>
        </p:txBody>
      </p:sp>
    </p:spTree>
    <p:extLst>
      <p:ext uri="{BB962C8B-B14F-4D97-AF65-F5344CB8AC3E}">
        <p14:creationId xmlns:p14="http://schemas.microsoft.com/office/powerpoint/2010/main" val="3537864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 do Adapter</a:t>
            </a:r>
          </a:p>
        </p:txBody>
      </p:sp>
      <p:sp>
        <p:nvSpPr>
          <p:cNvPr id="3" name="Espaço Reservado para Conteúdo 2"/>
          <p:cNvSpPr>
            <a:spLocks noGrp="1"/>
          </p:cNvSpPr>
          <p:nvPr>
            <p:ph idx="1"/>
          </p:nvPr>
        </p:nvSpPr>
        <p:spPr/>
        <p:txBody>
          <a:bodyPr>
            <a:normAutofit/>
          </a:bodyPr>
          <a:lstStyle/>
          <a:p>
            <a:endParaRPr lang="pt-BR" sz="2400" dirty="0" smtClean="0"/>
          </a:p>
          <a:p>
            <a:r>
              <a:rPr lang="pt-BR" sz="2400" dirty="0" smtClean="0"/>
              <a:t>Precisamos </a:t>
            </a:r>
            <a:r>
              <a:rPr lang="pt-BR" sz="2400" dirty="0"/>
              <a:t>de uma maneira de expandir o código que permita a continua evolução do software sem precisar de alterar estruturas de classes e algoritmos </a:t>
            </a:r>
            <a:r>
              <a:rPr lang="pt-BR" sz="2400" dirty="0" smtClean="0"/>
              <a:t>clientes.</a:t>
            </a:r>
          </a:p>
          <a:p>
            <a:endParaRPr lang="pt-BR" sz="2400" dirty="0"/>
          </a:p>
          <a:p>
            <a:r>
              <a:rPr lang="pt-BR" sz="2400" dirty="0"/>
              <a:t>Quando trabalhando com expansão não há necessidade de verificar quais partes do código tem XYZ referências a nossas entidades expandidas, pois os códigos existentes continuam os mesmos.</a:t>
            </a:r>
          </a:p>
        </p:txBody>
      </p:sp>
    </p:spTree>
    <p:extLst>
      <p:ext uri="{BB962C8B-B14F-4D97-AF65-F5344CB8AC3E}">
        <p14:creationId xmlns:p14="http://schemas.microsoft.com/office/powerpoint/2010/main" val="1706232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 do Adapter</a:t>
            </a:r>
          </a:p>
        </p:txBody>
      </p:sp>
      <p:sp>
        <p:nvSpPr>
          <p:cNvPr id="3" name="Espaço Reservado para Conteúdo 2"/>
          <p:cNvSpPr>
            <a:spLocks noGrp="1"/>
          </p:cNvSpPr>
          <p:nvPr>
            <p:ph idx="1"/>
          </p:nvPr>
        </p:nvSpPr>
        <p:spPr>
          <a:xfrm>
            <a:off x="1097280" y="1842806"/>
            <a:ext cx="10058400" cy="4023360"/>
          </a:xfrm>
        </p:spPr>
        <p:txBody>
          <a:bodyPr>
            <a:normAutofit/>
          </a:bodyPr>
          <a:lstStyle/>
          <a:p>
            <a:r>
              <a:rPr lang="pt-BR" sz="2400" dirty="0" smtClean="0"/>
              <a:t>No entanto, a solução do problema e expandir o projeto utilizando o padrão </a:t>
            </a:r>
            <a:r>
              <a:rPr lang="pt-BR" sz="2400" b="1" dirty="0" smtClean="0"/>
              <a:t>Adapter</a:t>
            </a:r>
            <a:r>
              <a:rPr lang="pt-BR" sz="2400" dirty="0" smtClean="0"/>
              <a:t>.</a:t>
            </a:r>
          </a:p>
          <a:p>
            <a:endParaRPr lang="pt-BR" sz="2400" b="1" dirty="0"/>
          </a:p>
        </p:txBody>
      </p:sp>
      <p:sp>
        <p:nvSpPr>
          <p:cNvPr id="4" name="Retângulo 3"/>
          <p:cNvSpPr/>
          <p:nvPr/>
        </p:nvSpPr>
        <p:spPr>
          <a:xfrm>
            <a:off x="4789481" y="2687518"/>
            <a:ext cx="1679332" cy="5627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&lt;&lt;Interface&gt;&gt;</a:t>
            </a:r>
          </a:p>
          <a:p>
            <a:pPr algn="ctr"/>
            <a:r>
              <a:rPr lang="pt-BR" dirty="0" smtClean="0">
                <a:solidFill>
                  <a:schemeClr val="tx1"/>
                </a:solidFill>
              </a:rPr>
              <a:t>Pato</a:t>
            </a:r>
            <a:endParaRPr lang="pt-BR" dirty="0">
              <a:solidFill>
                <a:schemeClr val="tx1"/>
              </a:solidFill>
            </a:endParaRPr>
          </a:p>
        </p:txBody>
      </p:sp>
      <p:sp>
        <p:nvSpPr>
          <p:cNvPr id="5" name="Retângulo 4"/>
          <p:cNvSpPr/>
          <p:nvPr/>
        </p:nvSpPr>
        <p:spPr>
          <a:xfrm>
            <a:off x="3056240" y="2687518"/>
            <a:ext cx="893576" cy="5627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Cliente</a:t>
            </a:r>
            <a:endParaRPr lang="pt-BR" dirty="0">
              <a:solidFill>
                <a:schemeClr val="tx1"/>
              </a:solidFill>
            </a:endParaRPr>
          </a:p>
        </p:txBody>
      </p:sp>
      <p:sp>
        <p:nvSpPr>
          <p:cNvPr id="6" name="Retângulo 5"/>
          <p:cNvSpPr/>
          <p:nvPr/>
        </p:nvSpPr>
        <p:spPr>
          <a:xfrm>
            <a:off x="4789481" y="4229103"/>
            <a:ext cx="1679332" cy="5627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PeruAdapter</a:t>
            </a:r>
            <a:endParaRPr lang="pt-BR" dirty="0">
              <a:solidFill>
                <a:schemeClr val="tx1"/>
              </a:solidFill>
            </a:endParaRPr>
          </a:p>
        </p:txBody>
      </p:sp>
      <p:sp>
        <p:nvSpPr>
          <p:cNvPr id="7" name="Retângulo 6"/>
          <p:cNvSpPr/>
          <p:nvPr/>
        </p:nvSpPr>
        <p:spPr>
          <a:xfrm>
            <a:off x="7509012" y="5687321"/>
            <a:ext cx="1675392" cy="5627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PeruAustraliano</a:t>
            </a:r>
            <a:endParaRPr lang="pt-BR" dirty="0">
              <a:solidFill>
                <a:schemeClr val="tx1"/>
              </a:solidFill>
            </a:endParaRPr>
          </a:p>
        </p:txBody>
      </p:sp>
      <p:cxnSp>
        <p:nvCxnSpPr>
          <p:cNvPr id="8" name="Conector de Seta Reta 7"/>
          <p:cNvCxnSpPr>
            <a:stCxn id="6" idx="0"/>
            <a:endCxn id="4" idx="2"/>
          </p:cNvCxnSpPr>
          <p:nvPr/>
        </p:nvCxnSpPr>
        <p:spPr>
          <a:xfrm flipV="1">
            <a:off x="5629147" y="3250226"/>
            <a:ext cx="0" cy="978877"/>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Triângulo isósceles 9"/>
          <p:cNvSpPr/>
          <p:nvPr/>
        </p:nvSpPr>
        <p:spPr>
          <a:xfrm>
            <a:off x="5567603" y="3250226"/>
            <a:ext cx="116981" cy="228599"/>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4" name="Conector de Seta Reta 13"/>
          <p:cNvCxnSpPr>
            <a:stCxn id="5" idx="3"/>
            <a:endCxn id="4" idx="1"/>
          </p:cNvCxnSpPr>
          <p:nvPr/>
        </p:nvCxnSpPr>
        <p:spPr>
          <a:xfrm>
            <a:off x="3949816" y="2968872"/>
            <a:ext cx="8396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Fluxograma: Decisão 14"/>
          <p:cNvSpPr/>
          <p:nvPr/>
        </p:nvSpPr>
        <p:spPr>
          <a:xfrm>
            <a:off x="6468813" y="4463563"/>
            <a:ext cx="263065" cy="12309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reto 16"/>
          <p:cNvCxnSpPr>
            <a:stCxn id="15" idx="3"/>
          </p:cNvCxnSpPr>
          <p:nvPr/>
        </p:nvCxnSpPr>
        <p:spPr>
          <a:xfrm flipV="1">
            <a:off x="6731878" y="4522182"/>
            <a:ext cx="731604" cy="2927"/>
          </a:xfrm>
          <a:prstGeom prst="line">
            <a:avLst/>
          </a:prstGeom>
        </p:spPr>
        <p:style>
          <a:lnRef idx="1">
            <a:schemeClr val="dk1"/>
          </a:lnRef>
          <a:fillRef idx="0">
            <a:schemeClr val="dk1"/>
          </a:fillRef>
          <a:effectRef idx="0">
            <a:schemeClr val="dk1"/>
          </a:effectRef>
          <a:fontRef idx="minor">
            <a:schemeClr val="tx1"/>
          </a:fontRef>
        </p:style>
      </p:cxnSp>
      <p:sp>
        <p:nvSpPr>
          <p:cNvPr id="20" name="Texto Explicativo 3 (Sem Bordas) 19"/>
          <p:cNvSpPr/>
          <p:nvPr/>
        </p:nvSpPr>
        <p:spPr>
          <a:xfrm>
            <a:off x="9523658" y="2505796"/>
            <a:ext cx="1827880" cy="1122254"/>
          </a:xfrm>
          <a:prstGeom prst="callout3">
            <a:avLst>
              <a:gd name="adj1" fmla="val 66442"/>
              <a:gd name="adj2" fmla="val -186191"/>
              <a:gd name="adj3" fmla="val 93798"/>
              <a:gd name="adj4" fmla="val -134769"/>
              <a:gd name="adj5" fmla="val 94226"/>
              <a:gd name="adj6" fmla="val -16303"/>
              <a:gd name="adj7" fmla="val 54222"/>
              <a:gd name="adj8" fmla="val 621"/>
            </a:avLst>
          </a:prstGeom>
          <a:solidFill>
            <a:schemeClr val="bg1">
              <a:lumMod val="8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pt-BR" sz="1400" dirty="0">
                <a:solidFill>
                  <a:schemeClr val="bg1">
                    <a:lumMod val="50000"/>
                  </a:schemeClr>
                </a:solidFill>
              </a:rPr>
              <a:t>Sabendo que o código cliente vai utilizar a Interface </a:t>
            </a:r>
            <a:r>
              <a:rPr lang="pt-BR" sz="1400" b="1" dirty="0">
                <a:solidFill>
                  <a:schemeClr val="bg1">
                    <a:lumMod val="50000"/>
                  </a:schemeClr>
                </a:solidFill>
              </a:rPr>
              <a:t>Pato</a:t>
            </a:r>
            <a:r>
              <a:rPr lang="pt-BR" sz="1400" dirty="0">
                <a:solidFill>
                  <a:schemeClr val="bg1">
                    <a:lumMod val="50000"/>
                  </a:schemeClr>
                </a:solidFill>
              </a:rPr>
              <a:t>, essa é então nossa entidade alvo.</a:t>
            </a:r>
          </a:p>
        </p:txBody>
      </p:sp>
      <p:sp>
        <p:nvSpPr>
          <p:cNvPr id="21" name="Texto Explicativo 3 (Sem Bordas) 20"/>
          <p:cNvSpPr/>
          <p:nvPr/>
        </p:nvSpPr>
        <p:spPr>
          <a:xfrm>
            <a:off x="9736866" y="4791645"/>
            <a:ext cx="1419862" cy="832682"/>
          </a:xfrm>
          <a:prstGeom prst="callout3">
            <a:avLst>
              <a:gd name="adj1" fmla="val 142060"/>
              <a:gd name="adj2" fmla="val -39931"/>
              <a:gd name="adj3" fmla="val 141928"/>
              <a:gd name="adj4" fmla="val -21876"/>
              <a:gd name="adj5" fmla="val 59210"/>
              <a:gd name="adj6" fmla="val -20726"/>
              <a:gd name="adj7" fmla="val 59534"/>
              <a:gd name="adj8" fmla="val 1250"/>
            </a:avLst>
          </a:prstGeom>
          <a:solidFill>
            <a:schemeClr val="bg1">
              <a:lumMod val="8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sz="1400" dirty="0">
                <a:solidFill>
                  <a:schemeClr val="bg1">
                    <a:lumMod val="50000"/>
                  </a:schemeClr>
                </a:solidFill>
              </a:rPr>
              <a:t>A classe que será adaptada é a </a:t>
            </a:r>
            <a:r>
              <a:rPr lang="pt-BR" sz="1400" b="1" dirty="0">
                <a:solidFill>
                  <a:schemeClr val="bg1">
                    <a:lumMod val="50000"/>
                  </a:schemeClr>
                </a:solidFill>
              </a:rPr>
              <a:t>PeruAustraliano</a:t>
            </a:r>
            <a:r>
              <a:rPr lang="pt-BR" sz="1400" dirty="0">
                <a:solidFill>
                  <a:schemeClr val="bg1">
                    <a:lumMod val="50000"/>
                  </a:schemeClr>
                </a:solidFill>
              </a:rPr>
              <a:t>.</a:t>
            </a:r>
          </a:p>
        </p:txBody>
      </p:sp>
      <p:sp>
        <p:nvSpPr>
          <p:cNvPr id="23" name="Texto Explicativo 3 (Sem Bordas) 22"/>
          <p:cNvSpPr/>
          <p:nvPr/>
        </p:nvSpPr>
        <p:spPr>
          <a:xfrm>
            <a:off x="4407205" y="5624327"/>
            <a:ext cx="1922120" cy="609947"/>
          </a:xfrm>
          <a:prstGeom prst="callout3">
            <a:avLst>
              <a:gd name="adj1" fmla="val -132889"/>
              <a:gd name="adj2" fmla="val 50671"/>
              <a:gd name="adj3" fmla="val -136629"/>
              <a:gd name="adj4" fmla="val 50515"/>
              <a:gd name="adj5" fmla="val -90859"/>
              <a:gd name="adj6" fmla="val 50691"/>
              <a:gd name="adj7" fmla="val 3702"/>
              <a:gd name="adj8" fmla="val 51059"/>
            </a:avLst>
          </a:prstGeom>
          <a:solidFill>
            <a:schemeClr val="bg1">
              <a:lumMod val="8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r>
              <a:rPr lang="pt-BR" sz="1400" dirty="0">
                <a:solidFill>
                  <a:schemeClr val="bg1">
                    <a:lumMod val="50000"/>
                  </a:schemeClr>
                </a:solidFill>
              </a:rPr>
              <a:t>Nossa classe adapter se chamará </a:t>
            </a:r>
            <a:r>
              <a:rPr lang="pt-BR" sz="1400" b="1" dirty="0">
                <a:solidFill>
                  <a:schemeClr val="bg1">
                    <a:lumMod val="50000"/>
                  </a:schemeClr>
                </a:solidFill>
              </a:rPr>
              <a:t>PeruAdapter</a:t>
            </a:r>
            <a:r>
              <a:rPr lang="pt-BR" sz="1400" dirty="0">
                <a:solidFill>
                  <a:schemeClr val="bg1">
                    <a:lumMod val="50000"/>
                  </a:schemeClr>
                </a:solidFill>
              </a:rPr>
              <a:t>.</a:t>
            </a:r>
          </a:p>
        </p:txBody>
      </p:sp>
      <p:sp>
        <p:nvSpPr>
          <p:cNvPr id="24" name="Texto Explicativo em Nuvem 23"/>
          <p:cNvSpPr/>
          <p:nvPr/>
        </p:nvSpPr>
        <p:spPr>
          <a:xfrm>
            <a:off x="633365" y="3580587"/>
            <a:ext cx="3179788" cy="2106733"/>
          </a:xfrm>
          <a:prstGeom prst="cloudCallou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400" dirty="0">
                <a:solidFill>
                  <a:schemeClr val="bg1">
                    <a:lumMod val="50000"/>
                  </a:schemeClr>
                </a:solidFill>
              </a:rPr>
              <a:t>Não seria melhor </a:t>
            </a:r>
            <a:r>
              <a:rPr lang="pt-BR" sz="1400" b="1" dirty="0">
                <a:solidFill>
                  <a:schemeClr val="bg1">
                    <a:lumMod val="50000"/>
                  </a:schemeClr>
                </a:solidFill>
              </a:rPr>
              <a:t>PatoAdapter</a:t>
            </a:r>
            <a:r>
              <a:rPr lang="pt-BR" sz="1400" dirty="0">
                <a:solidFill>
                  <a:schemeClr val="bg1">
                    <a:lumMod val="50000"/>
                  </a:schemeClr>
                </a:solidFill>
              </a:rPr>
              <a:t>? Até porque estaríamos adaptando para ser um </a:t>
            </a:r>
            <a:r>
              <a:rPr lang="pt-BR" sz="1400" b="1" dirty="0">
                <a:solidFill>
                  <a:schemeClr val="bg1">
                    <a:lumMod val="50000"/>
                  </a:schemeClr>
                </a:solidFill>
              </a:rPr>
              <a:t>Pato</a:t>
            </a:r>
            <a:r>
              <a:rPr lang="pt-BR" sz="1400" dirty="0" smtClean="0">
                <a:solidFill>
                  <a:schemeClr val="bg1">
                    <a:lumMod val="50000"/>
                  </a:schemeClr>
                </a:solidFill>
              </a:rPr>
              <a:t>. </a:t>
            </a:r>
          </a:p>
          <a:p>
            <a:endParaRPr lang="pt-BR" sz="1400" dirty="0">
              <a:solidFill>
                <a:schemeClr val="bg1">
                  <a:lumMod val="50000"/>
                </a:schemeClr>
              </a:solidFill>
            </a:endParaRPr>
          </a:p>
          <a:p>
            <a:r>
              <a:rPr lang="pt-BR" sz="1400" dirty="0" smtClean="0">
                <a:solidFill>
                  <a:schemeClr val="bg1">
                    <a:lumMod val="50000"/>
                  </a:schemeClr>
                </a:solidFill>
              </a:rPr>
              <a:t>A princípio </a:t>
            </a:r>
            <a:r>
              <a:rPr lang="pt-BR" sz="1400" b="1" dirty="0" smtClean="0">
                <a:solidFill>
                  <a:schemeClr val="bg1">
                    <a:lumMod val="50000"/>
                  </a:schemeClr>
                </a:solidFill>
              </a:rPr>
              <a:t>não</a:t>
            </a:r>
            <a:r>
              <a:rPr lang="pt-BR" sz="1400" dirty="0" smtClean="0">
                <a:solidFill>
                  <a:schemeClr val="bg1">
                    <a:lumMod val="50000"/>
                  </a:schemeClr>
                </a:solidFill>
              </a:rPr>
              <a:t>.</a:t>
            </a:r>
            <a:endParaRPr lang="pt-BR" sz="1400" dirty="0">
              <a:solidFill>
                <a:schemeClr val="bg1">
                  <a:lumMod val="50000"/>
                </a:schemeClr>
              </a:solidFill>
            </a:endParaRPr>
          </a:p>
        </p:txBody>
      </p:sp>
      <p:sp>
        <p:nvSpPr>
          <p:cNvPr id="27" name="Retângulo 26"/>
          <p:cNvSpPr/>
          <p:nvPr/>
        </p:nvSpPr>
        <p:spPr>
          <a:xfrm>
            <a:off x="7463482" y="4229103"/>
            <a:ext cx="1679332" cy="5627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&lt;&lt;Interface&gt;&gt;</a:t>
            </a:r>
          </a:p>
          <a:p>
            <a:pPr algn="ctr"/>
            <a:r>
              <a:rPr lang="pt-BR" dirty="0" smtClean="0">
                <a:solidFill>
                  <a:schemeClr val="tx1"/>
                </a:solidFill>
              </a:rPr>
              <a:t>Peru</a:t>
            </a:r>
            <a:endParaRPr lang="pt-BR" dirty="0">
              <a:solidFill>
                <a:schemeClr val="tx1"/>
              </a:solidFill>
            </a:endParaRPr>
          </a:p>
        </p:txBody>
      </p:sp>
      <p:sp>
        <p:nvSpPr>
          <p:cNvPr id="30" name="Triângulo isósceles 29"/>
          <p:cNvSpPr/>
          <p:nvPr/>
        </p:nvSpPr>
        <p:spPr>
          <a:xfrm>
            <a:off x="8287353" y="4818189"/>
            <a:ext cx="116981" cy="228599"/>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2" name="Conector reto 31"/>
          <p:cNvCxnSpPr>
            <a:stCxn id="7" idx="0"/>
            <a:endCxn id="30" idx="3"/>
          </p:cNvCxnSpPr>
          <p:nvPr/>
        </p:nvCxnSpPr>
        <p:spPr>
          <a:xfrm flipH="1" flipV="1">
            <a:off x="8345844" y="5046788"/>
            <a:ext cx="864" cy="640533"/>
          </a:xfrm>
          <a:prstGeom prst="line">
            <a:avLst/>
          </a:prstGeom>
        </p:spPr>
        <p:style>
          <a:lnRef idx="1">
            <a:schemeClr val="dk1"/>
          </a:lnRef>
          <a:fillRef idx="0">
            <a:schemeClr val="dk1"/>
          </a:fillRef>
          <a:effectRef idx="0">
            <a:schemeClr val="dk1"/>
          </a:effectRef>
          <a:fontRef idx="minor">
            <a:schemeClr val="tx1"/>
          </a:fontRef>
        </p:style>
      </p:cxnSp>
      <p:sp>
        <p:nvSpPr>
          <p:cNvPr id="34" name="Retângulo 33"/>
          <p:cNvSpPr/>
          <p:nvPr/>
        </p:nvSpPr>
        <p:spPr>
          <a:xfrm>
            <a:off x="7467422" y="2687518"/>
            <a:ext cx="1675392" cy="5627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PatoMarreco</a:t>
            </a:r>
            <a:endParaRPr lang="pt-BR" dirty="0">
              <a:solidFill>
                <a:schemeClr val="tx1"/>
              </a:solidFill>
            </a:endParaRPr>
          </a:p>
        </p:txBody>
      </p:sp>
      <p:sp>
        <p:nvSpPr>
          <p:cNvPr id="35" name="Triângulo isósceles 34"/>
          <p:cNvSpPr/>
          <p:nvPr/>
        </p:nvSpPr>
        <p:spPr>
          <a:xfrm rot="16200000">
            <a:off x="6524650" y="2859694"/>
            <a:ext cx="151391" cy="263066"/>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Conector reto 35"/>
          <p:cNvCxnSpPr>
            <a:stCxn id="34" idx="1"/>
            <a:endCxn id="35" idx="3"/>
          </p:cNvCxnSpPr>
          <p:nvPr/>
        </p:nvCxnSpPr>
        <p:spPr>
          <a:xfrm flipH="1">
            <a:off x="6731879" y="2968872"/>
            <a:ext cx="735543" cy="2235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6079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 do Adapter</a:t>
            </a:r>
          </a:p>
        </p:txBody>
      </p:sp>
      <p:sp>
        <p:nvSpPr>
          <p:cNvPr id="3" name="Espaço Reservado para Conteúdo 2"/>
          <p:cNvSpPr>
            <a:spLocks noGrp="1"/>
          </p:cNvSpPr>
          <p:nvPr>
            <p:ph idx="1"/>
          </p:nvPr>
        </p:nvSpPr>
        <p:spPr>
          <a:xfrm>
            <a:off x="1097280" y="1845734"/>
            <a:ext cx="10058400" cy="4599028"/>
          </a:xfrm>
        </p:spPr>
        <p:txBody>
          <a:bodyPr>
            <a:normAutofit/>
          </a:bodyPr>
          <a:lstStyle/>
          <a:p>
            <a:r>
              <a:rPr lang="pt-BR" sz="2400" dirty="0"/>
              <a:t>Vamos assumir que teríamos também uma classe </a:t>
            </a:r>
            <a:r>
              <a:rPr lang="pt-BR" sz="2400" b="1" dirty="0"/>
              <a:t>PassaroPardal</a:t>
            </a:r>
            <a:r>
              <a:rPr lang="pt-BR" sz="2400" dirty="0"/>
              <a:t> que implementa </a:t>
            </a:r>
            <a:r>
              <a:rPr lang="pt-BR" sz="2400" b="1" dirty="0"/>
              <a:t>Passaro</a:t>
            </a:r>
            <a:r>
              <a:rPr lang="pt-BR" sz="2400" dirty="0" smtClean="0"/>
              <a:t>.</a:t>
            </a:r>
          </a:p>
          <a:p>
            <a:endParaRPr lang="pt-BR" sz="2400" dirty="0"/>
          </a:p>
          <a:p>
            <a:pPr marL="0" indent="0">
              <a:buNone/>
            </a:pPr>
            <a:r>
              <a:rPr lang="pt-BR" sz="2400" dirty="0" smtClean="0"/>
              <a:t> Seguindo </a:t>
            </a:r>
            <a:r>
              <a:rPr lang="pt-BR" sz="2400" dirty="0"/>
              <a:t>nosso código cliente, os objetos dessa Interface </a:t>
            </a:r>
            <a:r>
              <a:rPr lang="pt-BR" sz="2400" b="1" dirty="0"/>
              <a:t>Passaro</a:t>
            </a:r>
            <a:r>
              <a:rPr lang="pt-BR" sz="2400" dirty="0"/>
              <a:t> também </a:t>
            </a:r>
            <a:r>
              <a:rPr lang="pt-BR" sz="2400" dirty="0" smtClean="0"/>
              <a:t>   deveriam </a:t>
            </a:r>
            <a:r>
              <a:rPr lang="pt-BR" sz="2400" dirty="0"/>
              <a:t>responder a interface </a:t>
            </a:r>
            <a:r>
              <a:rPr lang="pt-BR" sz="2400" b="1" dirty="0"/>
              <a:t>Pato</a:t>
            </a:r>
            <a:r>
              <a:rPr lang="pt-BR" sz="2400" dirty="0" smtClean="0"/>
              <a:t>.</a:t>
            </a:r>
          </a:p>
          <a:p>
            <a:endParaRPr lang="pt-BR" sz="2400" dirty="0"/>
          </a:p>
          <a:p>
            <a:r>
              <a:rPr lang="pt-BR" sz="2400" dirty="0"/>
              <a:t>Porém tendo em mente que as classes </a:t>
            </a:r>
            <a:r>
              <a:rPr lang="pt-BR" sz="2400" b="1" dirty="0"/>
              <a:t>PeruAustraliano</a:t>
            </a:r>
            <a:r>
              <a:rPr lang="pt-BR" sz="2400" dirty="0"/>
              <a:t> e </a:t>
            </a:r>
            <a:r>
              <a:rPr lang="pt-BR" sz="2400" b="1" dirty="0"/>
              <a:t>PassaroPardal</a:t>
            </a:r>
            <a:r>
              <a:rPr lang="pt-BR" sz="2400" dirty="0"/>
              <a:t> não compartilham nem Interface e nem superclasse, a classe </a:t>
            </a:r>
            <a:r>
              <a:rPr lang="pt-BR" sz="2400" b="1" dirty="0"/>
              <a:t>PatoAdapter</a:t>
            </a:r>
            <a:r>
              <a:rPr lang="pt-BR" sz="2400" dirty="0"/>
              <a:t> teria de ter condicionais para instâncias de </a:t>
            </a:r>
            <a:r>
              <a:rPr lang="pt-BR" sz="2400" b="1" dirty="0"/>
              <a:t>PeruAustraliano</a:t>
            </a:r>
            <a:r>
              <a:rPr lang="pt-BR" sz="2400" dirty="0"/>
              <a:t> e </a:t>
            </a:r>
            <a:r>
              <a:rPr lang="pt-BR" sz="2400" b="1" dirty="0"/>
              <a:t>PassaroPardal</a:t>
            </a:r>
            <a:r>
              <a:rPr lang="pt-BR" sz="2400" dirty="0" smtClean="0"/>
              <a:t>. Tornando assim uma classe adaptadora supercarregada.</a:t>
            </a:r>
          </a:p>
        </p:txBody>
      </p:sp>
    </p:spTree>
    <p:extLst>
      <p:ext uri="{BB962C8B-B14F-4D97-AF65-F5344CB8AC3E}">
        <p14:creationId xmlns:p14="http://schemas.microsoft.com/office/powerpoint/2010/main" val="2161159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 do Adapter</a:t>
            </a:r>
          </a:p>
        </p:txBody>
      </p:sp>
      <p:sp>
        <p:nvSpPr>
          <p:cNvPr id="3" name="Espaço Reservado para Conteúdo 2"/>
          <p:cNvSpPr>
            <a:spLocks noGrp="1"/>
          </p:cNvSpPr>
          <p:nvPr>
            <p:ph idx="1"/>
          </p:nvPr>
        </p:nvSpPr>
        <p:spPr/>
        <p:txBody>
          <a:bodyPr>
            <a:normAutofit/>
          </a:bodyPr>
          <a:lstStyle/>
          <a:p>
            <a:endParaRPr lang="pt-BR" sz="2400" dirty="0" smtClean="0"/>
          </a:p>
          <a:p>
            <a:r>
              <a:rPr lang="pt-BR" sz="2400" dirty="0" smtClean="0"/>
              <a:t>Logo</a:t>
            </a:r>
            <a:r>
              <a:rPr lang="pt-BR" sz="2400" dirty="0"/>
              <a:t>, </a:t>
            </a:r>
            <a:r>
              <a:rPr lang="pt-BR" sz="2400" b="1" dirty="0"/>
              <a:t>PatoAdapter</a:t>
            </a:r>
            <a:r>
              <a:rPr lang="pt-BR" sz="2400" dirty="0"/>
              <a:t>, não é uma boa escolha.</a:t>
            </a:r>
          </a:p>
          <a:p>
            <a:endParaRPr lang="pt-BR" sz="2400" dirty="0"/>
          </a:p>
          <a:p>
            <a:r>
              <a:rPr lang="pt-BR" sz="2400" dirty="0"/>
              <a:t>Classes adaptadoras </a:t>
            </a:r>
            <a:r>
              <a:rPr lang="pt-BR" sz="2400" b="1" dirty="0"/>
              <a:t>PeruAdapter</a:t>
            </a:r>
            <a:r>
              <a:rPr lang="pt-BR" sz="2400" dirty="0"/>
              <a:t> e </a:t>
            </a:r>
            <a:r>
              <a:rPr lang="pt-BR" sz="2400" b="1" dirty="0"/>
              <a:t>PassaroAdapter</a:t>
            </a:r>
            <a:r>
              <a:rPr lang="pt-BR" sz="2400" dirty="0"/>
              <a:t> já seriam mais que o suficiente, respeitando o padrão </a:t>
            </a:r>
            <a:r>
              <a:rPr lang="pt-BR" sz="2400" b="1" dirty="0"/>
              <a:t>Adapter</a:t>
            </a:r>
            <a:r>
              <a:rPr lang="pt-BR" sz="2400" dirty="0"/>
              <a:t> e os princípios de orientação a objetos citados anteriormente</a:t>
            </a:r>
            <a:r>
              <a:rPr lang="pt-BR" sz="2400" dirty="0" smtClean="0"/>
              <a:t>.</a:t>
            </a:r>
          </a:p>
          <a:p>
            <a:endParaRPr lang="pt-BR" sz="2400" dirty="0"/>
          </a:p>
          <a:p>
            <a:r>
              <a:rPr lang="pt-BR" sz="2400" dirty="0"/>
              <a:t>V</a:t>
            </a:r>
            <a:r>
              <a:rPr lang="pt-BR" sz="2400" dirty="0" smtClean="0"/>
              <a:t>amos </a:t>
            </a:r>
            <a:r>
              <a:rPr lang="pt-BR" sz="2400" dirty="0"/>
              <a:t>ao código da classe </a:t>
            </a:r>
            <a:r>
              <a:rPr lang="pt-BR" sz="2400" b="1" dirty="0"/>
              <a:t>PeruAdapter</a:t>
            </a:r>
            <a:r>
              <a:rPr lang="pt-BR" sz="2400" dirty="0"/>
              <a:t>:</a:t>
            </a:r>
          </a:p>
        </p:txBody>
      </p:sp>
    </p:spTree>
    <p:extLst>
      <p:ext uri="{BB962C8B-B14F-4D97-AF65-F5344CB8AC3E}">
        <p14:creationId xmlns:p14="http://schemas.microsoft.com/office/powerpoint/2010/main" val="1539546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 do Adapter</a:t>
            </a:r>
          </a:p>
        </p:txBody>
      </p:sp>
      <p:sp>
        <p:nvSpPr>
          <p:cNvPr id="4" name="Espaço Reservado para Conteúdo 3"/>
          <p:cNvSpPr>
            <a:spLocks noGrp="1"/>
          </p:cNvSpPr>
          <p:nvPr>
            <p:ph idx="1"/>
          </p:nvPr>
        </p:nvSpPr>
        <p:spPr>
          <a:xfrm>
            <a:off x="1097280" y="1951241"/>
            <a:ext cx="10058400" cy="4319131"/>
          </a:xfrm>
          <a:prstGeom prst="rect">
            <a:avLst/>
          </a:prstGeom>
        </p:spPr>
        <p:txBody>
          <a:bodyPr wrap="square">
            <a:spAutoFit/>
          </a:bodyPr>
          <a:lstStyle/>
          <a:p>
            <a:pPr lvl="0" eaLnBrk="0" fontAlgn="base" hangingPunct="0">
              <a:spcBef>
                <a:spcPct val="0"/>
              </a:spcBef>
              <a:spcAft>
                <a:spcPct val="0"/>
              </a:spcAft>
            </a:pPr>
            <a:r>
              <a:rPr lang="pt-BR" altLang="pt-BR" b="1" dirty="0">
                <a:solidFill>
                  <a:srgbClr val="000000"/>
                </a:solidFill>
                <a:latin typeface="inherit"/>
              </a:rPr>
              <a:t>public</a:t>
            </a:r>
            <a:r>
              <a:rPr lang="pt-BR" altLang="pt-BR" dirty="0">
                <a:solidFill>
                  <a:srgbClr val="000000"/>
                </a:solidFill>
                <a:latin typeface="Arial Unicode MS"/>
              </a:rPr>
              <a:t> </a:t>
            </a:r>
            <a:r>
              <a:rPr lang="pt-BR" altLang="pt-BR" b="1" dirty="0">
                <a:solidFill>
                  <a:srgbClr val="000000"/>
                </a:solidFill>
                <a:latin typeface="inherit"/>
              </a:rPr>
              <a:t>class</a:t>
            </a:r>
            <a:r>
              <a:rPr lang="pt-BR" altLang="pt-BR" dirty="0">
                <a:solidFill>
                  <a:srgbClr val="000000"/>
                </a:solidFill>
                <a:latin typeface="Arial Unicode MS"/>
              </a:rPr>
              <a:t> </a:t>
            </a:r>
            <a:r>
              <a:rPr lang="pt-BR" altLang="pt-BR" b="1" dirty="0" smtClean="0">
                <a:solidFill>
                  <a:srgbClr val="880000"/>
                </a:solidFill>
                <a:latin typeface="inherit"/>
              </a:rPr>
              <a:t>PeruAdapter</a:t>
            </a:r>
            <a:r>
              <a:rPr lang="pt-BR" altLang="pt-BR" dirty="0" smtClean="0">
                <a:solidFill>
                  <a:srgbClr val="000000"/>
                </a:solidFill>
                <a:latin typeface="Arial Unicode MS"/>
              </a:rPr>
              <a:t> </a:t>
            </a:r>
            <a:r>
              <a:rPr lang="pt-BR" altLang="pt-BR" b="1" dirty="0">
                <a:solidFill>
                  <a:srgbClr val="000000"/>
                </a:solidFill>
                <a:latin typeface="inherit"/>
              </a:rPr>
              <a:t>implements</a:t>
            </a:r>
            <a:r>
              <a:rPr lang="pt-BR" altLang="pt-BR" dirty="0">
                <a:solidFill>
                  <a:srgbClr val="000000"/>
                </a:solidFill>
                <a:latin typeface="Arial Unicode MS"/>
              </a:rPr>
              <a:t> </a:t>
            </a:r>
            <a:r>
              <a:rPr lang="pt-BR" altLang="pt-BR" b="1" dirty="0" smtClean="0">
                <a:solidFill>
                  <a:srgbClr val="880000"/>
                </a:solidFill>
                <a:latin typeface="inherit"/>
              </a:rPr>
              <a:t>Pato</a:t>
            </a:r>
            <a:r>
              <a:rPr lang="pt-BR" altLang="pt-BR" dirty="0" smtClean="0">
                <a:solidFill>
                  <a:srgbClr val="000000"/>
                </a:solidFill>
                <a:latin typeface="Arial Unicode MS"/>
              </a:rPr>
              <a:t> {</a:t>
            </a:r>
          </a:p>
          <a:p>
            <a:pPr lvl="0" eaLnBrk="0" fontAlgn="base" hangingPunct="0">
              <a:lnSpc>
                <a:spcPts val="1400"/>
              </a:lnSpc>
              <a:spcBef>
                <a:spcPct val="0"/>
              </a:spcBef>
              <a:spcAft>
                <a:spcPct val="0"/>
              </a:spcAft>
            </a:pPr>
            <a:endParaRPr lang="pt-BR" altLang="pt-BR" dirty="0" smtClean="0">
              <a:solidFill>
                <a:srgbClr val="000000"/>
              </a:solidFill>
              <a:latin typeface="Arial Unicode MS"/>
            </a:endParaRPr>
          </a:p>
          <a:p>
            <a:pPr lvl="0" eaLnBrk="0" fontAlgn="base" hangingPunct="0">
              <a:lnSpc>
                <a:spcPts val="1400"/>
              </a:lnSpc>
              <a:spcBef>
                <a:spcPct val="0"/>
              </a:spcBef>
              <a:spcAft>
                <a:spcPct val="0"/>
              </a:spcAft>
            </a:pPr>
            <a:r>
              <a:rPr lang="pt-BR" altLang="pt-BR" dirty="0" smtClean="0">
                <a:solidFill>
                  <a:srgbClr val="000000"/>
                </a:solidFill>
                <a:latin typeface="Arial Unicode MS"/>
              </a:rPr>
              <a:t>           </a:t>
            </a:r>
            <a:r>
              <a:rPr lang="pt-BR" altLang="pt-BR" b="1" dirty="0" smtClean="0">
                <a:solidFill>
                  <a:srgbClr val="000000"/>
                </a:solidFill>
                <a:latin typeface="inherit"/>
              </a:rPr>
              <a:t>private</a:t>
            </a:r>
            <a:r>
              <a:rPr lang="pt-BR" altLang="pt-BR" dirty="0" smtClean="0">
                <a:solidFill>
                  <a:srgbClr val="000000"/>
                </a:solidFill>
                <a:latin typeface="Arial Unicode MS"/>
              </a:rPr>
              <a:t> Peru peru; </a:t>
            </a:r>
          </a:p>
          <a:p>
            <a:pPr lvl="0" eaLnBrk="0" fontAlgn="base" hangingPunct="0">
              <a:lnSpc>
                <a:spcPts val="1400"/>
              </a:lnSpc>
              <a:spcBef>
                <a:spcPct val="0"/>
              </a:spcBef>
              <a:spcAft>
                <a:spcPct val="0"/>
              </a:spcAft>
            </a:pPr>
            <a:r>
              <a:rPr lang="pt-BR" altLang="pt-BR" dirty="0" smtClean="0">
                <a:solidFill>
                  <a:srgbClr val="000000"/>
                </a:solidFill>
                <a:latin typeface="Arial Unicode MS"/>
              </a:rPr>
              <a:t>   </a:t>
            </a:r>
          </a:p>
          <a:p>
            <a:pPr lvl="0" eaLnBrk="0" fontAlgn="base" hangingPunct="0">
              <a:lnSpc>
                <a:spcPts val="1400"/>
              </a:lnSpc>
              <a:spcBef>
                <a:spcPct val="0"/>
              </a:spcBef>
              <a:spcAft>
                <a:spcPct val="0"/>
              </a:spcAft>
            </a:pPr>
            <a:endParaRPr lang="pt-BR" altLang="pt-BR" dirty="0">
              <a:solidFill>
                <a:srgbClr val="000000"/>
              </a:solidFill>
              <a:latin typeface="Arial Unicode MS"/>
            </a:endParaRPr>
          </a:p>
          <a:p>
            <a:pPr lvl="0" eaLnBrk="0" fontAlgn="base" hangingPunct="0">
              <a:lnSpc>
                <a:spcPts val="1400"/>
              </a:lnSpc>
              <a:spcBef>
                <a:spcPct val="0"/>
              </a:spcBef>
              <a:spcAft>
                <a:spcPct val="0"/>
              </a:spcAft>
            </a:pPr>
            <a:r>
              <a:rPr lang="pt-BR" altLang="pt-BR" dirty="0" smtClean="0">
                <a:solidFill>
                  <a:srgbClr val="000000"/>
                </a:solidFill>
                <a:latin typeface="Arial Unicode MS"/>
              </a:rPr>
              <a:t>           </a:t>
            </a:r>
            <a:r>
              <a:rPr lang="pt-BR" altLang="pt-BR" b="1" dirty="0" smtClean="0">
                <a:solidFill>
                  <a:srgbClr val="000000"/>
                </a:solidFill>
                <a:latin typeface="inherit"/>
              </a:rPr>
              <a:t>public</a:t>
            </a:r>
            <a:r>
              <a:rPr lang="pt-BR" altLang="pt-BR" dirty="0" smtClean="0">
                <a:solidFill>
                  <a:srgbClr val="000000"/>
                </a:solidFill>
                <a:latin typeface="Arial Unicode MS"/>
              </a:rPr>
              <a:t> </a:t>
            </a:r>
            <a:r>
              <a:rPr lang="pt-BR" altLang="pt-BR" b="1" dirty="0" smtClean="0">
                <a:solidFill>
                  <a:srgbClr val="880000"/>
                </a:solidFill>
                <a:latin typeface="inherit"/>
              </a:rPr>
              <a:t>PeruAdapter</a:t>
            </a:r>
            <a:r>
              <a:rPr lang="pt-BR" altLang="pt-BR" dirty="0" smtClean="0">
                <a:solidFill>
                  <a:srgbClr val="000000"/>
                </a:solidFill>
                <a:latin typeface="Arial Unicode MS"/>
              </a:rPr>
              <a:t>(</a:t>
            </a:r>
            <a:r>
              <a:rPr lang="pt-BR" altLang="pt-BR" dirty="0">
                <a:solidFill>
                  <a:srgbClr val="000000"/>
                </a:solidFill>
                <a:latin typeface="Arial Unicode MS"/>
              </a:rPr>
              <a:t>Peru </a:t>
            </a:r>
            <a:r>
              <a:rPr lang="pt-BR" altLang="pt-BR" dirty="0" err="1">
                <a:solidFill>
                  <a:srgbClr val="000000"/>
                </a:solidFill>
                <a:latin typeface="Arial Unicode MS"/>
              </a:rPr>
              <a:t>peru</a:t>
            </a:r>
            <a:r>
              <a:rPr lang="pt-BR" altLang="pt-BR" dirty="0" smtClean="0">
                <a:solidFill>
                  <a:srgbClr val="000000"/>
                </a:solidFill>
                <a:latin typeface="Arial Unicode MS"/>
              </a:rPr>
              <a:t>){</a:t>
            </a:r>
          </a:p>
          <a:p>
            <a:pPr lvl="0" eaLnBrk="0" fontAlgn="base" hangingPunct="0">
              <a:lnSpc>
                <a:spcPts val="1400"/>
              </a:lnSpc>
              <a:spcBef>
                <a:spcPct val="0"/>
              </a:spcBef>
              <a:spcAft>
                <a:spcPct val="0"/>
              </a:spcAft>
            </a:pPr>
            <a:r>
              <a:rPr lang="pt-BR" altLang="pt-BR" dirty="0">
                <a:solidFill>
                  <a:srgbClr val="000000"/>
                </a:solidFill>
                <a:latin typeface="Arial Unicode MS"/>
              </a:rPr>
              <a:t/>
            </a:r>
            <a:br>
              <a:rPr lang="pt-BR" altLang="pt-BR" dirty="0">
                <a:solidFill>
                  <a:srgbClr val="000000"/>
                </a:solidFill>
                <a:latin typeface="Arial Unicode MS"/>
              </a:rPr>
            </a:br>
            <a:r>
              <a:rPr lang="pt-BR" altLang="pt-BR" dirty="0">
                <a:solidFill>
                  <a:srgbClr val="000000"/>
                </a:solidFill>
                <a:latin typeface="Arial Unicode MS"/>
              </a:rPr>
              <a:t>		</a:t>
            </a:r>
            <a:r>
              <a:rPr lang="pt-BR" altLang="pt-BR" dirty="0" smtClean="0">
                <a:solidFill>
                  <a:srgbClr val="000000"/>
                </a:solidFill>
                <a:latin typeface="Arial Unicode MS"/>
              </a:rPr>
              <a:t>this.peru = peru;</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a:solidFill>
                  <a:srgbClr val="000000"/>
                </a:solidFill>
                <a:latin typeface="Arial Unicode MS"/>
              </a:rPr>
              <a:t>           </a:t>
            </a:r>
            <a:r>
              <a:rPr lang="pt-BR" altLang="pt-BR" dirty="0" smtClean="0">
                <a:solidFill>
                  <a:srgbClr val="000000"/>
                </a:solidFill>
                <a:latin typeface="Arial Unicode MS"/>
              </a:rPr>
              <a:t>}</a:t>
            </a:r>
          </a:p>
          <a:p>
            <a:pPr lvl="0" eaLnBrk="0" fontAlgn="base" hangingPunct="0">
              <a:lnSpc>
                <a:spcPts val="1400"/>
              </a:lnSpc>
              <a:spcBef>
                <a:spcPct val="0"/>
              </a:spcBef>
              <a:spcAft>
                <a:spcPct val="0"/>
              </a:spcAft>
            </a:pPr>
            <a:endParaRPr lang="pt-BR" altLang="pt-BR" dirty="0">
              <a:solidFill>
                <a:srgbClr val="000000"/>
              </a:solidFill>
              <a:latin typeface="Arial Unicode MS"/>
            </a:endParaRPr>
          </a:p>
          <a:p>
            <a:pPr lvl="0" eaLnBrk="0" fontAlgn="base" hangingPunct="0">
              <a:lnSpc>
                <a:spcPts val="1400"/>
              </a:lnSpc>
              <a:spcBef>
                <a:spcPct val="0"/>
              </a:spcBef>
              <a:spcAft>
                <a:spcPct val="0"/>
              </a:spcAft>
            </a:pPr>
            <a:r>
              <a:rPr lang="pt-BR" altLang="pt-BR" dirty="0" smtClean="0">
                <a:solidFill>
                  <a:srgbClr val="000000"/>
                </a:solidFill>
                <a:latin typeface="Arial Unicode MS"/>
              </a:rPr>
              <a:t>      	</a:t>
            </a:r>
            <a:r>
              <a:rPr lang="pt-BR" altLang="pt-BR" dirty="0" smtClean="0">
                <a:solidFill>
                  <a:srgbClr val="888888"/>
                </a:solidFill>
                <a:latin typeface="Arial Unicode MS"/>
              </a:rPr>
              <a:t>@</a:t>
            </a:r>
            <a:r>
              <a:rPr lang="pt-BR" altLang="pt-BR" dirty="0">
                <a:solidFill>
                  <a:srgbClr val="888888"/>
                </a:solidFill>
                <a:latin typeface="Arial Unicode MS"/>
              </a:rPr>
              <a:t>Override</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a:t>
            </a:r>
            <a:r>
              <a:rPr lang="pt-BR" altLang="pt-BR" b="1" dirty="0" smtClean="0">
                <a:solidFill>
                  <a:srgbClr val="000000"/>
                </a:solidFill>
                <a:latin typeface="inherit"/>
              </a:rPr>
              <a:t>public</a:t>
            </a:r>
            <a:r>
              <a:rPr lang="pt-BR" altLang="pt-BR" dirty="0" smtClean="0">
                <a:solidFill>
                  <a:srgbClr val="000000"/>
                </a:solidFill>
                <a:latin typeface="Arial Unicode MS"/>
              </a:rPr>
              <a:t> </a:t>
            </a:r>
            <a:r>
              <a:rPr lang="pt-BR" altLang="pt-BR" b="1" dirty="0">
                <a:solidFill>
                  <a:srgbClr val="000000"/>
                </a:solidFill>
                <a:latin typeface="inherit"/>
              </a:rPr>
              <a:t>void</a:t>
            </a:r>
            <a:r>
              <a:rPr lang="pt-BR" altLang="pt-BR" dirty="0">
                <a:solidFill>
                  <a:srgbClr val="000000"/>
                </a:solidFill>
                <a:latin typeface="Arial Unicode MS"/>
              </a:rPr>
              <a:t> </a:t>
            </a:r>
            <a:r>
              <a:rPr lang="pt-BR" altLang="pt-BR" b="1" dirty="0" smtClean="0">
                <a:solidFill>
                  <a:srgbClr val="880000"/>
                </a:solidFill>
                <a:latin typeface="inherit"/>
              </a:rPr>
              <a:t>grasnar</a:t>
            </a:r>
            <a:r>
              <a:rPr lang="pt-BR" altLang="pt-BR" dirty="0" smtClean="0">
                <a:solidFill>
                  <a:srgbClr val="000000"/>
                </a:solidFill>
                <a:latin typeface="Arial Unicode MS"/>
              </a:rPr>
              <a:t>(){</a:t>
            </a:r>
          </a:p>
          <a:p>
            <a:pPr lvl="0" eaLnBrk="0" fontAlgn="base" hangingPunct="0">
              <a:lnSpc>
                <a:spcPts val="1400"/>
              </a:lnSpc>
              <a:spcBef>
                <a:spcPct val="0"/>
              </a:spcBef>
              <a:spcAft>
                <a:spcPct val="0"/>
              </a:spcAft>
            </a:pP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peru.soar(); </a:t>
            </a:r>
            <a:r>
              <a:rPr lang="pt-BR" altLang="pt-BR" dirty="0" smtClean="0">
                <a:solidFill>
                  <a:schemeClr val="bg1">
                    <a:lumMod val="50000"/>
                  </a:schemeClr>
                </a:solidFill>
                <a:latin typeface="Arial Unicode MS"/>
              </a:rPr>
              <a:t>/*Este </a:t>
            </a:r>
            <a:r>
              <a:rPr lang="pt-BR" altLang="pt-BR" dirty="0">
                <a:solidFill>
                  <a:schemeClr val="bg1">
                    <a:lumMod val="50000"/>
                  </a:schemeClr>
                </a:solidFill>
                <a:latin typeface="Arial Unicode MS"/>
              </a:rPr>
              <a:t>m</a:t>
            </a:r>
            <a:r>
              <a:rPr lang="pt-BR" altLang="pt-BR" dirty="0" smtClean="0">
                <a:solidFill>
                  <a:schemeClr val="bg1">
                    <a:lumMod val="50000"/>
                  </a:schemeClr>
                </a:solidFill>
                <a:latin typeface="Arial Unicode MS"/>
              </a:rPr>
              <a:t>étodo de Peru sendo adaptado*/</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a:t>
            </a:r>
            <a:r>
              <a:rPr lang="pt-BR" altLang="pt-BR" dirty="0" smtClean="0">
                <a:solidFill>
                  <a:srgbClr val="888888"/>
                </a:solidFill>
                <a:latin typeface="Arial Unicode MS"/>
              </a:rPr>
              <a:t>@</a:t>
            </a:r>
            <a:r>
              <a:rPr lang="pt-BR" altLang="pt-BR" dirty="0">
                <a:solidFill>
                  <a:srgbClr val="888888"/>
                </a:solidFill>
                <a:latin typeface="Arial Unicode MS"/>
              </a:rPr>
              <a:t>Override</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a:t>
            </a:r>
            <a:r>
              <a:rPr lang="pt-BR" altLang="pt-BR" b="1" dirty="0" smtClean="0">
                <a:solidFill>
                  <a:srgbClr val="000000"/>
                </a:solidFill>
                <a:latin typeface="inherit"/>
              </a:rPr>
              <a:t>public</a:t>
            </a:r>
            <a:r>
              <a:rPr lang="pt-BR" altLang="pt-BR" dirty="0" smtClean="0">
                <a:solidFill>
                  <a:srgbClr val="000000"/>
                </a:solidFill>
                <a:latin typeface="Arial Unicode MS"/>
              </a:rPr>
              <a:t> </a:t>
            </a:r>
            <a:r>
              <a:rPr lang="pt-BR" altLang="pt-BR" b="1" dirty="0">
                <a:solidFill>
                  <a:srgbClr val="000000"/>
                </a:solidFill>
                <a:latin typeface="inherit"/>
              </a:rPr>
              <a:t>void</a:t>
            </a:r>
            <a:r>
              <a:rPr lang="pt-BR" altLang="pt-BR" dirty="0">
                <a:solidFill>
                  <a:srgbClr val="000000"/>
                </a:solidFill>
                <a:latin typeface="Arial Unicode MS"/>
              </a:rPr>
              <a:t> </a:t>
            </a:r>
            <a:r>
              <a:rPr lang="pt-BR" altLang="pt-BR" b="1" dirty="0">
                <a:solidFill>
                  <a:srgbClr val="880000"/>
                </a:solidFill>
                <a:latin typeface="inherit"/>
              </a:rPr>
              <a:t>voar</a:t>
            </a:r>
            <a:r>
              <a:rPr lang="pt-BR" altLang="pt-BR" dirty="0" smtClean="0">
                <a:solidFill>
                  <a:srgbClr val="000000"/>
                </a:solidFill>
                <a:latin typeface="Arial Unicode MS"/>
              </a:rPr>
              <a:t>(){</a:t>
            </a:r>
          </a:p>
          <a:p>
            <a:pPr lvl="0" eaLnBrk="0" fontAlgn="base" hangingPunct="0">
              <a:lnSpc>
                <a:spcPts val="1400"/>
              </a:lnSpc>
              <a:spcBef>
                <a:spcPct val="0"/>
              </a:spcBef>
              <a:spcAft>
                <a:spcPct val="0"/>
              </a:spcAft>
            </a:pP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peru.voar();</a:t>
            </a:r>
            <a:r>
              <a:rPr lang="pt-BR" altLang="pt-BR" dirty="0" smtClean="0">
                <a:solidFill>
                  <a:schemeClr val="bg1">
                    <a:lumMod val="50000"/>
                  </a:schemeClr>
                </a:solidFill>
                <a:latin typeface="Arial Unicode MS"/>
              </a:rPr>
              <a:t>/*Igualmente aqui*/</a:t>
            </a:r>
            <a:r>
              <a:rPr lang="pt-BR" altLang="pt-BR" dirty="0">
                <a:solidFill>
                  <a:srgbClr val="000000"/>
                </a:solidFill>
                <a:latin typeface="Arial Unicode MS"/>
              </a:rPr>
              <a:t/>
            </a:r>
            <a:br>
              <a:rPr lang="pt-BR" altLang="pt-BR" dirty="0">
                <a:solidFill>
                  <a:srgbClr val="000000"/>
                </a:solidFill>
                <a:latin typeface="Arial Unicode MS"/>
              </a:rPr>
            </a:br>
            <a:r>
              <a:rPr lang="pt-BR" altLang="pt-BR" dirty="0" smtClean="0">
                <a:solidFill>
                  <a:srgbClr val="000000"/>
                </a:solidFill>
                <a:latin typeface="Arial Unicode MS"/>
              </a:rPr>
              <a:t>	}</a:t>
            </a:r>
          </a:p>
          <a:p>
            <a:pPr lvl="0" eaLnBrk="0" fontAlgn="base" hangingPunct="0">
              <a:lnSpc>
                <a:spcPts val="1400"/>
              </a:lnSpc>
              <a:spcBef>
                <a:spcPct val="0"/>
              </a:spcBef>
              <a:spcAft>
                <a:spcPct val="0"/>
              </a:spcAft>
            </a:pPr>
            <a:r>
              <a:rPr lang="pt-BR" altLang="pt-BR" dirty="0">
                <a:solidFill>
                  <a:srgbClr val="000000"/>
                </a:solidFill>
                <a:latin typeface="Arial Unicode MS"/>
              </a:rPr>
              <a:t/>
            </a:r>
            <a:br>
              <a:rPr lang="pt-BR" altLang="pt-BR" dirty="0">
                <a:solidFill>
                  <a:srgbClr val="000000"/>
                </a:solidFill>
                <a:latin typeface="Arial Unicode MS"/>
              </a:rPr>
            </a:br>
            <a:r>
              <a:rPr lang="pt-BR" altLang="pt-BR" dirty="0">
                <a:solidFill>
                  <a:srgbClr val="000000"/>
                </a:solidFill>
                <a:latin typeface="Arial Unicode MS"/>
              </a:rPr>
              <a:t>}</a:t>
            </a:r>
            <a:r>
              <a:rPr lang="pt-BR" altLang="pt-BR" dirty="0"/>
              <a:t> </a:t>
            </a:r>
            <a:endParaRPr lang="pt-BR" altLang="pt-BR" dirty="0">
              <a:latin typeface="Arial" panose="020B0604020202020204" pitchFamily="34" charset="0"/>
            </a:endParaRPr>
          </a:p>
        </p:txBody>
      </p:sp>
    </p:spTree>
    <p:extLst>
      <p:ext uri="{BB962C8B-B14F-4D97-AF65-F5344CB8AC3E}">
        <p14:creationId xmlns:p14="http://schemas.microsoft.com/office/powerpoint/2010/main" val="2743589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Breve conceito de Adapter</a:t>
            </a:r>
            <a:endParaRPr lang="pt-BR" dirty="0"/>
          </a:p>
        </p:txBody>
      </p:sp>
      <p:sp>
        <p:nvSpPr>
          <p:cNvPr id="3" name="Espaço Reservado para Conteúdo 2"/>
          <p:cNvSpPr>
            <a:spLocks noGrp="1"/>
          </p:cNvSpPr>
          <p:nvPr>
            <p:ph idx="1"/>
          </p:nvPr>
        </p:nvSpPr>
        <p:spPr>
          <a:xfrm>
            <a:off x="1097280" y="1845734"/>
            <a:ext cx="10058400" cy="4854004"/>
          </a:xfrm>
        </p:spPr>
        <p:txBody>
          <a:bodyPr>
            <a:normAutofit lnSpcReduction="10000"/>
          </a:bodyPr>
          <a:lstStyle/>
          <a:p>
            <a:pPr marL="0" indent="0">
              <a:buNone/>
            </a:pPr>
            <a:r>
              <a:rPr lang="pt-BR" sz="2400" dirty="0"/>
              <a:t>O Adapter é um padrão de projeto estrutural, que permite a colaboração de objetos incompatíveis. O Adapter atua como um </a:t>
            </a:r>
            <a:r>
              <a:rPr lang="pt-BR" sz="2400" dirty="0" err="1"/>
              <a:t>wrapper</a:t>
            </a:r>
            <a:r>
              <a:rPr lang="pt-BR" sz="2400" dirty="0"/>
              <a:t> entre dois objetos. Ele captura chamadas para um objeto e as deixa reconhecíveis tanto em formato como interface para este segundo objeto.</a:t>
            </a:r>
          </a:p>
          <a:p>
            <a:endParaRPr lang="pt-BR" dirty="0" smtClean="0"/>
          </a:p>
          <a:p>
            <a:endParaRPr lang="pt-BR" dirty="0"/>
          </a:p>
          <a:p>
            <a:r>
              <a:rPr lang="pt-BR" sz="2400" dirty="0" smtClean="0"/>
              <a:t>Esse padrão </a:t>
            </a:r>
            <a:r>
              <a:rPr lang="pt-BR" sz="2400" dirty="0"/>
              <a:t>é muito utilizado quando precisamos encaixar uma nova biblioteca de classes, adquirida de um fornecedor, em um sistema de software já existente, porém essas bibliotecas de classe do novo fornecedor são diferentes das bibliotecas de classes do fornecedor antigo.</a:t>
            </a:r>
            <a:br>
              <a:rPr lang="pt-BR" sz="2400" dirty="0"/>
            </a:br>
            <a:r>
              <a:rPr lang="pt-BR" dirty="0"/>
              <a:t/>
            </a:r>
            <a:br>
              <a:rPr lang="pt-BR" dirty="0"/>
            </a:br>
            <a:endParaRPr lang="pt-BR" sz="2400" dirty="0"/>
          </a:p>
          <a:p>
            <a:r>
              <a:rPr lang="pt-BR" sz="2400" dirty="0" smtClean="0"/>
              <a:t> </a:t>
            </a:r>
            <a:endParaRPr lang="pt-BR" sz="2400" b="1" dirty="0"/>
          </a:p>
        </p:txBody>
      </p:sp>
    </p:spTree>
    <p:extLst>
      <p:ext uri="{BB962C8B-B14F-4D97-AF65-F5344CB8AC3E}">
        <p14:creationId xmlns:p14="http://schemas.microsoft.com/office/powerpoint/2010/main" val="309905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1445482"/>
          </a:xfrm>
        </p:spPr>
        <p:txBody>
          <a:bodyPr>
            <a:normAutofit/>
          </a:bodyPr>
          <a:lstStyle/>
          <a:p>
            <a:r>
              <a:rPr lang="pt-BR" dirty="0"/>
              <a:t>Implementação do Adapter</a:t>
            </a:r>
          </a:p>
        </p:txBody>
      </p:sp>
      <p:sp>
        <p:nvSpPr>
          <p:cNvPr id="5" name="Espaço Reservado para Conteúdo 3"/>
          <p:cNvSpPr>
            <a:spLocks noGrp="1"/>
          </p:cNvSpPr>
          <p:nvPr>
            <p:ph idx="1"/>
          </p:nvPr>
        </p:nvSpPr>
        <p:spPr>
          <a:xfrm>
            <a:off x="1158827" y="1801772"/>
            <a:ext cx="8758897" cy="4278094"/>
          </a:xfrm>
          <a:prstGeom prst="rect">
            <a:avLst/>
          </a:prstGeom>
        </p:spPr>
        <p:txBody>
          <a:bodyPr wrap="square">
            <a:spAutoFit/>
          </a:bodyPr>
          <a:lstStyle/>
          <a:p>
            <a:pPr lvl="0" eaLnBrk="0" fontAlgn="base" hangingPunct="0">
              <a:spcBef>
                <a:spcPct val="0"/>
              </a:spcBef>
              <a:spcAft>
                <a:spcPct val="0"/>
              </a:spcAft>
            </a:pPr>
            <a:r>
              <a:rPr lang="pt-BR" altLang="pt-BR" sz="1500" b="1" dirty="0">
                <a:solidFill>
                  <a:srgbClr val="000000"/>
                </a:solidFill>
                <a:latin typeface="inherit"/>
              </a:rPr>
              <a:t>public</a:t>
            </a:r>
            <a:r>
              <a:rPr lang="pt-BR" altLang="pt-BR" sz="1500" dirty="0">
                <a:solidFill>
                  <a:srgbClr val="000000"/>
                </a:solidFill>
                <a:latin typeface="Arial Unicode MS"/>
              </a:rPr>
              <a:t> </a:t>
            </a:r>
            <a:r>
              <a:rPr lang="pt-BR" altLang="pt-BR" sz="1500" b="1" dirty="0">
                <a:solidFill>
                  <a:srgbClr val="000000"/>
                </a:solidFill>
                <a:latin typeface="inherit"/>
              </a:rPr>
              <a:t>class</a:t>
            </a:r>
            <a:r>
              <a:rPr lang="pt-BR" altLang="pt-BR" sz="1500" dirty="0">
                <a:solidFill>
                  <a:srgbClr val="000000"/>
                </a:solidFill>
                <a:latin typeface="Arial Unicode MS"/>
              </a:rPr>
              <a:t> </a:t>
            </a:r>
            <a:r>
              <a:rPr lang="pt-BR" altLang="pt-BR" sz="1500" b="1" dirty="0" smtClean="0">
                <a:solidFill>
                  <a:srgbClr val="880000"/>
                </a:solidFill>
                <a:latin typeface="inherit"/>
              </a:rPr>
              <a:t>ClientePato</a:t>
            </a:r>
            <a:r>
              <a:rPr lang="pt-BR" altLang="pt-BR" sz="1500" dirty="0" smtClean="0">
                <a:solidFill>
                  <a:srgbClr val="000000"/>
                </a:solidFill>
                <a:latin typeface="Arial Unicode MS"/>
              </a:rPr>
              <a:t> {   </a:t>
            </a:r>
          </a:p>
          <a:p>
            <a:pPr lvl="0" eaLnBrk="0" fontAlgn="base" hangingPunct="0">
              <a:spcBef>
                <a:spcPct val="0"/>
              </a:spcBef>
              <a:spcAft>
                <a:spcPct val="0"/>
              </a:spcAft>
            </a:pPr>
            <a:endParaRPr lang="pt-BR" altLang="pt-BR" sz="1500" dirty="0">
              <a:solidFill>
                <a:srgbClr val="000000"/>
              </a:solidFill>
              <a:latin typeface="Arial Unicode MS"/>
            </a:endParaRPr>
          </a:p>
          <a:p>
            <a:pPr lvl="0" eaLnBrk="0" fontAlgn="base" hangingPunct="0">
              <a:lnSpc>
                <a:spcPts val="1400"/>
              </a:lnSpc>
              <a:spcBef>
                <a:spcPct val="0"/>
              </a:spcBef>
              <a:spcAft>
                <a:spcPct val="0"/>
              </a:spcAft>
            </a:pPr>
            <a:r>
              <a:rPr lang="pt-BR" altLang="pt-BR" sz="1500" dirty="0" smtClean="0">
                <a:solidFill>
                  <a:srgbClr val="000000"/>
                </a:solidFill>
                <a:latin typeface="Arial Unicode MS"/>
              </a:rPr>
              <a:t>           </a:t>
            </a:r>
            <a:r>
              <a:rPr lang="pt-BR" altLang="pt-BR" sz="1500" b="1" dirty="0" smtClean="0">
                <a:solidFill>
                  <a:srgbClr val="000000"/>
                </a:solidFill>
                <a:latin typeface="inherit"/>
              </a:rPr>
              <a:t>public static void </a:t>
            </a:r>
            <a:r>
              <a:rPr lang="pt-BR" altLang="pt-BR" sz="1500" b="1" dirty="0" smtClean="0">
                <a:solidFill>
                  <a:srgbClr val="880000"/>
                </a:solidFill>
                <a:latin typeface="inherit"/>
              </a:rPr>
              <a:t>main</a:t>
            </a:r>
            <a:r>
              <a:rPr lang="pt-BR" altLang="pt-BR" sz="1500" dirty="0" smtClean="0">
                <a:solidFill>
                  <a:srgbClr val="000000"/>
                </a:solidFill>
                <a:latin typeface="Arial Unicode MS"/>
              </a:rPr>
              <a:t>(String[] args) {</a:t>
            </a:r>
          </a:p>
          <a:p>
            <a:pPr lvl="0" eaLnBrk="0" fontAlgn="base" hangingPunct="0">
              <a:lnSpc>
                <a:spcPts val="1400"/>
              </a:lnSpc>
              <a:spcBef>
                <a:spcPct val="0"/>
              </a:spcBef>
              <a:spcAft>
                <a:spcPct val="0"/>
              </a:spcAft>
            </a:pPr>
            <a:endParaRPr lang="pt-BR" altLang="pt-BR" sz="1500" dirty="0">
              <a:solidFill>
                <a:srgbClr val="000000"/>
              </a:solidFill>
              <a:latin typeface="Arial Unicode MS"/>
            </a:endParaRPr>
          </a:p>
          <a:p>
            <a:pPr lvl="0" eaLnBrk="0" fontAlgn="base" hangingPunct="0">
              <a:lnSpc>
                <a:spcPts val="1400"/>
              </a:lnSpc>
              <a:spcBef>
                <a:spcPct val="0"/>
              </a:spcBef>
              <a:spcAft>
                <a:spcPct val="0"/>
              </a:spcAft>
            </a:pPr>
            <a:r>
              <a:rPr lang="pt-BR" altLang="pt-BR" sz="1500" dirty="0" smtClean="0">
                <a:solidFill>
                  <a:srgbClr val="000000"/>
                </a:solidFill>
                <a:latin typeface="Arial Unicode MS"/>
              </a:rPr>
              <a:t>                         PatoMarreco pato = new PatoMarreco();</a:t>
            </a:r>
          </a:p>
          <a:p>
            <a:pPr lvl="0" eaLnBrk="0" fontAlgn="base" hangingPunct="0">
              <a:lnSpc>
                <a:spcPts val="1400"/>
              </a:lnSpc>
              <a:spcBef>
                <a:spcPct val="0"/>
              </a:spcBef>
              <a:spcAft>
                <a:spcPct val="0"/>
              </a:spcAft>
            </a:pPr>
            <a:r>
              <a:rPr lang="pt-BR" altLang="pt-BR" sz="1500" dirty="0">
                <a:solidFill>
                  <a:srgbClr val="000000"/>
                </a:solidFill>
                <a:latin typeface="Arial Unicode MS"/>
              </a:rPr>
              <a:t> </a:t>
            </a:r>
            <a:r>
              <a:rPr lang="pt-BR" altLang="pt-BR" sz="1500" dirty="0" smtClean="0">
                <a:solidFill>
                  <a:srgbClr val="000000"/>
                </a:solidFill>
                <a:latin typeface="Arial Unicode MS"/>
              </a:rPr>
              <a:t>                        </a:t>
            </a:r>
          </a:p>
          <a:p>
            <a:pPr lvl="0" eaLnBrk="0" fontAlgn="base" hangingPunct="0">
              <a:lnSpc>
                <a:spcPts val="1400"/>
              </a:lnSpc>
              <a:spcBef>
                <a:spcPct val="0"/>
              </a:spcBef>
              <a:spcAft>
                <a:spcPct val="0"/>
              </a:spcAft>
            </a:pPr>
            <a:r>
              <a:rPr lang="pt-BR" altLang="pt-BR" sz="1500" dirty="0">
                <a:solidFill>
                  <a:srgbClr val="000000"/>
                </a:solidFill>
                <a:latin typeface="Arial Unicode MS"/>
              </a:rPr>
              <a:t> </a:t>
            </a:r>
            <a:r>
              <a:rPr lang="pt-BR" altLang="pt-BR" sz="1500" dirty="0" smtClean="0">
                <a:solidFill>
                  <a:srgbClr val="000000"/>
                </a:solidFill>
                <a:latin typeface="Arial Unicode MS"/>
              </a:rPr>
              <a:t>                        PeruAustraliano peru = new PeruAustraliano();</a:t>
            </a:r>
          </a:p>
          <a:p>
            <a:pPr marL="0" lvl="0" indent="0" eaLnBrk="0" fontAlgn="base" hangingPunct="0">
              <a:lnSpc>
                <a:spcPts val="1400"/>
              </a:lnSpc>
              <a:spcBef>
                <a:spcPct val="0"/>
              </a:spcBef>
              <a:spcAft>
                <a:spcPct val="0"/>
              </a:spcAft>
              <a:buNone/>
            </a:pPr>
            <a:endParaRPr lang="pt-BR" altLang="pt-BR" sz="1500" dirty="0" smtClean="0">
              <a:solidFill>
                <a:srgbClr val="000000"/>
              </a:solidFill>
              <a:latin typeface="Arial Unicode MS"/>
            </a:endParaRPr>
          </a:p>
          <a:p>
            <a:pPr lvl="0" eaLnBrk="0" fontAlgn="base" hangingPunct="0">
              <a:lnSpc>
                <a:spcPts val="1400"/>
              </a:lnSpc>
              <a:spcBef>
                <a:spcPct val="0"/>
              </a:spcBef>
              <a:spcAft>
                <a:spcPct val="0"/>
              </a:spcAft>
            </a:pPr>
            <a:endParaRPr lang="pt-BR" altLang="pt-BR" sz="1500" dirty="0">
              <a:solidFill>
                <a:srgbClr val="000000"/>
              </a:solidFill>
              <a:latin typeface="Arial Unicode MS"/>
            </a:endParaRPr>
          </a:p>
          <a:p>
            <a:pPr lvl="0" eaLnBrk="0" fontAlgn="base" hangingPunct="0">
              <a:lnSpc>
                <a:spcPts val="1400"/>
              </a:lnSpc>
              <a:spcBef>
                <a:spcPct val="0"/>
              </a:spcBef>
              <a:spcAft>
                <a:spcPct val="0"/>
              </a:spcAft>
            </a:pPr>
            <a:r>
              <a:rPr lang="pt-BR" altLang="pt-BR" sz="1500" dirty="0" smtClean="0">
                <a:solidFill>
                  <a:srgbClr val="000000"/>
                </a:solidFill>
                <a:latin typeface="Arial Unicode MS"/>
              </a:rPr>
              <a:t>                         PeruAdapter peruAdapter = new PeruAdapter(peru);</a:t>
            </a:r>
          </a:p>
          <a:p>
            <a:pPr lvl="0" eaLnBrk="0" fontAlgn="base" hangingPunct="0">
              <a:lnSpc>
                <a:spcPts val="1400"/>
              </a:lnSpc>
              <a:spcBef>
                <a:spcPct val="0"/>
              </a:spcBef>
              <a:spcAft>
                <a:spcPct val="0"/>
              </a:spcAft>
            </a:pPr>
            <a:endParaRPr lang="pt-BR" altLang="pt-BR" sz="1500" dirty="0">
              <a:solidFill>
                <a:srgbClr val="000000"/>
              </a:solidFill>
              <a:latin typeface="Arial Unicode MS"/>
            </a:endParaRPr>
          </a:p>
          <a:p>
            <a:pPr lvl="0" eaLnBrk="0" fontAlgn="base" hangingPunct="0">
              <a:lnSpc>
                <a:spcPts val="1400"/>
              </a:lnSpc>
              <a:spcBef>
                <a:spcPct val="0"/>
              </a:spcBef>
              <a:spcAft>
                <a:spcPct val="0"/>
              </a:spcAft>
            </a:pPr>
            <a:r>
              <a:rPr lang="pt-BR" altLang="pt-BR" sz="1500" dirty="0" smtClean="0">
                <a:solidFill>
                  <a:srgbClr val="000000"/>
                </a:solidFill>
                <a:latin typeface="Arial Unicode MS"/>
              </a:rPr>
              <a:t>                         Pato[ ] patos = {pato, peruAdapter}; </a:t>
            </a:r>
          </a:p>
          <a:p>
            <a:pPr lvl="0" eaLnBrk="0" fontAlgn="base" hangingPunct="0">
              <a:lnSpc>
                <a:spcPts val="1400"/>
              </a:lnSpc>
              <a:spcBef>
                <a:spcPct val="0"/>
              </a:spcBef>
              <a:spcAft>
                <a:spcPct val="0"/>
              </a:spcAft>
            </a:pPr>
            <a:endParaRPr lang="pt-BR" altLang="pt-BR" sz="1500" dirty="0">
              <a:solidFill>
                <a:srgbClr val="000000"/>
              </a:solidFill>
              <a:latin typeface="Arial Unicode MS"/>
            </a:endParaRPr>
          </a:p>
          <a:p>
            <a:pPr lvl="0" eaLnBrk="0" fontAlgn="base" hangingPunct="0">
              <a:lnSpc>
                <a:spcPts val="1400"/>
              </a:lnSpc>
              <a:spcBef>
                <a:spcPct val="0"/>
              </a:spcBef>
              <a:spcAft>
                <a:spcPct val="0"/>
              </a:spcAft>
            </a:pPr>
            <a:r>
              <a:rPr lang="pt-BR" altLang="pt-BR" sz="1500" dirty="0" smtClean="0">
                <a:solidFill>
                  <a:srgbClr val="000000"/>
                </a:solidFill>
                <a:latin typeface="Arial Unicode MS"/>
              </a:rPr>
              <a:t>                         for (Pato p : patos) {</a:t>
            </a:r>
          </a:p>
          <a:p>
            <a:pPr lvl="0" eaLnBrk="0" fontAlgn="base" hangingPunct="0">
              <a:lnSpc>
                <a:spcPts val="1400"/>
              </a:lnSpc>
              <a:spcBef>
                <a:spcPct val="0"/>
              </a:spcBef>
              <a:spcAft>
                <a:spcPct val="0"/>
              </a:spcAft>
            </a:pPr>
            <a:r>
              <a:rPr lang="pt-BR" altLang="pt-BR" sz="1500" dirty="0">
                <a:solidFill>
                  <a:srgbClr val="000000"/>
                </a:solidFill>
                <a:latin typeface="Arial Unicode MS"/>
              </a:rPr>
              <a:t> </a:t>
            </a:r>
            <a:r>
              <a:rPr lang="pt-BR" altLang="pt-BR" sz="1500" dirty="0" smtClean="0">
                <a:solidFill>
                  <a:srgbClr val="000000"/>
                </a:solidFill>
                <a:latin typeface="Arial Unicode MS"/>
              </a:rPr>
              <a:t>                   </a:t>
            </a:r>
          </a:p>
          <a:p>
            <a:pPr lvl="0" eaLnBrk="0" fontAlgn="base" hangingPunct="0">
              <a:lnSpc>
                <a:spcPts val="1400"/>
              </a:lnSpc>
              <a:spcBef>
                <a:spcPct val="0"/>
              </a:spcBef>
              <a:spcAft>
                <a:spcPct val="0"/>
              </a:spcAft>
            </a:pPr>
            <a:r>
              <a:rPr lang="pt-BR" altLang="pt-BR" sz="1500" dirty="0">
                <a:solidFill>
                  <a:srgbClr val="000000"/>
                </a:solidFill>
                <a:latin typeface="Arial Unicode MS"/>
              </a:rPr>
              <a:t> </a:t>
            </a:r>
            <a:r>
              <a:rPr lang="pt-BR" altLang="pt-BR" sz="1500" dirty="0" smtClean="0">
                <a:solidFill>
                  <a:srgbClr val="000000"/>
                </a:solidFill>
                <a:latin typeface="Arial Unicode MS"/>
              </a:rPr>
              <a:t>                             System.out.println();</a:t>
            </a:r>
            <a:endParaRPr lang="pt-BR" altLang="pt-BR" sz="1500" dirty="0">
              <a:solidFill>
                <a:srgbClr val="000000"/>
              </a:solidFill>
              <a:latin typeface="Arial Unicode MS"/>
            </a:endParaRPr>
          </a:p>
          <a:p>
            <a:pPr lvl="0" eaLnBrk="0" fontAlgn="base" hangingPunct="0">
              <a:lnSpc>
                <a:spcPts val="1400"/>
              </a:lnSpc>
              <a:spcBef>
                <a:spcPct val="0"/>
              </a:spcBef>
              <a:spcAft>
                <a:spcPct val="0"/>
              </a:spcAft>
            </a:pPr>
            <a:r>
              <a:rPr lang="pt-BR" altLang="pt-BR" sz="1500" dirty="0" smtClean="0">
                <a:solidFill>
                  <a:srgbClr val="000000"/>
                </a:solidFill>
                <a:latin typeface="Arial Unicode MS"/>
              </a:rPr>
              <a:t>                              p.grasnar();</a:t>
            </a:r>
            <a:endParaRPr lang="pt-BR" altLang="pt-BR" sz="1500" dirty="0">
              <a:solidFill>
                <a:srgbClr val="000000"/>
              </a:solidFill>
              <a:latin typeface="Arial Unicode MS"/>
            </a:endParaRPr>
          </a:p>
          <a:p>
            <a:pPr eaLnBrk="0" fontAlgn="base" hangingPunct="0">
              <a:lnSpc>
                <a:spcPts val="1400"/>
              </a:lnSpc>
              <a:spcBef>
                <a:spcPct val="0"/>
              </a:spcBef>
              <a:spcAft>
                <a:spcPct val="0"/>
              </a:spcAft>
            </a:pPr>
            <a:r>
              <a:rPr lang="pt-BR" altLang="pt-BR" sz="1500" dirty="0" smtClean="0">
                <a:solidFill>
                  <a:srgbClr val="000000"/>
                </a:solidFill>
                <a:latin typeface="Arial Unicode MS"/>
              </a:rPr>
              <a:t>                              </a:t>
            </a:r>
            <a:r>
              <a:rPr lang="pt-BR" altLang="pt-BR" sz="1500" dirty="0">
                <a:solidFill>
                  <a:srgbClr val="000000"/>
                </a:solidFill>
                <a:latin typeface="Arial Unicode MS"/>
              </a:rPr>
              <a:t>System.out.println</a:t>
            </a:r>
            <a:r>
              <a:rPr lang="pt-BR" altLang="pt-BR" sz="1500" dirty="0" smtClean="0">
                <a:solidFill>
                  <a:srgbClr val="000000"/>
                </a:solidFill>
                <a:latin typeface="Arial Unicode MS"/>
              </a:rPr>
              <a:t>();</a:t>
            </a:r>
            <a:endParaRPr lang="pt-BR" altLang="pt-BR" sz="1500" dirty="0">
              <a:solidFill>
                <a:srgbClr val="000000"/>
              </a:solidFill>
              <a:latin typeface="Arial Unicode MS"/>
            </a:endParaRPr>
          </a:p>
          <a:p>
            <a:pPr eaLnBrk="0" fontAlgn="base" hangingPunct="0">
              <a:lnSpc>
                <a:spcPts val="1400"/>
              </a:lnSpc>
              <a:spcBef>
                <a:spcPct val="0"/>
              </a:spcBef>
              <a:spcAft>
                <a:spcPct val="0"/>
              </a:spcAft>
            </a:pPr>
            <a:r>
              <a:rPr lang="pt-BR" altLang="pt-BR" sz="1500" dirty="0" smtClean="0">
                <a:solidFill>
                  <a:srgbClr val="000000"/>
                </a:solidFill>
                <a:latin typeface="Arial Unicode MS"/>
              </a:rPr>
              <a:t>                              p.voar();</a:t>
            </a:r>
          </a:p>
          <a:p>
            <a:pPr eaLnBrk="0" fontAlgn="base" hangingPunct="0">
              <a:lnSpc>
                <a:spcPts val="1400"/>
              </a:lnSpc>
              <a:spcBef>
                <a:spcPct val="0"/>
              </a:spcBef>
              <a:spcAft>
                <a:spcPct val="0"/>
              </a:spcAft>
            </a:pPr>
            <a:endParaRPr lang="pt-BR" altLang="pt-BR" sz="1500" dirty="0">
              <a:solidFill>
                <a:srgbClr val="000000"/>
              </a:solidFill>
              <a:latin typeface="Arial Unicode MS"/>
            </a:endParaRPr>
          </a:p>
          <a:p>
            <a:pPr eaLnBrk="0" fontAlgn="base" hangingPunct="0">
              <a:lnSpc>
                <a:spcPts val="1400"/>
              </a:lnSpc>
              <a:spcBef>
                <a:spcPct val="0"/>
              </a:spcBef>
              <a:spcAft>
                <a:spcPct val="0"/>
              </a:spcAft>
            </a:pPr>
            <a:r>
              <a:rPr lang="pt-BR" altLang="pt-BR" sz="1500" dirty="0" smtClean="0">
                <a:solidFill>
                  <a:srgbClr val="000000"/>
                </a:solidFill>
                <a:latin typeface="Arial Unicode MS"/>
              </a:rPr>
              <a:t>                         }</a:t>
            </a:r>
            <a:r>
              <a:rPr lang="pt-BR" altLang="pt-BR" sz="1500" dirty="0">
                <a:solidFill>
                  <a:srgbClr val="000000"/>
                </a:solidFill>
                <a:latin typeface="Arial Unicode MS"/>
              </a:rPr>
              <a:t/>
            </a:r>
            <a:br>
              <a:rPr lang="pt-BR" altLang="pt-BR" sz="1500" dirty="0">
                <a:solidFill>
                  <a:srgbClr val="000000"/>
                </a:solidFill>
                <a:latin typeface="Arial Unicode MS"/>
              </a:rPr>
            </a:br>
            <a:r>
              <a:rPr lang="pt-BR" altLang="pt-BR" sz="1500" dirty="0">
                <a:solidFill>
                  <a:srgbClr val="000000"/>
                </a:solidFill>
                <a:latin typeface="Arial Unicode MS"/>
              </a:rPr>
              <a:t>           </a:t>
            </a:r>
            <a:r>
              <a:rPr lang="pt-BR" altLang="pt-BR" sz="1500" dirty="0" smtClean="0">
                <a:solidFill>
                  <a:srgbClr val="000000"/>
                </a:solidFill>
                <a:latin typeface="Arial Unicode MS"/>
              </a:rPr>
              <a:t>}</a:t>
            </a:r>
            <a:r>
              <a:rPr lang="pt-BR" altLang="pt-BR" sz="1500" dirty="0">
                <a:solidFill>
                  <a:srgbClr val="000000"/>
                </a:solidFill>
                <a:latin typeface="Arial Unicode MS"/>
              </a:rPr>
              <a:t/>
            </a:r>
            <a:br>
              <a:rPr lang="pt-BR" altLang="pt-BR" sz="1500" dirty="0">
                <a:solidFill>
                  <a:srgbClr val="000000"/>
                </a:solidFill>
                <a:latin typeface="Arial Unicode MS"/>
              </a:rPr>
            </a:br>
            <a:r>
              <a:rPr lang="pt-BR" altLang="pt-BR" sz="1500" dirty="0">
                <a:solidFill>
                  <a:srgbClr val="000000"/>
                </a:solidFill>
                <a:latin typeface="Arial Unicode MS"/>
              </a:rPr>
              <a:t>}</a:t>
            </a:r>
            <a:r>
              <a:rPr lang="pt-BR" altLang="pt-BR" sz="1500" dirty="0"/>
              <a:t> </a:t>
            </a:r>
            <a:endParaRPr lang="pt-BR" altLang="pt-BR" sz="1500" dirty="0">
              <a:latin typeface="Arial" panose="020B0604020202020204" pitchFamily="34" charset="0"/>
            </a:endParaRPr>
          </a:p>
        </p:txBody>
      </p:sp>
    </p:spTree>
    <p:extLst>
      <p:ext uri="{BB962C8B-B14F-4D97-AF65-F5344CB8AC3E}">
        <p14:creationId xmlns:p14="http://schemas.microsoft.com/office/powerpoint/2010/main" val="3633142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 do Adapter</a:t>
            </a:r>
          </a:p>
        </p:txBody>
      </p:sp>
      <p:sp>
        <p:nvSpPr>
          <p:cNvPr id="3" name="Espaço Reservado para Conteúdo 2"/>
          <p:cNvSpPr>
            <a:spLocks noGrp="1"/>
          </p:cNvSpPr>
          <p:nvPr>
            <p:ph idx="1"/>
          </p:nvPr>
        </p:nvSpPr>
        <p:spPr/>
        <p:txBody>
          <a:bodyPr>
            <a:normAutofit/>
          </a:bodyPr>
          <a:lstStyle/>
          <a:p>
            <a:r>
              <a:rPr lang="pt-BR" sz="2400" dirty="0" smtClean="0"/>
              <a:t>Atividade:</a:t>
            </a:r>
          </a:p>
          <a:p>
            <a:endParaRPr lang="pt-BR" sz="2400" dirty="0"/>
          </a:p>
          <a:p>
            <a:r>
              <a:rPr lang="pt-BR" sz="2400" dirty="0" smtClean="0"/>
              <a:t>Observando o slide 16, vamos desenvolver o código do diagrama aplicando o padrão Adapter. </a:t>
            </a:r>
          </a:p>
          <a:p>
            <a:r>
              <a:rPr lang="pt-BR" sz="2400" dirty="0" smtClean="0"/>
              <a:t>Obs.: As interfaces Pato e Peru terão os métodos grasnar(), soar() e ambas terão o mesmo método voar().</a:t>
            </a:r>
          </a:p>
          <a:p>
            <a:endParaRPr lang="pt-BR" sz="2400" dirty="0"/>
          </a:p>
          <a:p>
            <a:r>
              <a:rPr lang="pt-BR" sz="2400" dirty="0" smtClean="0"/>
              <a:t>Vamos à prática?</a:t>
            </a:r>
            <a:endParaRPr lang="pt-BR" sz="2400" dirty="0"/>
          </a:p>
        </p:txBody>
      </p:sp>
    </p:spTree>
    <p:extLst>
      <p:ext uri="{BB962C8B-B14F-4D97-AF65-F5344CB8AC3E}">
        <p14:creationId xmlns:p14="http://schemas.microsoft.com/office/powerpoint/2010/main" val="1585973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Adapter Pattern </a:t>
            </a:r>
            <a:endParaRPr lang="pt-BR" dirty="0"/>
          </a:p>
        </p:txBody>
      </p:sp>
      <p:sp>
        <p:nvSpPr>
          <p:cNvPr id="3" name="Espaço Reservado para Conteúdo 2"/>
          <p:cNvSpPr>
            <a:spLocks noGrp="1"/>
          </p:cNvSpPr>
          <p:nvPr>
            <p:ph idx="1"/>
          </p:nvPr>
        </p:nvSpPr>
        <p:spPr/>
        <p:txBody>
          <a:bodyPr>
            <a:normAutofit/>
          </a:bodyPr>
          <a:lstStyle/>
          <a:p>
            <a:r>
              <a:rPr lang="pt-BR" sz="2400" dirty="0"/>
              <a:t>O Adapter é muito utilizado para compatibilizar o seu sistema a outros frameworks ou APIs</a:t>
            </a:r>
            <a:r>
              <a:rPr lang="pt-BR" sz="2400" dirty="0" smtClean="0"/>
              <a:t>.</a:t>
            </a:r>
          </a:p>
          <a:p>
            <a:r>
              <a:rPr lang="pt-BR" sz="2400" dirty="0" smtClean="0"/>
              <a:t> </a:t>
            </a:r>
          </a:p>
          <a:p>
            <a:r>
              <a:rPr lang="pt-BR" sz="2400" dirty="0"/>
              <a:t>Portanto, o adaptador é um intermediador que recebe solicitações do cliente e converte essas solicitações num formato que o fornecedor </a:t>
            </a:r>
            <a:r>
              <a:rPr lang="pt-BR" sz="2400" dirty="0" smtClean="0"/>
              <a:t>entenda.</a:t>
            </a:r>
            <a:r>
              <a:rPr lang="pt-BR" sz="2400" dirty="0"/>
              <a:t/>
            </a:r>
            <a:br>
              <a:rPr lang="pt-BR" sz="2400" dirty="0"/>
            </a:br>
            <a:r>
              <a:rPr lang="pt-BR" sz="2400" dirty="0"/>
              <a:t/>
            </a:r>
            <a:br>
              <a:rPr lang="pt-BR" sz="2400" dirty="0"/>
            </a:br>
            <a:endParaRPr lang="pt-BR" sz="2400" dirty="0"/>
          </a:p>
          <a:p>
            <a:r>
              <a:rPr lang="pt-BR" sz="2400" dirty="0"/>
              <a:t>Se a interface do fornecedor mudar novamente apenas o Adaptador necessitará ser modificado sem alterar o resto do sistema.</a:t>
            </a:r>
          </a:p>
        </p:txBody>
      </p:sp>
    </p:spTree>
    <p:extLst>
      <p:ext uri="{BB962C8B-B14F-4D97-AF65-F5344CB8AC3E}">
        <p14:creationId xmlns:p14="http://schemas.microsoft.com/office/powerpoint/2010/main" val="69862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Adapter </a:t>
            </a:r>
            <a:r>
              <a:rPr lang="pt-BR" dirty="0"/>
              <a:t>Pattern </a:t>
            </a:r>
          </a:p>
        </p:txBody>
      </p:sp>
      <p:sp>
        <p:nvSpPr>
          <p:cNvPr id="10" name="CaixaDeTexto 9"/>
          <p:cNvSpPr txBox="1"/>
          <p:nvPr/>
        </p:nvSpPr>
        <p:spPr>
          <a:xfrm>
            <a:off x="1146334" y="1882487"/>
            <a:ext cx="4878515" cy="369332"/>
          </a:xfrm>
          <a:prstGeom prst="rect">
            <a:avLst/>
          </a:prstGeom>
          <a:noFill/>
        </p:spPr>
        <p:txBody>
          <a:bodyPr wrap="none" rtlCol="0">
            <a:spAutoFit/>
          </a:bodyPr>
          <a:lstStyle/>
          <a:p>
            <a:r>
              <a:rPr lang="pt-BR" dirty="0"/>
              <a:t>Representação </a:t>
            </a:r>
            <a:r>
              <a:rPr lang="pt-BR" dirty="0" smtClean="0"/>
              <a:t>UML de </a:t>
            </a:r>
            <a:r>
              <a:rPr lang="pt-BR" dirty="0"/>
              <a:t>classes do padrão </a:t>
            </a:r>
            <a:r>
              <a:rPr lang="pt-BR" dirty="0" smtClean="0"/>
              <a:t>Adapter</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7674" y="2699239"/>
            <a:ext cx="6893966" cy="3033345"/>
          </a:xfrm>
        </p:spPr>
      </p:pic>
    </p:spTree>
    <p:extLst>
      <p:ext uri="{BB962C8B-B14F-4D97-AF65-F5344CB8AC3E}">
        <p14:creationId xmlns:p14="http://schemas.microsoft.com/office/powerpoint/2010/main" val="1946157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Implementação do Adapter</a:t>
            </a:r>
            <a:endParaRPr lang="pt-BR" dirty="0"/>
          </a:p>
        </p:txBody>
      </p:sp>
      <p:sp>
        <p:nvSpPr>
          <p:cNvPr id="3" name="Retângulo 2"/>
          <p:cNvSpPr/>
          <p:nvPr/>
        </p:nvSpPr>
        <p:spPr>
          <a:xfrm>
            <a:off x="1097280" y="1925323"/>
            <a:ext cx="10058400" cy="1015663"/>
          </a:xfrm>
          <a:prstGeom prst="rect">
            <a:avLst/>
          </a:prstGeom>
        </p:spPr>
        <p:txBody>
          <a:bodyPr wrap="square">
            <a:spAutoFit/>
          </a:bodyPr>
          <a:lstStyle/>
          <a:p>
            <a:endParaRPr lang="pt-BR" sz="2400" b="1" dirty="0" smtClean="0">
              <a:solidFill>
                <a:srgbClr val="000000"/>
              </a:solidFill>
              <a:latin typeface="Arial" panose="020B0604020202020204" pitchFamily="34" charset="0"/>
            </a:endParaRPr>
          </a:p>
          <a:p>
            <a:r>
              <a:rPr lang="pt-BR" dirty="0">
                <a:solidFill>
                  <a:srgbClr val="000000"/>
                </a:solidFill>
                <a:latin typeface="Arial" panose="020B0604020202020204" pitchFamily="34" charset="0"/>
              </a:rPr>
              <a:t/>
            </a:r>
            <a:br>
              <a:rPr lang="pt-BR" dirty="0">
                <a:solidFill>
                  <a:srgbClr val="000000"/>
                </a:solidFill>
                <a:latin typeface="Arial" panose="020B0604020202020204" pitchFamily="34" charset="0"/>
              </a:rPr>
            </a:b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021" y="2277209"/>
            <a:ext cx="6893966" cy="3033345"/>
          </a:xfrm>
        </p:spPr>
      </p:pic>
      <p:sp>
        <p:nvSpPr>
          <p:cNvPr id="5" name="Texto Explicativo 3 (Sem Bordas) 4"/>
          <p:cNvSpPr/>
          <p:nvPr/>
        </p:nvSpPr>
        <p:spPr>
          <a:xfrm>
            <a:off x="5591908" y="1823892"/>
            <a:ext cx="5725513" cy="1499600"/>
          </a:xfrm>
          <a:prstGeom prst="callout3">
            <a:avLst>
              <a:gd name="adj1" fmla="val 91513"/>
              <a:gd name="adj2" fmla="val -16874"/>
              <a:gd name="adj3" fmla="val 90665"/>
              <a:gd name="adj4" fmla="val -8263"/>
              <a:gd name="adj5" fmla="val 89525"/>
              <a:gd name="adj6" fmla="val -4758"/>
              <a:gd name="adj7" fmla="val 73024"/>
              <a:gd name="adj8" fmla="val 140"/>
            </a:avLst>
          </a:prstGeom>
          <a:solidFill>
            <a:schemeClr val="bg1">
              <a:lumMod val="8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pt-BR" dirty="0">
                <a:solidFill>
                  <a:schemeClr val="bg1">
                    <a:lumMod val="50000"/>
                  </a:schemeClr>
                </a:solidFill>
              </a:rPr>
              <a:t>A Interface Alvo na verdade pode ser uma classe, pois a ideia de interface aqui é no contexto geral, ou seja, que defini métodos e atributos necessários (Interface, classe concreta ou classe abstrata).</a:t>
            </a:r>
          </a:p>
        </p:txBody>
      </p:sp>
    </p:spTree>
    <p:extLst>
      <p:ext uri="{BB962C8B-B14F-4D97-AF65-F5344CB8AC3E}">
        <p14:creationId xmlns:p14="http://schemas.microsoft.com/office/powerpoint/2010/main" val="3217701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 do Adapter</a:t>
            </a:r>
          </a:p>
        </p:txBody>
      </p:sp>
      <p:sp>
        <p:nvSpPr>
          <p:cNvPr id="3" name="Espaço Reservado para Conteúdo 2"/>
          <p:cNvSpPr>
            <a:spLocks noGrp="1"/>
          </p:cNvSpPr>
          <p:nvPr>
            <p:ph idx="1"/>
          </p:nvPr>
        </p:nvSpPr>
        <p:spPr/>
        <p:txBody>
          <a:bodyPr/>
          <a:lstStyle/>
          <a:p>
            <a:endParaRPr lang="pt-BR" dirty="0" smtClean="0"/>
          </a:p>
          <a:p>
            <a:endParaRPr lang="pt-BR" dirty="0" smtClean="0"/>
          </a:p>
          <a:p>
            <a:r>
              <a:rPr lang="pt-BR" dirty="0" smtClean="0"/>
              <a:t>  </a:t>
            </a:r>
          </a:p>
          <a:p>
            <a:endParaRPr lang="pt-BR" dirty="0"/>
          </a:p>
          <a:p>
            <a:endParaRPr lang="pt-BR" dirty="0" smtClean="0"/>
          </a:p>
          <a:p>
            <a:endParaRPr lang="pt-BR" dirty="0"/>
          </a:p>
        </p:txBody>
      </p:sp>
      <p:sp>
        <p:nvSpPr>
          <p:cNvPr id="4" name="Retângulo 3"/>
          <p:cNvSpPr/>
          <p:nvPr/>
        </p:nvSpPr>
        <p:spPr>
          <a:xfrm>
            <a:off x="1097280" y="1986869"/>
            <a:ext cx="10058400" cy="1200329"/>
          </a:xfrm>
          <a:prstGeom prst="rect">
            <a:avLst/>
          </a:prstGeom>
        </p:spPr>
        <p:txBody>
          <a:bodyPr wrap="square">
            <a:spAutoFit/>
          </a:bodyPr>
          <a:lstStyle/>
          <a:p>
            <a:endParaRPr lang="pt-BR" sz="2400" b="1" dirty="0" smtClean="0">
              <a:solidFill>
                <a:srgbClr val="000000"/>
              </a:solidFill>
              <a:latin typeface="Arial" panose="020B0604020202020204" pitchFamily="34" charset="0"/>
            </a:endParaRPr>
          </a:p>
          <a:p>
            <a:r>
              <a:rPr lang="pt-BR" sz="2400" dirty="0">
                <a:solidFill>
                  <a:srgbClr val="000000"/>
                </a:solidFill>
                <a:latin typeface="Arial" panose="020B0604020202020204" pitchFamily="34" charset="0"/>
              </a:rPr>
              <a:t/>
            </a:r>
            <a:br>
              <a:rPr lang="pt-BR" sz="2400" dirty="0">
                <a:solidFill>
                  <a:srgbClr val="000000"/>
                </a:solidFill>
                <a:latin typeface="Arial" panose="020B0604020202020204" pitchFamily="34" charset="0"/>
              </a:rPr>
            </a:br>
            <a:endParaRPr lang="pt-BR" sz="2400" dirty="0"/>
          </a:p>
        </p:txBody>
      </p:sp>
      <p:pic>
        <p:nvPicPr>
          <p:cNvPr id="5"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027" y="1986869"/>
            <a:ext cx="6893966" cy="3033345"/>
          </a:xfrm>
          <a:prstGeom prst="rect">
            <a:avLst/>
          </a:prstGeom>
        </p:spPr>
      </p:pic>
      <p:sp>
        <p:nvSpPr>
          <p:cNvPr id="6" name="Texto Explicativo 3 (Sem Bordas) 5"/>
          <p:cNvSpPr/>
          <p:nvPr/>
        </p:nvSpPr>
        <p:spPr>
          <a:xfrm rot="10800000">
            <a:off x="426869" y="3187198"/>
            <a:ext cx="5897881" cy="2606933"/>
          </a:xfrm>
          <a:prstGeom prst="callout3">
            <a:avLst>
              <a:gd name="adj1" fmla="val 34824"/>
              <a:gd name="adj2" fmla="val -22824"/>
              <a:gd name="adj3" fmla="val 24898"/>
              <a:gd name="adj4" fmla="val -22872"/>
              <a:gd name="adj5" fmla="val 17012"/>
              <a:gd name="adj6" fmla="val -14597"/>
              <a:gd name="adj7" fmla="val 17712"/>
              <a:gd name="adj8" fmla="val -158"/>
            </a:avLst>
          </a:prstGeom>
          <a:solidFill>
            <a:schemeClr val="bg1">
              <a:lumMod val="8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just"/>
            <a:endParaRPr lang="pt-BR" dirty="0">
              <a:solidFill>
                <a:schemeClr val="bg1">
                  <a:lumMod val="50000"/>
                </a:schemeClr>
              </a:solidFill>
            </a:endParaRPr>
          </a:p>
        </p:txBody>
      </p:sp>
      <p:sp>
        <p:nvSpPr>
          <p:cNvPr id="7" name="CaixaDeTexto 6"/>
          <p:cNvSpPr txBox="1"/>
          <p:nvPr/>
        </p:nvSpPr>
        <p:spPr>
          <a:xfrm>
            <a:off x="466432" y="3244703"/>
            <a:ext cx="5818754" cy="2308324"/>
          </a:xfrm>
          <a:prstGeom prst="rect">
            <a:avLst/>
          </a:prstGeom>
          <a:noFill/>
        </p:spPr>
        <p:txBody>
          <a:bodyPr wrap="square" rtlCol="0">
            <a:spAutoFit/>
          </a:bodyPr>
          <a:lstStyle/>
          <a:p>
            <a:pPr algn="just"/>
            <a:r>
              <a:rPr lang="pt-BR" dirty="0">
                <a:solidFill>
                  <a:schemeClr val="bg1">
                    <a:lumMod val="50000"/>
                  </a:schemeClr>
                </a:solidFill>
              </a:rPr>
              <a:t>A classe adaptadora que vai permitir o trabalho com uma interface comum é a </a:t>
            </a:r>
            <a:r>
              <a:rPr lang="pt-BR" b="1" dirty="0" smtClean="0">
                <a:solidFill>
                  <a:schemeClr val="bg1">
                    <a:lumMod val="50000"/>
                  </a:schemeClr>
                </a:solidFill>
              </a:rPr>
              <a:t>Adaptador</a:t>
            </a:r>
            <a:r>
              <a:rPr lang="pt-BR" dirty="0">
                <a:solidFill>
                  <a:schemeClr val="bg1">
                    <a:lumMod val="50000"/>
                  </a:schemeClr>
                </a:solidFill>
              </a:rPr>
              <a:t>,</a:t>
            </a:r>
            <a:r>
              <a:rPr lang="pt-BR" dirty="0" smtClean="0">
                <a:solidFill>
                  <a:schemeClr val="bg1">
                    <a:lumMod val="50000"/>
                  </a:schemeClr>
                </a:solidFill>
              </a:rPr>
              <a:t> </a:t>
            </a:r>
            <a:r>
              <a:rPr lang="pt-BR" dirty="0">
                <a:solidFill>
                  <a:schemeClr val="bg1">
                    <a:lumMod val="50000"/>
                  </a:schemeClr>
                </a:solidFill>
              </a:rPr>
              <a:t>ela implementa a interface </a:t>
            </a:r>
            <a:r>
              <a:rPr lang="pt-BR" b="1" dirty="0">
                <a:solidFill>
                  <a:schemeClr val="bg1">
                    <a:lumMod val="50000"/>
                  </a:schemeClr>
                </a:solidFill>
              </a:rPr>
              <a:t>Alvo</a:t>
            </a:r>
            <a:r>
              <a:rPr lang="pt-BR" dirty="0">
                <a:solidFill>
                  <a:schemeClr val="bg1">
                    <a:lumMod val="50000"/>
                  </a:schemeClr>
                </a:solidFill>
              </a:rPr>
              <a:t>, que permite o </a:t>
            </a:r>
            <a:r>
              <a:rPr lang="pt-BR" b="1" dirty="0">
                <a:solidFill>
                  <a:schemeClr val="bg1">
                    <a:lumMod val="50000"/>
                  </a:schemeClr>
                </a:solidFill>
              </a:rPr>
              <a:t>Cliente</a:t>
            </a:r>
            <a:r>
              <a:rPr lang="pt-BR" dirty="0">
                <a:solidFill>
                  <a:schemeClr val="bg1">
                    <a:lumMod val="50000"/>
                  </a:schemeClr>
                </a:solidFill>
              </a:rPr>
              <a:t> utilizar, além de outros objetos que já implementam essa Interface, os objetos do tipo </a:t>
            </a:r>
            <a:r>
              <a:rPr lang="pt-BR" b="1" dirty="0">
                <a:solidFill>
                  <a:schemeClr val="bg1">
                    <a:lumMod val="50000"/>
                  </a:schemeClr>
                </a:solidFill>
              </a:rPr>
              <a:t>Adaptado</a:t>
            </a:r>
            <a:r>
              <a:rPr lang="pt-BR" dirty="0" smtClean="0">
                <a:solidFill>
                  <a:schemeClr val="bg1">
                    <a:lumMod val="50000"/>
                  </a:schemeClr>
                </a:solidFill>
              </a:rPr>
              <a:t>.</a:t>
            </a:r>
          </a:p>
          <a:p>
            <a:pPr algn="just"/>
            <a:endParaRPr lang="pt-BR" dirty="0">
              <a:solidFill>
                <a:schemeClr val="bg1">
                  <a:lumMod val="50000"/>
                </a:schemeClr>
              </a:solidFill>
            </a:endParaRPr>
          </a:p>
          <a:p>
            <a:pPr algn="just"/>
            <a:r>
              <a:rPr lang="pt-BR" dirty="0">
                <a:solidFill>
                  <a:schemeClr val="bg1">
                    <a:lumMod val="50000"/>
                  </a:schemeClr>
                </a:solidFill>
              </a:rPr>
              <a:t>Objetos do tipo </a:t>
            </a:r>
            <a:r>
              <a:rPr lang="pt-BR" b="1" dirty="0">
                <a:solidFill>
                  <a:schemeClr val="bg1">
                    <a:lumMod val="50000"/>
                  </a:schemeClr>
                </a:solidFill>
              </a:rPr>
              <a:t>Adaptador</a:t>
            </a:r>
            <a:r>
              <a:rPr lang="pt-BR" dirty="0">
                <a:solidFill>
                  <a:schemeClr val="bg1">
                    <a:lumMod val="50000"/>
                  </a:schemeClr>
                </a:solidFill>
              </a:rPr>
              <a:t> têm objetos da classe </a:t>
            </a:r>
            <a:r>
              <a:rPr lang="pt-BR" b="1" dirty="0">
                <a:solidFill>
                  <a:schemeClr val="bg1">
                    <a:lumMod val="50000"/>
                  </a:schemeClr>
                </a:solidFill>
              </a:rPr>
              <a:t>Adaptado</a:t>
            </a:r>
            <a:r>
              <a:rPr lang="pt-BR" dirty="0">
                <a:solidFill>
                  <a:schemeClr val="bg1">
                    <a:lumMod val="50000"/>
                  </a:schemeClr>
                </a:solidFill>
              </a:rPr>
              <a:t> sendo integrados por meio de composição.</a:t>
            </a:r>
          </a:p>
        </p:txBody>
      </p:sp>
    </p:spTree>
    <p:extLst>
      <p:ext uri="{BB962C8B-B14F-4D97-AF65-F5344CB8AC3E}">
        <p14:creationId xmlns:p14="http://schemas.microsoft.com/office/powerpoint/2010/main" val="416228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 do Adapter</a:t>
            </a:r>
          </a:p>
        </p:txBody>
      </p:sp>
      <p:sp>
        <p:nvSpPr>
          <p:cNvPr id="3" name="Espaço Reservado para Conteúdo 2"/>
          <p:cNvSpPr>
            <a:spLocks noGrp="1"/>
          </p:cNvSpPr>
          <p:nvPr>
            <p:ph idx="1"/>
          </p:nvPr>
        </p:nvSpPr>
        <p:spPr>
          <a:xfrm>
            <a:off x="1097280" y="1845734"/>
            <a:ext cx="10058400" cy="4783666"/>
          </a:xfrm>
        </p:spPr>
        <p:txBody>
          <a:bodyPr>
            <a:normAutofit/>
          </a:bodyPr>
          <a:lstStyle/>
          <a:p>
            <a:pPr marL="0" indent="0" fontAlgn="base">
              <a:buNone/>
            </a:pPr>
            <a:r>
              <a:rPr lang="pt-BR" sz="2400" dirty="0"/>
              <a:t> </a:t>
            </a:r>
            <a:r>
              <a:rPr lang="pt-BR" dirty="0"/>
              <a:t/>
            </a:r>
            <a:br>
              <a:rPr lang="pt-BR" dirty="0"/>
            </a:br>
            <a:r>
              <a:rPr lang="pt-BR" dirty="0"/>
              <a:t/>
            </a:r>
            <a:br>
              <a:rPr lang="pt-BR" dirty="0"/>
            </a:br>
            <a:endParaRPr lang="pt-BR" dirty="0"/>
          </a:p>
          <a:p>
            <a:endParaRPr lang="pt-BR" dirty="0" smtClean="0"/>
          </a:p>
          <a:p>
            <a:endParaRPr lang="pt-BR" dirty="0"/>
          </a:p>
          <a:p>
            <a:endParaRPr lang="pt-BR" dirty="0" smtClean="0"/>
          </a:p>
          <a:p>
            <a:endParaRPr lang="pt-BR" dirty="0"/>
          </a:p>
          <a:p>
            <a:endParaRPr lang="pt-BR" dirty="0" smtClean="0"/>
          </a:p>
        </p:txBody>
      </p:sp>
      <p:sp>
        <p:nvSpPr>
          <p:cNvPr id="7" name="Título 1"/>
          <p:cNvSpPr txBox="1">
            <a:spLocks/>
          </p:cNvSpPr>
          <p:nvPr/>
        </p:nvSpPr>
        <p:spPr>
          <a:xfrm>
            <a:off x="1097280" y="2021618"/>
            <a:ext cx="10058400" cy="412420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pt-BR" dirty="0"/>
          </a:p>
        </p:txBody>
      </p:sp>
      <p:pic>
        <p:nvPicPr>
          <p:cNvPr id="5" name="Espaço Reservado para Conteúdo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567047"/>
            <a:ext cx="6893966" cy="3033345"/>
          </a:xfrm>
          <a:prstGeom prst="rect">
            <a:avLst/>
          </a:prstGeom>
        </p:spPr>
      </p:pic>
      <p:sp>
        <p:nvSpPr>
          <p:cNvPr id="6" name="Texto Explicativo 3 (Sem Bordas) 5"/>
          <p:cNvSpPr/>
          <p:nvPr/>
        </p:nvSpPr>
        <p:spPr>
          <a:xfrm>
            <a:off x="5128489" y="1913244"/>
            <a:ext cx="5725513" cy="1801403"/>
          </a:xfrm>
          <a:prstGeom prst="callout3">
            <a:avLst>
              <a:gd name="adj1" fmla="val 183481"/>
              <a:gd name="adj2" fmla="val 46855"/>
              <a:gd name="adj3" fmla="val 181266"/>
              <a:gd name="adj4" fmla="val 59766"/>
              <a:gd name="adj5" fmla="val 149046"/>
              <a:gd name="adj6" fmla="val 64191"/>
              <a:gd name="adj7" fmla="val 101166"/>
              <a:gd name="adj8" fmla="val 64637"/>
            </a:avLst>
          </a:prstGeom>
          <a:solidFill>
            <a:schemeClr val="bg1">
              <a:lumMod val="8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pt-BR" dirty="0" smtClean="0">
                <a:solidFill>
                  <a:schemeClr val="bg1">
                    <a:lumMod val="50000"/>
                  </a:schemeClr>
                </a:solidFill>
              </a:rPr>
              <a:t>A classe </a:t>
            </a:r>
            <a:r>
              <a:rPr lang="pt-BR" b="1" dirty="0" smtClean="0">
                <a:solidFill>
                  <a:schemeClr val="bg1">
                    <a:lumMod val="50000"/>
                  </a:schemeClr>
                </a:solidFill>
              </a:rPr>
              <a:t>Adaptado</a:t>
            </a:r>
            <a:r>
              <a:rPr lang="pt-BR" dirty="0" smtClean="0">
                <a:solidFill>
                  <a:schemeClr val="bg1">
                    <a:lumMod val="50000"/>
                  </a:schemeClr>
                </a:solidFill>
              </a:rPr>
              <a:t> pode ser considerada um sistema legado ou antigo, em que  uma função ou interface desta não pode ser implementada pela aplicação </a:t>
            </a:r>
            <a:r>
              <a:rPr lang="pt-BR" b="1" dirty="0" smtClean="0">
                <a:solidFill>
                  <a:schemeClr val="bg1">
                    <a:lumMod val="50000"/>
                  </a:schemeClr>
                </a:solidFill>
              </a:rPr>
              <a:t>cliente</a:t>
            </a:r>
            <a:r>
              <a:rPr lang="pt-BR" dirty="0" smtClean="0">
                <a:solidFill>
                  <a:schemeClr val="bg1">
                    <a:lumMod val="50000"/>
                  </a:schemeClr>
                </a:solidFill>
              </a:rPr>
              <a:t>. Então, cabe a classe </a:t>
            </a:r>
            <a:r>
              <a:rPr lang="pt-BR" b="1" dirty="0" smtClean="0">
                <a:solidFill>
                  <a:schemeClr val="bg1">
                    <a:lumMod val="50000"/>
                  </a:schemeClr>
                </a:solidFill>
              </a:rPr>
              <a:t>Adaptador</a:t>
            </a:r>
            <a:r>
              <a:rPr lang="pt-BR" dirty="0">
                <a:solidFill>
                  <a:schemeClr val="bg1">
                    <a:lumMod val="50000"/>
                  </a:schemeClr>
                </a:solidFill>
              </a:rPr>
              <a:t> </a:t>
            </a:r>
            <a:r>
              <a:rPr lang="pt-BR" dirty="0" smtClean="0">
                <a:solidFill>
                  <a:schemeClr val="bg1">
                    <a:lumMod val="50000"/>
                  </a:schemeClr>
                </a:solidFill>
              </a:rPr>
              <a:t>se encarregar de adaptar uma função especifica para que a classe </a:t>
            </a:r>
            <a:r>
              <a:rPr lang="pt-BR" b="1" dirty="0" smtClean="0">
                <a:solidFill>
                  <a:schemeClr val="bg1">
                    <a:lumMod val="50000"/>
                  </a:schemeClr>
                </a:solidFill>
              </a:rPr>
              <a:t>Cliente</a:t>
            </a:r>
            <a:r>
              <a:rPr lang="pt-BR" dirty="0" smtClean="0">
                <a:solidFill>
                  <a:schemeClr val="bg1">
                    <a:lumMod val="50000"/>
                  </a:schemeClr>
                </a:solidFill>
              </a:rPr>
              <a:t> não pare de funcionar.</a:t>
            </a:r>
            <a:endParaRPr lang="pt-BR" b="1" dirty="0">
              <a:solidFill>
                <a:schemeClr val="bg1">
                  <a:lumMod val="50000"/>
                </a:schemeClr>
              </a:solidFill>
            </a:endParaRPr>
          </a:p>
        </p:txBody>
      </p:sp>
    </p:spTree>
    <p:extLst>
      <p:ext uri="{BB962C8B-B14F-4D97-AF65-F5344CB8AC3E}">
        <p14:creationId xmlns:p14="http://schemas.microsoft.com/office/powerpoint/2010/main" val="2439092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 do </a:t>
            </a:r>
            <a:r>
              <a:rPr lang="pt-BR" dirty="0" smtClean="0"/>
              <a:t>Adapter</a:t>
            </a:r>
            <a:endParaRPr lang="pt-BR" dirty="0"/>
          </a:p>
        </p:txBody>
      </p:sp>
      <p:sp>
        <p:nvSpPr>
          <p:cNvPr id="4" name="Retângulo 3"/>
          <p:cNvSpPr/>
          <p:nvPr/>
        </p:nvSpPr>
        <p:spPr>
          <a:xfrm>
            <a:off x="1222131" y="1872761"/>
            <a:ext cx="10023231" cy="2677656"/>
          </a:xfrm>
          <a:prstGeom prst="rect">
            <a:avLst/>
          </a:prstGeom>
        </p:spPr>
        <p:txBody>
          <a:bodyPr wrap="square">
            <a:spAutoFit/>
          </a:bodyPr>
          <a:lstStyle/>
          <a:p>
            <a:pPr fontAlgn="base"/>
            <a:r>
              <a:rPr lang="pt-BR" sz="2400" dirty="0">
                <a:solidFill>
                  <a:srgbClr val="555555"/>
                </a:solidFill>
                <a:latin typeface="Calibre (corpo)"/>
              </a:rPr>
              <a:t>No padrão Adapter criamos uma classe adaptadora para cada versão necessária que permite comunicação entre interfaces distintas</a:t>
            </a:r>
            <a:r>
              <a:rPr lang="pt-BR" sz="2400" dirty="0" smtClean="0">
                <a:solidFill>
                  <a:srgbClr val="555555"/>
                </a:solidFill>
                <a:latin typeface="Calibre (corpo)"/>
              </a:rPr>
              <a:t>.</a:t>
            </a:r>
          </a:p>
          <a:p>
            <a:pPr fontAlgn="base"/>
            <a:endParaRPr lang="pt-BR" sz="2400" dirty="0">
              <a:solidFill>
                <a:srgbClr val="555555"/>
              </a:solidFill>
              <a:latin typeface="Calibre (corpo)"/>
            </a:endParaRPr>
          </a:p>
          <a:p>
            <a:pPr fontAlgn="base"/>
            <a:endParaRPr lang="pt-BR" sz="2400" dirty="0">
              <a:solidFill>
                <a:srgbClr val="555555"/>
              </a:solidFill>
              <a:latin typeface="Calibre (corpo)"/>
            </a:endParaRPr>
          </a:p>
          <a:p>
            <a:pPr fontAlgn="base"/>
            <a:r>
              <a:rPr lang="pt-BR" sz="2400" dirty="0">
                <a:solidFill>
                  <a:srgbClr val="555555"/>
                </a:solidFill>
                <a:latin typeface="Calibre (corpo)"/>
              </a:rPr>
              <a:t>Caso uma classe adaptadora suporte mais do que apenas uma versão de classes distintas, chamamos essa configuração de classe adaptadora sobrecarregada, algo que na verdade é ruim para o projeto.</a:t>
            </a:r>
            <a:endParaRPr lang="pt-BR" sz="2400" b="0" i="0" dirty="0">
              <a:solidFill>
                <a:srgbClr val="555555"/>
              </a:solidFill>
              <a:effectLst/>
              <a:latin typeface="Calibre (corpo)"/>
            </a:endParaRPr>
          </a:p>
        </p:txBody>
      </p:sp>
    </p:spTree>
    <p:extLst>
      <p:ext uri="{BB962C8B-B14F-4D97-AF65-F5344CB8AC3E}">
        <p14:creationId xmlns:p14="http://schemas.microsoft.com/office/powerpoint/2010/main" val="2252255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Implementação do </a:t>
            </a:r>
            <a:r>
              <a:rPr lang="pt-BR" dirty="0" smtClean="0"/>
              <a:t>Adapter</a:t>
            </a:r>
            <a:endParaRPr lang="pt-BR" i="1" dirty="0"/>
          </a:p>
        </p:txBody>
      </p:sp>
      <p:sp>
        <p:nvSpPr>
          <p:cNvPr id="7" name="Retângulo 6"/>
          <p:cNvSpPr/>
          <p:nvPr/>
        </p:nvSpPr>
        <p:spPr>
          <a:xfrm>
            <a:off x="1097280" y="2048333"/>
            <a:ext cx="9911862" cy="3508653"/>
          </a:xfrm>
          <a:prstGeom prst="rect">
            <a:avLst/>
          </a:prstGeom>
        </p:spPr>
        <p:txBody>
          <a:bodyPr wrap="square">
            <a:spAutoFit/>
          </a:bodyPr>
          <a:lstStyle/>
          <a:p>
            <a:r>
              <a:rPr lang="pt-BR" sz="2400" dirty="0" smtClean="0">
                <a:solidFill>
                  <a:srgbClr val="000000"/>
                </a:solidFill>
                <a:latin typeface="Calibre (corpo)"/>
              </a:rPr>
              <a:t>No exemplo de código a seguir são utilizadas duas classes e suas interfaces distintas:</a:t>
            </a:r>
          </a:p>
          <a:p>
            <a:endParaRPr lang="pt-BR" sz="2400" dirty="0">
              <a:solidFill>
                <a:srgbClr val="000000"/>
              </a:solidFill>
              <a:latin typeface="Calibre (corpo)"/>
            </a:endParaRPr>
          </a:p>
          <a:p>
            <a:pPr marL="285750" indent="-285750">
              <a:buFont typeface="Arial" panose="020B0604020202020204" pitchFamily="34" charset="0"/>
              <a:buChar char="•"/>
            </a:pPr>
            <a:r>
              <a:rPr lang="pt-BR" b="1" dirty="0">
                <a:solidFill>
                  <a:srgbClr val="000000"/>
                </a:solidFill>
                <a:latin typeface="Calibre (corpo)"/>
              </a:rPr>
              <a:t>PatoMarreco</a:t>
            </a:r>
            <a:r>
              <a:rPr lang="pt-BR" dirty="0">
                <a:solidFill>
                  <a:srgbClr val="000000"/>
                </a:solidFill>
                <a:latin typeface="Calibre (corpo)"/>
              </a:rPr>
              <a:t>;</a:t>
            </a:r>
          </a:p>
          <a:p>
            <a:pPr marL="285750" indent="-285750">
              <a:buFont typeface="Arial" panose="020B0604020202020204" pitchFamily="34" charset="0"/>
              <a:buChar char="•"/>
            </a:pPr>
            <a:r>
              <a:rPr lang="pt-BR" b="1" dirty="0">
                <a:solidFill>
                  <a:srgbClr val="000000"/>
                </a:solidFill>
                <a:latin typeface="Calibre (corpo)"/>
              </a:rPr>
              <a:t>PeruAustraliano</a:t>
            </a:r>
            <a:r>
              <a:rPr lang="pt-BR" dirty="0">
                <a:solidFill>
                  <a:srgbClr val="000000"/>
                </a:solidFill>
                <a:latin typeface="Calibre (corpo)"/>
              </a:rPr>
              <a:t> em classes;</a:t>
            </a:r>
          </a:p>
          <a:p>
            <a:pPr marL="285750" indent="-285750">
              <a:buFont typeface="Arial" panose="020B0604020202020204" pitchFamily="34" charset="0"/>
              <a:buChar char="•"/>
            </a:pPr>
            <a:r>
              <a:rPr lang="pt-BR" dirty="0">
                <a:solidFill>
                  <a:srgbClr val="000000"/>
                </a:solidFill>
                <a:latin typeface="Calibre (corpo)"/>
              </a:rPr>
              <a:t>e </a:t>
            </a:r>
            <a:r>
              <a:rPr lang="pt-BR" b="1" dirty="0">
                <a:solidFill>
                  <a:srgbClr val="000000"/>
                </a:solidFill>
                <a:latin typeface="Calibre (corpo)"/>
              </a:rPr>
              <a:t>Pato</a:t>
            </a:r>
            <a:r>
              <a:rPr lang="pt-BR" dirty="0">
                <a:solidFill>
                  <a:srgbClr val="000000"/>
                </a:solidFill>
                <a:latin typeface="Calibre (corpo)"/>
              </a:rPr>
              <a:t> e </a:t>
            </a:r>
            <a:r>
              <a:rPr lang="pt-BR" b="1" dirty="0">
                <a:solidFill>
                  <a:srgbClr val="000000"/>
                </a:solidFill>
                <a:latin typeface="Calibre (corpo)"/>
              </a:rPr>
              <a:t>Peru</a:t>
            </a:r>
            <a:r>
              <a:rPr lang="pt-BR" dirty="0">
                <a:solidFill>
                  <a:srgbClr val="000000"/>
                </a:solidFill>
                <a:latin typeface="Calibre (corpo)"/>
              </a:rPr>
              <a:t> em Interfaces</a:t>
            </a:r>
            <a:r>
              <a:rPr lang="pt-BR" dirty="0" smtClean="0">
                <a:solidFill>
                  <a:srgbClr val="000000"/>
                </a:solidFill>
                <a:latin typeface="Calibre (corpo)"/>
              </a:rPr>
              <a:t>.</a:t>
            </a:r>
          </a:p>
          <a:p>
            <a:pPr marL="285750" indent="-285750">
              <a:buFont typeface="Arial" panose="020B0604020202020204" pitchFamily="34" charset="0"/>
              <a:buChar char="•"/>
            </a:pPr>
            <a:endParaRPr lang="pt-BR" dirty="0">
              <a:solidFill>
                <a:srgbClr val="000000"/>
              </a:solidFill>
              <a:latin typeface="Calibre (corpo)"/>
            </a:endParaRPr>
          </a:p>
          <a:p>
            <a:r>
              <a:rPr lang="pt-BR" sz="2400" dirty="0" smtClean="0">
                <a:solidFill>
                  <a:srgbClr val="000000"/>
                </a:solidFill>
                <a:latin typeface="Calibre (corpo)"/>
              </a:rPr>
              <a:t>Vamos começar pelas interfaces.</a:t>
            </a:r>
            <a:r>
              <a:rPr lang="pt-BR" dirty="0">
                <a:solidFill>
                  <a:srgbClr val="000000"/>
                </a:solidFill>
                <a:latin typeface="Calibre (corpo)"/>
              </a:rPr>
              <a:t/>
            </a:r>
            <a:br>
              <a:rPr lang="pt-BR" dirty="0">
                <a:solidFill>
                  <a:srgbClr val="000000"/>
                </a:solidFill>
                <a:latin typeface="Calibre (corpo)"/>
              </a:rPr>
            </a:br>
            <a:endParaRPr lang="pt-BR" dirty="0">
              <a:solidFill>
                <a:srgbClr val="000000"/>
              </a:solidFill>
              <a:latin typeface="Calibre (corpo)"/>
            </a:endParaRPr>
          </a:p>
          <a:p>
            <a:r>
              <a:rPr lang="pt-BR" dirty="0">
                <a:solidFill>
                  <a:srgbClr val="000000"/>
                </a:solidFill>
                <a:latin typeface="Calibre (corpo)"/>
              </a:rPr>
              <a:t/>
            </a:r>
            <a:br>
              <a:rPr lang="pt-BR" dirty="0">
                <a:solidFill>
                  <a:srgbClr val="000000"/>
                </a:solidFill>
                <a:latin typeface="Calibre (corpo)"/>
              </a:rPr>
            </a:br>
            <a:endParaRPr lang="pt-BR" dirty="0">
              <a:latin typeface="Calibre (corpo)"/>
            </a:endParaRPr>
          </a:p>
        </p:txBody>
      </p:sp>
    </p:spTree>
    <p:extLst>
      <p:ext uri="{BB962C8B-B14F-4D97-AF65-F5344CB8AC3E}">
        <p14:creationId xmlns:p14="http://schemas.microsoft.com/office/powerpoint/2010/main" val="1488923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2026</TotalTime>
  <Words>973</Words>
  <Application>Microsoft Office PowerPoint</Application>
  <PresentationFormat>Widescreen</PresentationFormat>
  <Paragraphs>159</Paragraphs>
  <Slides>21</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21</vt:i4>
      </vt:variant>
    </vt:vector>
  </HeadingPairs>
  <TitlesOfParts>
    <vt:vector size="28" baseType="lpstr">
      <vt:lpstr>Arial</vt:lpstr>
      <vt:lpstr>Arial Unicode MS</vt:lpstr>
      <vt:lpstr>Calibre (corpo)</vt:lpstr>
      <vt:lpstr>Calibri</vt:lpstr>
      <vt:lpstr>Calibri Light</vt:lpstr>
      <vt:lpstr>inherit</vt:lpstr>
      <vt:lpstr>Retrospectiva</vt:lpstr>
      <vt:lpstr>Padrões de Projetos: Adapter</vt:lpstr>
      <vt:lpstr>Breve conceito de Adapter</vt:lpstr>
      <vt:lpstr>Adapter Pattern </vt:lpstr>
      <vt:lpstr>Adapter Pattern </vt:lpstr>
      <vt:lpstr>Implementação do Adapter</vt:lpstr>
      <vt:lpstr>Implementação do Adapter</vt:lpstr>
      <vt:lpstr>Implementação do Adapter</vt:lpstr>
      <vt:lpstr>Implementação do Adapter</vt:lpstr>
      <vt:lpstr>Implementação do Adapter</vt:lpstr>
      <vt:lpstr>Implementação do Adapter</vt:lpstr>
      <vt:lpstr>Implementação do Adapter</vt:lpstr>
      <vt:lpstr>Implementação do Adapter</vt:lpstr>
      <vt:lpstr>Implementação do Adapter</vt:lpstr>
      <vt:lpstr>Implementação do Adapter</vt:lpstr>
      <vt:lpstr>Implementação do Adapter</vt:lpstr>
      <vt:lpstr>Implementação do Adapter</vt:lpstr>
      <vt:lpstr>Implementação do Adapter</vt:lpstr>
      <vt:lpstr>Implementação do Adapter</vt:lpstr>
      <vt:lpstr>Implementação do Adapter</vt:lpstr>
      <vt:lpstr>Implementação do Adapter</vt:lpstr>
      <vt:lpstr>Implementação do Adapter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JavaBeans</dc:title>
  <dc:creator>Cristiano</dc:creator>
  <cp:lastModifiedBy>Cristiano</cp:lastModifiedBy>
  <cp:revision>289</cp:revision>
  <dcterms:created xsi:type="dcterms:W3CDTF">2022-06-08T17:26:36Z</dcterms:created>
  <dcterms:modified xsi:type="dcterms:W3CDTF">2022-08-01T10:27:55Z</dcterms:modified>
</cp:coreProperties>
</file>