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92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68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40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68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8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11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18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15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72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DDC925-44A8-4956-A92B-49E50C0B1402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95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90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DDC925-44A8-4956-A92B-49E50C0B1402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0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000" dirty="0" smtClean="0"/>
              <a:t>Padrões de Projetos: Decorator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1400" dirty="0" smtClean="0"/>
              <a:t>Instituto federal de educação, ciência e tecnologia da paraíba – ifpb – campus cajazeiras</a:t>
            </a:r>
          </a:p>
          <a:p>
            <a:r>
              <a:rPr lang="pt-BR" sz="1400" dirty="0" smtClean="0"/>
              <a:t>Curso: análise e desenvolvimento de sistemas – DISCIPLINA: Padrões de PROJETOS</a:t>
            </a:r>
          </a:p>
          <a:p>
            <a:r>
              <a:rPr lang="pt-BR" sz="1400" dirty="0" smtClean="0"/>
              <a:t>PROF. CRISTIANO FONTES</a:t>
            </a:r>
            <a:endParaRPr lang="pt-BR" sz="1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166" y="524488"/>
            <a:ext cx="3004185" cy="193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6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</a:t>
            </a:r>
            <a:r>
              <a:rPr lang="pt-BR" dirty="0" smtClean="0"/>
              <a:t>Decorator</a:t>
            </a:r>
            <a:endParaRPr lang="pt-BR" i="1" dirty="0"/>
          </a:p>
        </p:txBody>
      </p:sp>
      <p:sp>
        <p:nvSpPr>
          <p:cNvPr id="5" name="Retângulo 4"/>
          <p:cNvSpPr/>
          <p:nvPr/>
        </p:nvSpPr>
        <p:spPr>
          <a:xfrm>
            <a:off x="1120726" y="2923374"/>
            <a:ext cx="1003495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>
                <a:solidFill>
                  <a:srgbClr val="000000"/>
                </a:solidFill>
                <a:latin typeface="Calibri (corpo)"/>
              </a:rPr>
              <a:t>Assim uma Ferrari é vendida com uma configuração padrão e no nosso exemplo vamos decorá-la com dois opcionais :</a:t>
            </a:r>
            <a:r>
              <a:rPr lang="pt-BR" sz="2200" i="1" dirty="0">
                <a:solidFill>
                  <a:srgbClr val="000000"/>
                </a:solidFill>
                <a:latin typeface="Calibri (corpo)"/>
              </a:rPr>
              <a:t> Motor Turbo e Bancos de Couro</a:t>
            </a:r>
            <a:r>
              <a:rPr lang="pt-BR" sz="2200" dirty="0">
                <a:solidFill>
                  <a:srgbClr val="000000"/>
                </a:solidFill>
                <a:latin typeface="Calibri (corpo)"/>
              </a:rPr>
              <a:t>.</a:t>
            </a:r>
            <a:endParaRPr lang="pt-BR" sz="2200" dirty="0">
              <a:latin typeface="Calibri (corpo)"/>
            </a:endParaRPr>
          </a:p>
        </p:txBody>
      </p:sp>
    </p:spTree>
    <p:extLst>
      <p:ext uri="{BB962C8B-B14F-4D97-AF65-F5344CB8AC3E}">
        <p14:creationId xmlns:p14="http://schemas.microsoft.com/office/powerpoint/2010/main" val="14889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Decorator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/>
              <a:t> </a:t>
            </a:r>
            <a:r>
              <a:rPr lang="pt-BR" sz="2200" dirty="0" smtClean="0"/>
              <a:t>Neste </a:t>
            </a:r>
            <a:r>
              <a:rPr lang="pt-BR" sz="2200" dirty="0"/>
              <a:t>cenário iremos ter as seguintes classes</a:t>
            </a:r>
            <a:r>
              <a:rPr lang="pt-BR" sz="2200" dirty="0" smtClean="0"/>
              <a:t>:</a:t>
            </a:r>
          </a:p>
          <a:p>
            <a:endParaRPr lang="pt-BR" sz="2200" dirty="0"/>
          </a:p>
          <a:p>
            <a:r>
              <a:rPr lang="pt-BR" sz="2200" b="1" dirty="0"/>
              <a:t>Carro</a:t>
            </a:r>
            <a:r>
              <a:rPr lang="pt-BR" sz="2200" dirty="0"/>
              <a:t> - Representa a classe abstrata que será um tipo comum usado tanto para os carros como para os opcionais que usaremos para decorar os carros. Este tipo será a base para todos os carros que iremos decorar</a:t>
            </a:r>
            <a:r>
              <a:rPr lang="pt-BR" sz="2200" dirty="0" smtClean="0"/>
              <a:t>;</a:t>
            </a:r>
          </a:p>
          <a:p>
            <a:endParaRPr lang="pt-BR" sz="2200" dirty="0"/>
          </a:p>
          <a:p>
            <a:r>
              <a:rPr lang="pt-BR" sz="2200" b="1" dirty="0"/>
              <a:t>DecoratorCarro</a:t>
            </a:r>
            <a:r>
              <a:rPr lang="pt-BR" sz="2200" dirty="0"/>
              <a:t> - Será o tipo base para os opcionais dos carros. Essa classe implementa a classe </a:t>
            </a:r>
            <a:r>
              <a:rPr lang="pt-BR" sz="2200" b="1" dirty="0"/>
              <a:t>Carro</a:t>
            </a:r>
            <a:r>
              <a:rPr lang="pt-BR" sz="2200" dirty="0"/>
              <a:t> e sobrescreve o seu comportamento. Este tipo será a base para todas as classes que usaremos ara decorar um carro;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8727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Decorator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200" b="1" dirty="0" smtClean="0"/>
          </a:p>
          <a:p>
            <a:r>
              <a:rPr lang="pt-BR" sz="2200" b="1" dirty="0" smtClean="0"/>
              <a:t>Ferrari</a:t>
            </a:r>
            <a:r>
              <a:rPr lang="pt-BR" sz="2200" dirty="0"/>
              <a:t> - Esta classe implementa a classe </a:t>
            </a:r>
            <a:r>
              <a:rPr lang="pt-BR" sz="2200" b="1" dirty="0"/>
              <a:t>Carro</a:t>
            </a:r>
            <a:r>
              <a:rPr lang="pt-BR" sz="2200" dirty="0"/>
              <a:t> e sobrescreve o seu comportamento com o comportamento específico do carro </a:t>
            </a:r>
            <a:r>
              <a:rPr lang="pt-BR" sz="2200" b="1" dirty="0"/>
              <a:t>Ferrari</a:t>
            </a:r>
            <a:r>
              <a:rPr lang="pt-BR" sz="2200" dirty="0"/>
              <a:t> sem opcionais</a:t>
            </a:r>
            <a:r>
              <a:rPr lang="pt-BR" sz="2200" dirty="0" smtClean="0"/>
              <a:t>;</a:t>
            </a:r>
          </a:p>
          <a:p>
            <a:endParaRPr lang="pt-BR" sz="2200" dirty="0"/>
          </a:p>
          <a:p>
            <a:endParaRPr lang="pt-BR" sz="2200" dirty="0"/>
          </a:p>
          <a:p>
            <a:r>
              <a:rPr lang="pt-BR" sz="2200" b="1" dirty="0" smtClean="0"/>
              <a:t>FerrariTurbo </a:t>
            </a:r>
            <a:r>
              <a:rPr lang="pt-BR" sz="2200" b="1" dirty="0"/>
              <a:t>e </a:t>
            </a:r>
            <a:r>
              <a:rPr lang="pt-BR" sz="2200" b="1" dirty="0" smtClean="0"/>
              <a:t>FerrariCouro</a:t>
            </a:r>
            <a:r>
              <a:rPr lang="pt-BR" sz="2200" b="1" dirty="0"/>
              <a:t> </a:t>
            </a:r>
            <a:r>
              <a:rPr lang="pt-BR" sz="2200" dirty="0"/>
              <a:t>- Classes que representam opcionais com o qual iremos decorar um carro. Essas classes implementam a classe </a:t>
            </a:r>
            <a:r>
              <a:rPr lang="pt-BR" sz="2200" b="1" dirty="0"/>
              <a:t>DecoratorCarro</a:t>
            </a:r>
            <a:r>
              <a:rPr lang="pt-BR" sz="2200" dirty="0"/>
              <a:t> e substituem o seu comportamento. Cada uma delas possui um referência local a um tipo </a:t>
            </a:r>
            <a:r>
              <a:rPr lang="pt-BR" sz="2200" b="1" dirty="0"/>
              <a:t>Carro</a:t>
            </a:r>
            <a:r>
              <a:rPr lang="pt-BR" sz="2200" dirty="0"/>
              <a:t> que será usado para manipular a referência para o carro que esta sendo decorado.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885597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Decorator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Representação em UML de classes: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505119" y="2268410"/>
            <a:ext cx="967154" cy="8675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590990" y="2228422"/>
            <a:ext cx="7954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solidFill>
                  <a:schemeClr val="bg1">
                    <a:lumMod val="65000"/>
                  </a:schemeClr>
                </a:solidFill>
              </a:rPr>
              <a:t>&lt;&lt;abstract</a:t>
            </a:r>
            <a:r>
              <a:rPr lang="pt-BR" sz="900" dirty="0" smtClean="0">
                <a:solidFill>
                  <a:schemeClr val="bg1">
                    <a:lumMod val="65000"/>
                  </a:schemeClr>
                </a:solidFill>
              </a:rPr>
              <a:t>&gt;&gt;</a:t>
            </a:r>
            <a:endParaRPr lang="pt-B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4505119" y="2522716"/>
            <a:ext cx="9671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755594" y="2323819"/>
            <a:ext cx="4491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 smtClean="0"/>
              <a:t>Carro</a:t>
            </a:r>
            <a:endParaRPr lang="pt-BR" sz="900" b="1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4505119" y="2810202"/>
            <a:ext cx="9671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458568" y="2470639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 smtClean="0"/>
              <a:t>- preco: </a:t>
            </a:r>
            <a:r>
              <a:rPr lang="pt-BR" sz="900" b="1" dirty="0" smtClean="0"/>
              <a:t>double</a:t>
            </a:r>
            <a:r>
              <a:rPr lang="pt-BR" sz="900" dirty="0" smtClean="0"/>
              <a:t>;</a:t>
            </a:r>
          </a:p>
          <a:p>
            <a:r>
              <a:rPr lang="pt-BR" sz="900" dirty="0" smtClean="0"/>
              <a:t>- descricao: </a:t>
            </a:r>
            <a:r>
              <a:rPr lang="pt-BR" sz="900" b="1" dirty="0" smtClean="0"/>
              <a:t>String</a:t>
            </a:r>
            <a:r>
              <a:rPr lang="pt-BR" sz="900" dirty="0" smtClean="0"/>
              <a:t>;</a:t>
            </a:r>
            <a:endParaRPr lang="pt-BR" sz="9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459381" y="276664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 smtClean="0"/>
              <a:t>+ getPreco();</a:t>
            </a:r>
          </a:p>
          <a:p>
            <a:r>
              <a:rPr lang="pt-BR" sz="900" dirty="0"/>
              <a:t>+</a:t>
            </a:r>
            <a:r>
              <a:rPr lang="pt-BR" sz="900" dirty="0" smtClean="0"/>
              <a:t> getDescricao();</a:t>
            </a:r>
            <a:endParaRPr lang="pt-BR" sz="900" dirty="0"/>
          </a:p>
        </p:txBody>
      </p:sp>
      <p:sp>
        <p:nvSpPr>
          <p:cNvPr id="14" name="Retângulo 13"/>
          <p:cNvSpPr/>
          <p:nvPr/>
        </p:nvSpPr>
        <p:spPr>
          <a:xfrm>
            <a:off x="3219724" y="3692344"/>
            <a:ext cx="967154" cy="8675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6" name="Conector reto 15"/>
          <p:cNvCxnSpPr/>
          <p:nvPr/>
        </p:nvCxnSpPr>
        <p:spPr>
          <a:xfrm>
            <a:off x="3219724" y="3850788"/>
            <a:ext cx="9671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472934" y="3663741"/>
            <a:ext cx="5068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 smtClean="0"/>
              <a:t>Ferrari</a:t>
            </a:r>
            <a:endParaRPr lang="pt-BR" sz="900" b="1" dirty="0"/>
          </a:p>
        </p:txBody>
      </p:sp>
      <p:cxnSp>
        <p:nvCxnSpPr>
          <p:cNvPr id="18" name="Conector reto 17"/>
          <p:cNvCxnSpPr/>
          <p:nvPr/>
        </p:nvCxnSpPr>
        <p:spPr>
          <a:xfrm>
            <a:off x="3219724" y="4128442"/>
            <a:ext cx="9671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173173" y="3803619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 smtClean="0"/>
              <a:t>- preco: </a:t>
            </a:r>
            <a:r>
              <a:rPr lang="pt-BR" sz="900" b="1" dirty="0" smtClean="0"/>
              <a:t>double</a:t>
            </a:r>
            <a:r>
              <a:rPr lang="pt-BR" sz="900" dirty="0" smtClean="0"/>
              <a:t>;</a:t>
            </a:r>
          </a:p>
          <a:p>
            <a:r>
              <a:rPr lang="pt-BR" sz="900" dirty="0" smtClean="0"/>
              <a:t>- descricao: </a:t>
            </a:r>
            <a:r>
              <a:rPr lang="pt-BR" sz="900" b="1" dirty="0" smtClean="0"/>
              <a:t>String</a:t>
            </a:r>
            <a:r>
              <a:rPr lang="pt-BR" sz="900" dirty="0" smtClean="0"/>
              <a:t>;</a:t>
            </a:r>
            <a:endParaRPr lang="pt-BR" sz="9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173986" y="414879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 smtClean="0"/>
              <a:t>+ getPreco();</a:t>
            </a:r>
          </a:p>
          <a:p>
            <a:r>
              <a:rPr lang="pt-BR" sz="900" dirty="0"/>
              <a:t>+</a:t>
            </a:r>
            <a:r>
              <a:rPr lang="pt-BR" sz="900" dirty="0" smtClean="0"/>
              <a:t> getDescricao();</a:t>
            </a:r>
            <a:endParaRPr lang="pt-BR" sz="900" dirty="0"/>
          </a:p>
        </p:txBody>
      </p:sp>
      <p:sp>
        <p:nvSpPr>
          <p:cNvPr id="33" name="Retângulo 32"/>
          <p:cNvSpPr/>
          <p:nvPr/>
        </p:nvSpPr>
        <p:spPr>
          <a:xfrm>
            <a:off x="5714706" y="3703729"/>
            <a:ext cx="1056934" cy="11275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800577" y="3663741"/>
            <a:ext cx="8692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bg1">
                    <a:lumMod val="65000"/>
                  </a:schemeClr>
                </a:solidFill>
              </a:rPr>
              <a:t>&lt;&lt;abstract</a:t>
            </a:r>
            <a:r>
              <a:rPr lang="pt-BR" sz="900" dirty="0" smtClean="0">
                <a:solidFill>
                  <a:schemeClr val="bg1">
                    <a:lumMod val="65000"/>
                  </a:schemeClr>
                </a:solidFill>
              </a:rPr>
              <a:t>&gt;&gt;</a:t>
            </a:r>
            <a:endParaRPr lang="pt-B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5" name="Conector reto 34"/>
          <p:cNvCxnSpPr/>
          <p:nvPr/>
        </p:nvCxnSpPr>
        <p:spPr>
          <a:xfrm>
            <a:off x="5714706" y="3958035"/>
            <a:ext cx="10569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5748591" y="3770548"/>
            <a:ext cx="1019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/>
              <a:t>DecoratorCarro</a:t>
            </a:r>
            <a:endParaRPr lang="pt-BR" sz="900" b="1" dirty="0"/>
          </a:p>
        </p:txBody>
      </p:sp>
      <p:cxnSp>
        <p:nvCxnSpPr>
          <p:cNvPr id="37" name="Conector reto 36"/>
          <p:cNvCxnSpPr/>
          <p:nvPr/>
        </p:nvCxnSpPr>
        <p:spPr>
          <a:xfrm>
            <a:off x="5714706" y="4357281"/>
            <a:ext cx="10569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5668155" y="3931358"/>
            <a:ext cx="1049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- preco: </a:t>
            </a:r>
            <a:r>
              <a:rPr lang="pt-BR" sz="800" b="1" dirty="0" smtClean="0"/>
              <a:t>double</a:t>
            </a:r>
            <a:r>
              <a:rPr lang="pt-BR" sz="800" dirty="0" smtClean="0"/>
              <a:t>;</a:t>
            </a:r>
          </a:p>
          <a:p>
            <a:r>
              <a:rPr lang="pt-BR" sz="800" dirty="0" smtClean="0"/>
              <a:t>- descricao</a:t>
            </a:r>
            <a:r>
              <a:rPr lang="pt-BR" sz="800" dirty="0" smtClean="0"/>
              <a:t>: </a:t>
            </a:r>
            <a:r>
              <a:rPr lang="pt-BR" sz="800" b="1" dirty="0" smtClean="0"/>
              <a:t>String</a:t>
            </a:r>
            <a:r>
              <a:rPr lang="pt-BR" sz="800" dirty="0" smtClean="0"/>
              <a:t>;</a:t>
            </a:r>
          </a:p>
          <a:p>
            <a:r>
              <a:rPr lang="pt-BR" sz="800" dirty="0" smtClean="0"/>
              <a:t>- carro: Carro;</a:t>
            </a:r>
            <a:endParaRPr lang="pt-BR" sz="8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5643568" y="4349287"/>
            <a:ext cx="120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+ DecoratorCarro(carro)</a:t>
            </a:r>
            <a:endParaRPr lang="pt-BR" sz="800" dirty="0" smtClean="0"/>
          </a:p>
          <a:p>
            <a:r>
              <a:rPr lang="pt-BR" sz="800" dirty="0" smtClean="0"/>
              <a:t>+ </a:t>
            </a:r>
            <a:r>
              <a:rPr lang="pt-BR" sz="800" dirty="0" smtClean="0"/>
              <a:t>getPreco();</a:t>
            </a:r>
          </a:p>
          <a:p>
            <a:r>
              <a:rPr lang="pt-BR" sz="800" dirty="0"/>
              <a:t>+</a:t>
            </a:r>
            <a:r>
              <a:rPr lang="pt-BR" sz="800" dirty="0" smtClean="0"/>
              <a:t> getDescricao();</a:t>
            </a:r>
            <a:endParaRPr lang="pt-BR" sz="800" dirty="0"/>
          </a:p>
        </p:txBody>
      </p:sp>
      <p:sp>
        <p:nvSpPr>
          <p:cNvPr id="40" name="Retângulo 39"/>
          <p:cNvSpPr/>
          <p:nvPr/>
        </p:nvSpPr>
        <p:spPr>
          <a:xfrm>
            <a:off x="4696738" y="5379353"/>
            <a:ext cx="967154" cy="8049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1" name="Conector reto 40"/>
          <p:cNvCxnSpPr/>
          <p:nvPr/>
        </p:nvCxnSpPr>
        <p:spPr>
          <a:xfrm>
            <a:off x="4696738" y="5537797"/>
            <a:ext cx="9671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4802990" y="5354459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 smtClean="0"/>
              <a:t>FerrariTurbo</a:t>
            </a:r>
            <a:endParaRPr lang="pt-BR" sz="900" b="1" dirty="0"/>
          </a:p>
        </p:txBody>
      </p:sp>
      <p:cxnSp>
        <p:nvCxnSpPr>
          <p:cNvPr id="43" name="Conector reto 42"/>
          <p:cNvCxnSpPr/>
          <p:nvPr/>
        </p:nvCxnSpPr>
        <p:spPr>
          <a:xfrm>
            <a:off x="4696738" y="5664329"/>
            <a:ext cx="9671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4661757" y="5692125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+ FerrariTurbo(carro)</a:t>
            </a:r>
          </a:p>
          <a:p>
            <a:r>
              <a:rPr lang="pt-BR" sz="800" dirty="0" smtClean="0"/>
              <a:t>+ </a:t>
            </a:r>
            <a:r>
              <a:rPr lang="pt-BR" sz="800" dirty="0" smtClean="0"/>
              <a:t>getPreco();</a:t>
            </a:r>
          </a:p>
          <a:p>
            <a:r>
              <a:rPr lang="pt-BR" sz="800" dirty="0"/>
              <a:t>+</a:t>
            </a:r>
            <a:r>
              <a:rPr lang="pt-BR" sz="800" dirty="0" smtClean="0"/>
              <a:t> getDescricao();</a:t>
            </a:r>
            <a:endParaRPr lang="pt-BR" sz="800" dirty="0"/>
          </a:p>
        </p:txBody>
      </p:sp>
      <p:sp>
        <p:nvSpPr>
          <p:cNvPr id="46" name="Retângulo 45"/>
          <p:cNvSpPr/>
          <p:nvPr/>
        </p:nvSpPr>
        <p:spPr>
          <a:xfrm>
            <a:off x="6892538" y="5379353"/>
            <a:ext cx="967154" cy="811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7" name="Conector reto 46"/>
          <p:cNvCxnSpPr/>
          <p:nvPr/>
        </p:nvCxnSpPr>
        <p:spPr>
          <a:xfrm>
            <a:off x="6892538" y="5537797"/>
            <a:ext cx="9671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6998790" y="5354459"/>
            <a:ext cx="7970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 smtClean="0"/>
              <a:t>FerrariCouro</a:t>
            </a:r>
            <a:endParaRPr lang="pt-BR" sz="900" b="1" dirty="0"/>
          </a:p>
        </p:txBody>
      </p:sp>
      <p:cxnSp>
        <p:nvCxnSpPr>
          <p:cNvPr id="49" name="Conector reto 48"/>
          <p:cNvCxnSpPr/>
          <p:nvPr/>
        </p:nvCxnSpPr>
        <p:spPr>
          <a:xfrm>
            <a:off x="6892538" y="5664329"/>
            <a:ext cx="9671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6857557" y="5692125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+ FerrariCouro(carro)</a:t>
            </a:r>
          </a:p>
          <a:p>
            <a:r>
              <a:rPr lang="pt-BR" sz="800" dirty="0" smtClean="0"/>
              <a:t>+ getPreco();</a:t>
            </a:r>
          </a:p>
          <a:p>
            <a:r>
              <a:rPr lang="pt-BR" sz="800" dirty="0"/>
              <a:t>+</a:t>
            </a:r>
            <a:r>
              <a:rPr lang="pt-BR" sz="800" dirty="0" smtClean="0"/>
              <a:t> getDescricao();</a:t>
            </a:r>
            <a:endParaRPr lang="pt-BR" sz="800" dirty="0"/>
          </a:p>
        </p:txBody>
      </p:sp>
      <p:sp>
        <p:nvSpPr>
          <p:cNvPr id="52" name="Triângulo isósceles 51"/>
          <p:cNvSpPr/>
          <p:nvPr/>
        </p:nvSpPr>
        <p:spPr>
          <a:xfrm>
            <a:off x="4911438" y="3137850"/>
            <a:ext cx="131618" cy="15261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4" name="Conector reto 53"/>
          <p:cNvCxnSpPr/>
          <p:nvPr/>
        </p:nvCxnSpPr>
        <p:spPr>
          <a:xfrm>
            <a:off x="3718939" y="3506038"/>
            <a:ext cx="0" cy="183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H="1">
            <a:off x="6205567" y="3506038"/>
            <a:ext cx="7431" cy="207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 flipV="1">
            <a:off x="3718939" y="3517157"/>
            <a:ext cx="2494059" cy="2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/>
          <p:cNvCxnSpPr>
            <a:endCxn id="52" idx="3"/>
          </p:cNvCxnSpPr>
          <p:nvPr/>
        </p:nvCxnSpPr>
        <p:spPr>
          <a:xfrm flipV="1">
            <a:off x="4977247" y="3290461"/>
            <a:ext cx="0" cy="238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riângulo isósceles 52"/>
          <p:cNvSpPr/>
          <p:nvPr/>
        </p:nvSpPr>
        <p:spPr>
          <a:xfrm>
            <a:off x="6229603" y="4820181"/>
            <a:ext cx="131618" cy="15261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" name="Conector reto 54"/>
          <p:cNvCxnSpPr/>
          <p:nvPr/>
        </p:nvCxnSpPr>
        <p:spPr>
          <a:xfrm>
            <a:off x="5037104" y="5188369"/>
            <a:ext cx="0" cy="183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7523732" y="5188369"/>
            <a:ext cx="7431" cy="207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 flipV="1">
            <a:off x="5037104" y="5199488"/>
            <a:ext cx="2494059" cy="2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to 59"/>
          <p:cNvCxnSpPr>
            <a:endCxn id="53" idx="3"/>
          </p:cNvCxnSpPr>
          <p:nvPr/>
        </p:nvCxnSpPr>
        <p:spPr>
          <a:xfrm flipV="1">
            <a:off x="6295412" y="4972792"/>
            <a:ext cx="0" cy="238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uxograma: Decisão 9"/>
          <p:cNvSpPr/>
          <p:nvPr/>
        </p:nvSpPr>
        <p:spPr>
          <a:xfrm>
            <a:off x="6781800" y="4074160"/>
            <a:ext cx="233680" cy="116840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>
            <a:stCxn id="10" idx="3"/>
          </p:cNvCxnSpPr>
          <p:nvPr/>
        </p:nvCxnSpPr>
        <p:spPr>
          <a:xfrm>
            <a:off x="7015480" y="4132580"/>
            <a:ext cx="187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to 61"/>
          <p:cNvCxnSpPr/>
          <p:nvPr/>
        </p:nvCxnSpPr>
        <p:spPr>
          <a:xfrm flipV="1">
            <a:off x="7200923" y="2766648"/>
            <a:ext cx="2517" cy="1371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 flipV="1">
            <a:off x="5479925" y="2759506"/>
            <a:ext cx="1730618" cy="7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401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Decorator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 abstrata Carro: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public </a:t>
            </a:r>
            <a:r>
              <a:rPr lang="pt-BR" dirty="0"/>
              <a:t>abstract class </a:t>
            </a:r>
            <a:r>
              <a:rPr lang="pt-BR" dirty="0" smtClean="0"/>
              <a:t>Carro </a:t>
            </a:r>
            <a:r>
              <a:rPr lang="pt-BR" dirty="0"/>
              <a:t>{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     private double </a:t>
            </a:r>
            <a:r>
              <a:rPr lang="pt-BR" dirty="0" smtClean="0"/>
              <a:t>preco = -1;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     private </a:t>
            </a:r>
            <a:r>
              <a:rPr lang="pt-BR" dirty="0"/>
              <a:t>S</a:t>
            </a:r>
            <a:r>
              <a:rPr lang="pt-BR" dirty="0" smtClean="0"/>
              <a:t>tring descricao </a:t>
            </a:r>
            <a:r>
              <a:rPr lang="pt-BR" dirty="0"/>
              <a:t>= </a:t>
            </a:r>
            <a:r>
              <a:rPr lang="pt-BR" dirty="0" smtClean="0"/>
              <a:t>“Ferrari.";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     </a:t>
            </a:r>
            <a:r>
              <a:rPr lang="pt-BR" dirty="0" smtClean="0"/>
              <a:t>public </a:t>
            </a:r>
            <a:r>
              <a:rPr lang="pt-BR" dirty="0"/>
              <a:t>double </a:t>
            </a:r>
            <a:r>
              <a:rPr lang="pt-BR" dirty="0" smtClean="0"/>
              <a:t>getPreco() </a:t>
            </a:r>
            <a:r>
              <a:rPr lang="pt-BR" dirty="0"/>
              <a:t>{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        </a:t>
            </a:r>
            <a:r>
              <a:rPr lang="pt-BR" dirty="0"/>
              <a:t> </a:t>
            </a:r>
            <a:r>
              <a:rPr lang="pt-BR" dirty="0" smtClean="0"/>
              <a:t>return preco;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     </a:t>
            </a:r>
            <a:r>
              <a:rPr lang="pt-BR" dirty="0" smtClean="0"/>
              <a:t>}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     public </a:t>
            </a:r>
            <a:r>
              <a:rPr lang="pt-BR" dirty="0"/>
              <a:t>S</a:t>
            </a:r>
            <a:r>
              <a:rPr lang="pt-BR" dirty="0" smtClean="0"/>
              <a:t>tring getDescricao(){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        </a:t>
            </a:r>
            <a:r>
              <a:rPr lang="pt-BR" dirty="0"/>
              <a:t> </a:t>
            </a:r>
            <a:r>
              <a:rPr lang="pt-BR" dirty="0" smtClean="0"/>
              <a:t>return descricao</a:t>
            </a:r>
            <a:r>
              <a:rPr lang="pt-BR" dirty="0"/>
              <a:t>; 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     }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1251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32130"/>
          </a:xfrm>
        </p:spPr>
        <p:txBody>
          <a:bodyPr/>
          <a:lstStyle/>
          <a:p>
            <a:r>
              <a:rPr lang="pt-BR" dirty="0"/>
              <a:t>Implementação do Decorator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718734"/>
            <a:ext cx="10058400" cy="4682067"/>
          </a:xfrm>
        </p:spPr>
        <p:txBody>
          <a:bodyPr>
            <a:normAutofit/>
          </a:bodyPr>
          <a:lstStyle/>
          <a:p>
            <a:r>
              <a:rPr lang="pt-BR" sz="2600" dirty="0" smtClean="0"/>
              <a:t>Classe decorator DecoratorCarro:</a:t>
            </a:r>
            <a:endParaRPr lang="pt-BR" dirty="0"/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200" dirty="0"/>
              <a:t> </a:t>
            </a:r>
            <a:endParaRPr lang="pt-BR" sz="2200" dirty="0" smtClean="0"/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200" dirty="0" smtClean="0"/>
              <a:t>public </a:t>
            </a:r>
            <a:r>
              <a:rPr lang="pt-BR" sz="2200" dirty="0"/>
              <a:t>abstract class DecoratorCarro </a:t>
            </a:r>
            <a:r>
              <a:rPr lang="pt-BR" sz="2200" dirty="0" smtClean="0"/>
              <a:t>extends Carro { 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>        </a:t>
            </a:r>
            <a:r>
              <a:rPr lang="pt-BR" sz="2200" dirty="0" smtClean="0"/>
              <a:t>private Carro carroDecorador;</a:t>
            </a: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        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200" dirty="0"/>
              <a:t> </a:t>
            </a:r>
            <a:r>
              <a:rPr lang="pt-BR" sz="2200" dirty="0" smtClean="0"/>
              <a:t>        public DecoratorCarro(Carro </a:t>
            </a:r>
            <a:r>
              <a:rPr lang="pt-BR" sz="2200" dirty="0" err="1" smtClean="0"/>
              <a:t>carro</a:t>
            </a:r>
            <a:r>
              <a:rPr lang="pt-BR" sz="2200" dirty="0" smtClean="0"/>
              <a:t>) {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200" dirty="0"/>
              <a:t> </a:t>
            </a:r>
            <a:r>
              <a:rPr lang="pt-BR" sz="2200" dirty="0" smtClean="0"/>
              <a:t>             this.carroDecorador = carro;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200" dirty="0"/>
              <a:t> </a:t>
            </a:r>
            <a:r>
              <a:rPr lang="pt-BR" sz="2200" dirty="0" smtClean="0"/>
              <a:t>       }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pt-BR" sz="2200" dirty="0" smtClean="0"/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200" i="1" dirty="0"/>
              <a:t> </a:t>
            </a:r>
            <a:r>
              <a:rPr lang="pt-BR" sz="2200" i="1" dirty="0" smtClean="0"/>
              <a:t>       @Override</a:t>
            </a: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>        </a:t>
            </a:r>
            <a:r>
              <a:rPr lang="pt-BR" sz="2200" dirty="0" smtClean="0"/>
              <a:t>public </a:t>
            </a:r>
            <a:r>
              <a:rPr lang="pt-BR" sz="2200" dirty="0"/>
              <a:t>double </a:t>
            </a:r>
            <a:r>
              <a:rPr lang="pt-BR" sz="2200" dirty="0" smtClean="0"/>
              <a:t>getPreco() {</a:t>
            </a: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>           </a:t>
            </a:r>
            <a:r>
              <a:rPr lang="pt-BR" sz="2200" dirty="0"/>
              <a:t> </a:t>
            </a:r>
            <a:r>
              <a:rPr lang="pt-BR" sz="2200" dirty="0" smtClean="0"/>
              <a:t>return this.carroDecorador.getPreco();</a:t>
            </a: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>        </a:t>
            </a:r>
            <a:r>
              <a:rPr lang="pt-BR" sz="2200" dirty="0" smtClean="0"/>
              <a:t>}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pt-BR" sz="2200" dirty="0" smtClean="0"/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200" dirty="0" smtClean="0"/>
              <a:t>        </a:t>
            </a:r>
            <a:r>
              <a:rPr lang="pt-BR" sz="2200" i="1" dirty="0"/>
              <a:t>@Override</a:t>
            </a: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>        </a:t>
            </a:r>
            <a:r>
              <a:rPr lang="pt-BR" sz="2200" dirty="0" smtClean="0"/>
              <a:t>public String getDescricao() {</a:t>
            </a: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>            </a:t>
            </a:r>
            <a:r>
              <a:rPr lang="pt-BR" sz="2200" dirty="0" smtClean="0"/>
              <a:t>return this.carroDecorador.getDescricao(); </a:t>
            </a: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>        </a:t>
            </a:r>
            <a:r>
              <a:rPr lang="pt-BR" sz="2200" dirty="0" smtClean="0"/>
              <a:t>}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}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178765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Decorator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 smtClean="0"/>
              <a:t>Classe padrão Ferrari: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pt-BR" dirty="0"/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pt-BR" dirty="0" smtClean="0"/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pt-BR" dirty="0"/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 smtClean="0"/>
              <a:t>class Ferrari extends Carro {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     </a:t>
            </a:r>
            <a:r>
              <a:rPr lang="pt-BR" dirty="0" smtClean="0"/>
              <a:t>public </a:t>
            </a:r>
            <a:r>
              <a:rPr lang="pt-BR" dirty="0"/>
              <a:t>double </a:t>
            </a:r>
            <a:r>
              <a:rPr lang="pt-BR" dirty="0" smtClean="0"/>
              <a:t>getPreco() {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             return </a:t>
            </a:r>
            <a:r>
              <a:rPr lang="pt-BR" dirty="0" smtClean="0"/>
              <a:t>preco</a:t>
            </a:r>
            <a:r>
              <a:rPr lang="pt-BR" dirty="0"/>
              <a:t>;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     </a:t>
            </a:r>
            <a:r>
              <a:rPr lang="pt-BR" dirty="0" smtClean="0"/>
              <a:t>}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     public </a:t>
            </a:r>
            <a:r>
              <a:rPr lang="pt-BR" dirty="0"/>
              <a:t>S</a:t>
            </a:r>
            <a:r>
              <a:rPr lang="pt-BR" dirty="0" smtClean="0"/>
              <a:t>tring getDescricao() {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     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             </a:t>
            </a:r>
            <a:r>
              <a:rPr lang="pt-BR" dirty="0" smtClean="0"/>
              <a:t>return descricao;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     </a:t>
            </a:r>
            <a:r>
              <a:rPr lang="pt-BR" dirty="0" smtClean="0"/>
              <a:t>}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4879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Decorator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77266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Classe decoradora concreta FerrariTurbo</a:t>
            </a:r>
          </a:p>
          <a:p>
            <a:endParaRPr lang="pt-BR" dirty="0" smtClean="0"/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700" dirty="0" smtClean="0"/>
              <a:t>class FerrariTurbo extends DecoratorCarro </a:t>
            </a:r>
            <a:r>
              <a:rPr lang="pt-BR" sz="1700" dirty="0"/>
              <a:t>{</a:t>
            </a:r>
            <a:r>
              <a:rPr lang="pt-BR" sz="1700" dirty="0"/>
              <a:t/>
            </a:r>
            <a:br>
              <a:rPr lang="pt-BR" sz="1700" dirty="0"/>
            </a:br>
            <a:r>
              <a:rPr lang="pt-BR" sz="1700" dirty="0"/>
              <a:t>        double </a:t>
            </a:r>
            <a:r>
              <a:rPr lang="pt-BR" sz="1700" dirty="0" smtClean="0"/>
              <a:t>preco </a:t>
            </a:r>
            <a:r>
              <a:rPr lang="pt-BR" sz="1700" dirty="0"/>
              <a:t>= 9500.50;</a:t>
            </a:r>
            <a:r>
              <a:rPr lang="pt-BR" sz="1700" dirty="0"/>
              <a:t/>
            </a:r>
            <a:br>
              <a:rPr lang="pt-BR" sz="1700" dirty="0"/>
            </a:br>
            <a:r>
              <a:rPr lang="pt-BR" sz="1700" dirty="0"/>
              <a:t>        </a:t>
            </a:r>
            <a:r>
              <a:rPr lang="pt-BR" sz="1700" dirty="0"/>
              <a:t>S</a:t>
            </a:r>
            <a:r>
              <a:rPr lang="pt-BR" sz="1700" dirty="0" smtClean="0"/>
              <a:t>tring descricao </a:t>
            </a:r>
            <a:r>
              <a:rPr lang="pt-BR" sz="1700" dirty="0"/>
              <a:t>= "Turbo, </a:t>
            </a:r>
            <a:r>
              <a:rPr lang="pt-BR" sz="1700" dirty="0" smtClean="0"/>
              <a:t>";</a:t>
            </a:r>
            <a:r>
              <a:rPr lang="pt-BR" sz="1700" dirty="0"/>
              <a:t/>
            </a:r>
            <a:br>
              <a:rPr lang="pt-BR" sz="1700" dirty="0"/>
            </a:br>
            <a:r>
              <a:rPr lang="pt-BR" sz="1700" dirty="0"/>
              <a:t/>
            </a:r>
            <a:br>
              <a:rPr lang="pt-BR" sz="1700" dirty="0"/>
            </a:br>
            <a:r>
              <a:rPr lang="pt-BR" sz="1700" dirty="0"/>
              <a:t>        public </a:t>
            </a:r>
            <a:r>
              <a:rPr lang="pt-BR" sz="1700" dirty="0" smtClean="0"/>
              <a:t>FerrariTurbo(Carro </a:t>
            </a:r>
            <a:r>
              <a:rPr lang="pt-BR" sz="1700" dirty="0" err="1" smtClean="0"/>
              <a:t>carro</a:t>
            </a:r>
            <a:r>
              <a:rPr lang="pt-BR" sz="1700" dirty="0" smtClean="0"/>
              <a:t>) {</a:t>
            </a:r>
            <a:r>
              <a:rPr lang="pt-BR" sz="1700" dirty="0"/>
              <a:t/>
            </a:r>
            <a:br>
              <a:rPr lang="pt-BR" sz="1700" dirty="0"/>
            </a:br>
            <a:r>
              <a:rPr lang="pt-BR" sz="1700" dirty="0"/>
              <a:t>           </a:t>
            </a:r>
            <a:r>
              <a:rPr lang="pt-BR" sz="1700" dirty="0" smtClean="0"/>
              <a:t>super(carro);</a:t>
            </a:r>
            <a:r>
              <a:rPr lang="pt-BR" sz="1700" dirty="0"/>
              <a:t/>
            </a:r>
            <a:br>
              <a:rPr lang="pt-BR" sz="1700" dirty="0"/>
            </a:br>
            <a:r>
              <a:rPr lang="pt-BR" sz="1700" dirty="0"/>
              <a:t>        }</a:t>
            </a:r>
            <a:r>
              <a:rPr lang="pt-BR" sz="1700" dirty="0"/>
              <a:t/>
            </a:r>
            <a:br>
              <a:rPr lang="pt-BR" sz="1700" dirty="0"/>
            </a:br>
            <a:endParaRPr lang="pt-BR" sz="1700" dirty="0" smtClean="0"/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700" dirty="0"/>
              <a:t> </a:t>
            </a:r>
            <a:r>
              <a:rPr lang="pt-BR" sz="1700" dirty="0" smtClean="0"/>
              <a:t>       </a:t>
            </a:r>
            <a:r>
              <a:rPr lang="pt-BR" sz="1700" i="1" dirty="0" smtClean="0"/>
              <a:t>@Override</a:t>
            </a:r>
            <a:r>
              <a:rPr lang="pt-BR" sz="1700" dirty="0"/>
              <a:t/>
            </a:r>
            <a:br>
              <a:rPr lang="pt-BR" sz="1700" dirty="0"/>
            </a:br>
            <a:r>
              <a:rPr lang="pt-BR" sz="1700" dirty="0"/>
              <a:t>        </a:t>
            </a:r>
            <a:r>
              <a:rPr lang="pt-BR" sz="1700" dirty="0" smtClean="0"/>
              <a:t>public double getPreco() {</a:t>
            </a:r>
            <a:r>
              <a:rPr lang="pt-BR" sz="1700" dirty="0"/>
              <a:t/>
            </a:r>
            <a:br>
              <a:rPr lang="pt-BR" sz="1700" dirty="0"/>
            </a:br>
            <a:r>
              <a:rPr lang="pt-BR" sz="1700" dirty="0"/>
              <a:t>                return </a:t>
            </a:r>
            <a:r>
              <a:rPr lang="pt-BR" sz="1700" dirty="0" smtClean="0"/>
              <a:t>super.getPreco() + preco;</a:t>
            </a:r>
            <a:r>
              <a:rPr lang="pt-BR" sz="1700" dirty="0"/>
              <a:t/>
            </a:r>
            <a:br>
              <a:rPr lang="pt-BR" sz="1700" dirty="0"/>
            </a:br>
            <a:r>
              <a:rPr lang="pt-BR" sz="1700" dirty="0"/>
              <a:t>        }</a:t>
            </a:r>
            <a:r>
              <a:rPr lang="pt-BR" sz="1700" dirty="0"/>
              <a:t/>
            </a:r>
            <a:br>
              <a:rPr lang="pt-BR" sz="1700" dirty="0"/>
            </a:br>
            <a:r>
              <a:rPr lang="pt-BR" sz="1700" dirty="0" smtClean="0"/>
              <a:t>         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700" dirty="0" smtClean="0"/>
              <a:t>        </a:t>
            </a:r>
            <a:r>
              <a:rPr lang="pt-BR" sz="1700" i="1" dirty="0"/>
              <a:t>@Override</a:t>
            </a:r>
            <a:r>
              <a:rPr lang="pt-BR" sz="1700" dirty="0"/>
              <a:t/>
            </a:r>
            <a:br>
              <a:rPr lang="pt-BR" sz="1700" dirty="0"/>
            </a:br>
            <a:r>
              <a:rPr lang="pt-BR" sz="1700" dirty="0"/>
              <a:t>        public </a:t>
            </a:r>
            <a:r>
              <a:rPr lang="pt-BR" sz="1700" dirty="0"/>
              <a:t>S</a:t>
            </a:r>
            <a:r>
              <a:rPr lang="pt-BR" sz="1700" dirty="0" smtClean="0"/>
              <a:t>tring getDescricao() {</a:t>
            </a:r>
            <a:r>
              <a:rPr lang="pt-BR" sz="1700" dirty="0"/>
              <a:t/>
            </a:r>
            <a:br>
              <a:rPr lang="pt-BR" sz="1700" dirty="0"/>
            </a:br>
            <a:r>
              <a:rPr lang="pt-BR" sz="1700" dirty="0"/>
              <a:t>                return </a:t>
            </a:r>
            <a:r>
              <a:rPr lang="pt-BR" sz="1700" dirty="0" smtClean="0"/>
              <a:t>super.getDescricao() </a:t>
            </a:r>
            <a:r>
              <a:rPr lang="pt-BR" sz="1700" dirty="0"/>
              <a:t>+ </a:t>
            </a:r>
            <a:r>
              <a:rPr lang="pt-BR" sz="1700" dirty="0" smtClean="0"/>
              <a:t>descricao;</a:t>
            </a:r>
            <a:r>
              <a:rPr lang="pt-BR" sz="1700" dirty="0"/>
              <a:t/>
            </a:r>
            <a:br>
              <a:rPr lang="pt-BR" sz="1700" dirty="0"/>
            </a:br>
            <a:r>
              <a:rPr lang="pt-BR" sz="1700" dirty="0"/>
              <a:t>        }</a:t>
            </a:r>
            <a:r>
              <a:rPr lang="pt-BR" sz="1700" dirty="0"/>
              <a:t/>
            </a:r>
            <a:br>
              <a:rPr lang="pt-BR" sz="1700" dirty="0"/>
            </a:br>
            <a:r>
              <a:rPr lang="pt-BR" sz="1700" dirty="0"/>
              <a:t> </a:t>
            </a:r>
            <a:r>
              <a:rPr lang="pt-BR" sz="1700" dirty="0" smtClean="0"/>
              <a:t>}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044400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Decorator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46599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Classe decoradora concreta </a:t>
            </a:r>
            <a:r>
              <a:rPr lang="pt-BR" dirty="0" smtClean="0"/>
              <a:t>FerrariCouro</a:t>
            </a:r>
            <a:endParaRPr lang="pt-BR" dirty="0"/>
          </a:p>
          <a:p>
            <a:endParaRPr lang="pt-BR" dirty="0"/>
          </a:p>
          <a:p>
            <a:r>
              <a:rPr lang="pt-BR" dirty="0"/>
              <a:t>class </a:t>
            </a:r>
            <a:r>
              <a:rPr lang="pt-BR" dirty="0" smtClean="0"/>
              <a:t>FerrariCouro </a:t>
            </a:r>
            <a:r>
              <a:rPr lang="pt-BR" dirty="0"/>
              <a:t>extends DecoratorCarro {</a:t>
            </a:r>
            <a:br>
              <a:rPr lang="pt-BR" dirty="0"/>
            </a:br>
            <a:r>
              <a:rPr lang="pt-BR" dirty="0"/>
              <a:t>        double preco = </a:t>
            </a:r>
            <a:r>
              <a:rPr lang="pt-BR" dirty="0" smtClean="0"/>
              <a:t>4250.25;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     String descricao = </a:t>
            </a:r>
            <a:r>
              <a:rPr lang="pt-BR" dirty="0" smtClean="0"/>
              <a:t>“Banco de couro, </a:t>
            </a:r>
            <a:r>
              <a:rPr lang="pt-BR" dirty="0"/>
              <a:t>";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     public </a:t>
            </a:r>
            <a:r>
              <a:rPr lang="pt-BR" dirty="0" smtClean="0"/>
              <a:t>FerrariCouro(Carro </a:t>
            </a:r>
            <a:r>
              <a:rPr lang="pt-BR" dirty="0"/>
              <a:t>carro</a:t>
            </a:r>
            <a:r>
              <a:rPr lang="pt-BR" dirty="0"/>
              <a:t>) {</a:t>
            </a:r>
            <a:br>
              <a:rPr lang="pt-BR" dirty="0"/>
            </a:br>
            <a:r>
              <a:rPr lang="pt-BR" dirty="0"/>
              <a:t>           super(carro);</a:t>
            </a:r>
            <a:br>
              <a:rPr lang="pt-BR" dirty="0"/>
            </a:br>
            <a:r>
              <a:rPr lang="pt-BR" dirty="0"/>
              <a:t>        }</a:t>
            </a:r>
            <a:br>
              <a:rPr lang="pt-BR" dirty="0"/>
            </a:br>
            <a:endParaRPr lang="pt-BR" dirty="0"/>
          </a:p>
          <a:p>
            <a:r>
              <a:rPr lang="pt-BR" dirty="0"/>
              <a:t>        @Override</a:t>
            </a:r>
            <a:br>
              <a:rPr lang="pt-BR" dirty="0"/>
            </a:br>
            <a:r>
              <a:rPr lang="pt-BR" dirty="0"/>
              <a:t>        public double getPreco() {</a:t>
            </a:r>
            <a:br>
              <a:rPr lang="pt-BR" dirty="0"/>
            </a:br>
            <a:r>
              <a:rPr lang="pt-BR" dirty="0"/>
              <a:t>                return super.getPreco + preco;</a:t>
            </a:r>
            <a:br>
              <a:rPr lang="pt-BR" dirty="0"/>
            </a:br>
            <a:r>
              <a:rPr lang="pt-BR" dirty="0"/>
              <a:t>        }</a:t>
            </a:r>
            <a:br>
              <a:rPr lang="pt-BR" dirty="0"/>
            </a:br>
            <a:r>
              <a:rPr lang="pt-BR" dirty="0"/>
              <a:t>         </a:t>
            </a:r>
          </a:p>
          <a:p>
            <a:r>
              <a:rPr lang="pt-BR" dirty="0"/>
              <a:t>        @Override</a:t>
            </a:r>
            <a:br>
              <a:rPr lang="pt-BR" dirty="0"/>
            </a:br>
            <a:r>
              <a:rPr lang="pt-BR" dirty="0"/>
              <a:t>        public String getDescricao() {</a:t>
            </a:r>
            <a:br>
              <a:rPr lang="pt-BR" dirty="0"/>
            </a:br>
            <a:r>
              <a:rPr lang="pt-BR" dirty="0"/>
              <a:t>                return super.getDescricao() + descricao;</a:t>
            </a:r>
            <a:br>
              <a:rPr lang="pt-BR" dirty="0"/>
            </a:br>
            <a:r>
              <a:rPr lang="pt-BR" dirty="0"/>
              <a:t>        }</a:t>
            </a:r>
            <a:br>
              <a:rPr lang="pt-BR" dirty="0"/>
            </a:br>
            <a:r>
              <a:rPr lang="pt-BR" dirty="0"/>
              <a:t> 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1680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Decorator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1933"/>
          </a:xfrm>
        </p:spPr>
        <p:txBody>
          <a:bodyPr>
            <a:normAutofit/>
          </a:bodyPr>
          <a:lstStyle/>
          <a:p>
            <a:r>
              <a:rPr lang="pt-BR" dirty="0"/>
              <a:t>Classe </a:t>
            </a:r>
            <a:r>
              <a:rPr lang="pt-BR" dirty="0" smtClean="0"/>
              <a:t>cliente:</a:t>
            </a:r>
            <a:endParaRPr lang="pt-BR" dirty="0"/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  public class CarroMain  {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dirty="0" smtClean="0"/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  <a:r>
              <a:rPr lang="pt-BR" dirty="0" smtClean="0"/>
              <a:t>       public static void main(String[] args) {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dirty="0" smtClean="0"/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              //cria um carro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  <a:r>
              <a:rPr lang="pt-BR" dirty="0" smtClean="0"/>
              <a:t>           System.out.println(“---- Ferrari padrão-----”);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  <a:r>
              <a:rPr lang="pt-BR" dirty="0" smtClean="0"/>
              <a:t>            Carro </a:t>
            </a:r>
            <a:r>
              <a:rPr lang="pt-BR" dirty="0" smtClean="0"/>
              <a:t>carro</a:t>
            </a:r>
            <a:r>
              <a:rPr lang="pt-BR" dirty="0" smtClean="0"/>
              <a:t> = new Ferrari();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             </a:t>
            </a:r>
            <a:r>
              <a:rPr lang="pt-BR" dirty="0"/>
              <a:t>System.out.println</a:t>
            </a:r>
            <a:r>
              <a:rPr lang="pt-BR" dirty="0" smtClean="0"/>
              <a:t>(“Descrição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dirty="0" smtClean="0"/>
              <a:t>” + carro.getDescricao());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             System.out.println(“Preço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dirty="0" smtClean="0"/>
              <a:t>” + carro.getPreco());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            </a:t>
            </a:r>
            <a:r>
              <a:rPr lang="pt-BR" dirty="0"/>
              <a:t> </a:t>
            </a:r>
            <a:r>
              <a:rPr lang="pt-BR" dirty="0" smtClean="0"/>
              <a:t>//decorador</a:t>
            </a:r>
            <a:endParaRPr lang="pt-BR" dirty="0"/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          System.out.println(“---- Ferrari </a:t>
            </a:r>
            <a:r>
              <a:rPr lang="pt-BR" dirty="0" smtClean="0"/>
              <a:t>decorada-----”);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  <a:r>
              <a:rPr lang="pt-BR" dirty="0" smtClean="0"/>
              <a:t>            </a:t>
            </a:r>
            <a:r>
              <a:rPr lang="pt-BR" dirty="0"/>
              <a:t> //</a:t>
            </a:r>
            <a:r>
              <a:rPr lang="pt-BR" dirty="0" smtClean="0"/>
              <a:t>decora o carro com o banco de couro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            carro </a:t>
            </a:r>
            <a:r>
              <a:rPr lang="pt-BR" dirty="0"/>
              <a:t>= new </a:t>
            </a:r>
            <a:r>
              <a:rPr lang="pt-BR" dirty="0" smtClean="0"/>
              <a:t>FerrariCouro(carro);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  <a:r>
              <a:rPr lang="pt-BR" dirty="0" smtClean="0"/>
              <a:t>            </a:t>
            </a:r>
            <a:r>
              <a:rPr lang="pt-BR" dirty="0"/>
              <a:t>//decora o carro com o </a:t>
            </a:r>
            <a:r>
              <a:rPr lang="pt-BR" dirty="0" smtClean="0"/>
              <a:t>motor turbo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  <a:r>
              <a:rPr lang="pt-BR" dirty="0" smtClean="0"/>
              <a:t>           carro = new FerrariTurbo(carro);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  <a:r>
              <a:rPr lang="pt-BR" dirty="0" smtClean="0"/>
              <a:t>            </a:t>
            </a:r>
            <a:r>
              <a:rPr lang="pt-BR" dirty="0"/>
              <a:t>System.out.println(“Descrição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” + carro.getDescricao());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           System.out.println(“Preço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” + carro.getPreco());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 </a:t>
            </a:r>
            <a:r>
              <a:rPr lang="pt-BR" dirty="0"/>
              <a:t>        </a:t>
            </a:r>
            <a:r>
              <a:rPr lang="pt-BR" dirty="0" smtClean="0"/>
              <a:t>}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}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093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Breve conceito de Decorator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55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500" dirty="0" smtClean="0"/>
          </a:p>
          <a:p>
            <a:pPr marL="0" indent="0">
              <a:buNone/>
            </a:pPr>
            <a:endParaRPr lang="pt-BR" sz="2500" dirty="0"/>
          </a:p>
          <a:p>
            <a:pPr marL="0" indent="0">
              <a:buNone/>
            </a:pPr>
            <a:r>
              <a:rPr lang="pt-BR" sz="2500" dirty="0" smtClean="0"/>
              <a:t>É </a:t>
            </a:r>
            <a:r>
              <a:rPr lang="pt-BR" sz="2500" dirty="0"/>
              <a:t>um padrão de projeto estrutural que permite adicionar responsabilidades a um objeto de maneira dinâmica, criando algo similar a uma extensão do objeto. Geralmente isso é feito através de camadas aninhadas</a:t>
            </a:r>
            <a:r>
              <a:rPr lang="pt-BR" sz="2500" dirty="0" smtClean="0"/>
              <a:t>.</a:t>
            </a:r>
          </a:p>
          <a:p>
            <a:pPr marL="0" indent="0">
              <a:buNone/>
            </a:pP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309905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Breve conceito de Decorator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Padrão Decorator tem como </a:t>
            </a:r>
            <a:r>
              <a:rPr lang="pt-BR" sz="2400" dirty="0" smtClean="0"/>
              <a:t>características:</a:t>
            </a:r>
            <a:endParaRPr lang="pt-BR" sz="2400" dirty="0"/>
          </a:p>
          <a:p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/>
              <a:t>Os decoradores têm o mesmo supertipo </a:t>
            </a:r>
            <a:r>
              <a:rPr lang="pt-BR" sz="2200" dirty="0"/>
              <a:t>d</a:t>
            </a:r>
            <a:r>
              <a:rPr lang="pt-BR" sz="2200" dirty="0" smtClean="0"/>
              <a:t>os </a:t>
            </a:r>
            <a:r>
              <a:rPr lang="pt-BR" sz="2200" dirty="0"/>
              <a:t>objetos que eles decoram</a:t>
            </a:r>
            <a:r>
              <a:rPr lang="pt-BR" sz="2200" dirty="0" smtClean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/>
              <a:t>Você pode usar um ou mais decoradores para englobar um objeto</a:t>
            </a:r>
            <a:r>
              <a:rPr lang="pt-BR" sz="2200" dirty="0" smtClean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/>
              <a:t>Uma vez que o decorador tem o mesmo supertipo que o objeto decorado, podemos passar um objeto decorado no lugar do objeto original (englobado</a:t>
            </a:r>
            <a:r>
              <a:rPr lang="pt-BR" sz="2200" dirty="0" smtClean="0"/>
              <a:t>);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698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Breve conceito de Decorator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02424"/>
            <a:ext cx="10058400" cy="40666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/>
              <a:t>O decorador adiciona seu próprio comportamento antes e/ou depois de delegar o objeto que ele decora o resto do trabalho</a:t>
            </a:r>
            <a:r>
              <a:rPr lang="pt-BR" sz="2200" dirty="0" smtClean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/>
              <a:t>Os objetos podem ser decorados a qualquer momento, então podemos decorar os objetos de maneira dinâmica no tempo de execução com quantos decoradores desejarmos.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4615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Decorator Pattern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97280" y="1784350"/>
            <a:ext cx="1005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Calibri (corpo)"/>
              </a:rPr>
              <a:t>Diagrama de classe do Padrão Decorator</a:t>
            </a:r>
            <a:endParaRPr lang="pt-BR" sz="2000" dirty="0" smtClean="0">
              <a:solidFill>
                <a:srgbClr val="000000"/>
              </a:solidFill>
              <a:latin typeface="Calibri (corpo)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5" y="2231450"/>
            <a:ext cx="4906107" cy="405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0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Decorator Pattern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2039344"/>
            <a:ext cx="937147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(corpo)"/>
              </a:rPr>
              <a:t>Geralmente este padrão é composto por alguns elementos: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(corp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BR" altLang="pt-BR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(corpo)"/>
              </a:rPr>
              <a:t> </a:t>
            </a:r>
            <a:r>
              <a:rPr kumimoji="0" lang="pt-BR" altLang="pt-B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(corpo)"/>
              </a:rPr>
              <a:t>Definição abstrata de um componente de software;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(corp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(corpo)"/>
              </a:rPr>
              <a:t>2. Implementação concreta deste componente;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(corp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pt-BR" altLang="pt-BR" sz="2200" dirty="0">
                <a:solidFill>
                  <a:schemeClr val="tx1"/>
                </a:solidFill>
                <a:latin typeface="Calibri (corpo)"/>
              </a:rPr>
              <a:t> </a:t>
            </a:r>
            <a:r>
              <a:rPr kumimoji="0" lang="pt-BR" altLang="pt-B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(corpo)"/>
              </a:rPr>
              <a:t>Definição abstrata de um </a:t>
            </a:r>
            <a:r>
              <a:rPr kumimoji="0" lang="pt-BR" altLang="pt-BR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(corpo)"/>
              </a:rPr>
              <a:t>decorator</a:t>
            </a:r>
            <a:r>
              <a:rPr kumimoji="0" lang="pt-BR" altLang="pt-B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(corpo)"/>
              </a:rPr>
              <a:t> para este componente;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(corp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pt-BR" altLang="pt-BR" sz="2200" dirty="0">
                <a:solidFill>
                  <a:schemeClr val="tx1"/>
                </a:solidFill>
                <a:latin typeface="Calibri (corpo)"/>
              </a:rPr>
              <a:t> </a:t>
            </a:r>
            <a:r>
              <a:rPr kumimoji="0" lang="pt-BR" altLang="pt-B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(corpo)"/>
              </a:rPr>
              <a:t>Uma ou mais implementações concretas do </a:t>
            </a:r>
            <a:r>
              <a:rPr kumimoji="0" lang="pt-BR" altLang="pt-BR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(corpo)"/>
              </a:rPr>
              <a:t>decorator</a:t>
            </a:r>
            <a:r>
              <a:rPr kumimoji="0" lang="pt-BR" altLang="pt-B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(corpo)"/>
              </a:rPr>
              <a:t> do componente;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(corpo)"/>
            </a:endParaRPr>
          </a:p>
        </p:txBody>
      </p:sp>
    </p:spTree>
    <p:extLst>
      <p:ext uri="{BB962C8B-B14F-4D97-AF65-F5344CB8AC3E}">
        <p14:creationId xmlns:p14="http://schemas.microsoft.com/office/powerpoint/2010/main" val="329940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Decorator Pattern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  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97280" y="1737360"/>
            <a:ext cx="100584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/>
              <a:t>Classes/Objetos participantes do padrão</a:t>
            </a:r>
            <a:r>
              <a:rPr lang="pt-BR" sz="2200" dirty="0" smtClean="0"/>
              <a:t>:</a:t>
            </a:r>
          </a:p>
          <a:p>
            <a:endParaRPr lang="pt-BR" sz="2200" b="1" dirty="0"/>
          </a:p>
          <a:p>
            <a:r>
              <a:rPr lang="pt-BR" sz="2200" b="1" dirty="0" smtClean="0"/>
              <a:t>Componente</a:t>
            </a:r>
            <a:r>
              <a:rPr lang="pt-BR" sz="2200" dirty="0"/>
              <a:t> - Define a interface para objetos que podem ter responsabilidades adicionadas a eles</a:t>
            </a:r>
            <a:br>
              <a:rPr lang="pt-BR" sz="2200" dirty="0"/>
            </a:br>
            <a:r>
              <a:rPr lang="pt-BR" sz="2200" dirty="0"/>
              <a:t>dinamicamente</a:t>
            </a:r>
            <a:r>
              <a:rPr lang="pt-BR" sz="2200" dirty="0" smtClean="0"/>
              <a:t>;</a:t>
            </a:r>
          </a:p>
          <a:p>
            <a:endParaRPr lang="pt-BR" sz="2200" dirty="0"/>
          </a:p>
          <a:p>
            <a:r>
              <a:rPr lang="pt-BR" sz="2200" b="1" dirty="0"/>
              <a:t>ComponenteConcreto</a:t>
            </a:r>
            <a:r>
              <a:rPr lang="pt-BR" sz="2200" dirty="0"/>
              <a:t> - Define um objeto para o qual responsabilidades adicionais podem ser anexadas</a:t>
            </a:r>
            <a:r>
              <a:rPr lang="pt-BR" sz="2200" dirty="0" smtClean="0"/>
              <a:t>;</a:t>
            </a:r>
          </a:p>
          <a:p>
            <a:endParaRPr lang="pt-BR" sz="2200" dirty="0"/>
          </a:p>
          <a:p>
            <a:r>
              <a:rPr lang="pt-BR" sz="2200" b="1" dirty="0"/>
              <a:t>Decorador</a:t>
            </a:r>
            <a:r>
              <a:rPr lang="pt-BR" sz="2200" dirty="0"/>
              <a:t> - Mantém uma referência para um objeto Componente e define uma interface compatível </a:t>
            </a:r>
            <a:r>
              <a:rPr lang="pt-BR" sz="2200" dirty="0" smtClean="0"/>
              <a:t>com interface </a:t>
            </a:r>
            <a:r>
              <a:rPr lang="pt-BR" sz="2200" dirty="0"/>
              <a:t>de componente</a:t>
            </a:r>
            <a:r>
              <a:rPr lang="pt-BR" sz="2200" dirty="0" smtClean="0"/>
              <a:t>;</a:t>
            </a:r>
          </a:p>
          <a:p>
            <a:endParaRPr lang="pt-BR" sz="2200" dirty="0"/>
          </a:p>
          <a:p>
            <a:r>
              <a:rPr lang="pt-BR" sz="2200" b="1" dirty="0"/>
              <a:t>DecoradorConcreto</a:t>
            </a:r>
            <a:r>
              <a:rPr lang="pt-BR" sz="2200" dirty="0"/>
              <a:t> - Adiciona responsabilidades ao componente;</a:t>
            </a:r>
          </a:p>
        </p:txBody>
      </p:sp>
    </p:spTree>
    <p:extLst>
      <p:ext uri="{BB962C8B-B14F-4D97-AF65-F5344CB8AC3E}">
        <p14:creationId xmlns:p14="http://schemas.microsoft.com/office/powerpoint/2010/main" val="416228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36688"/>
          </a:xfrm>
        </p:spPr>
        <p:txBody>
          <a:bodyPr/>
          <a:lstStyle/>
          <a:p>
            <a:r>
              <a:rPr lang="pt-BR" dirty="0" smtClean="0"/>
              <a:t>Decorator </a:t>
            </a:r>
            <a:r>
              <a:rPr lang="pt-BR" dirty="0"/>
              <a:t>Pattern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8366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sz="2400" dirty="0"/>
              <a:t> </a:t>
            </a:r>
            <a:endParaRPr lang="pt-BR" sz="2600" dirty="0" smtClean="0"/>
          </a:p>
          <a:p>
            <a:pPr marL="0" indent="0" fontAlgn="base">
              <a:buNone/>
            </a:pPr>
            <a:endParaRPr lang="pt-BR" sz="2600" dirty="0"/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097280" y="2021618"/>
            <a:ext cx="10058400" cy="41242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097280" y="2021618"/>
            <a:ext cx="100584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Vantagens em usar o padrão </a:t>
            </a:r>
            <a:r>
              <a:rPr lang="pt-BR" sz="2200" b="1" dirty="0"/>
              <a:t>Decorator</a:t>
            </a:r>
            <a:r>
              <a:rPr lang="pt-BR" sz="2200" dirty="0" smtClean="0"/>
              <a:t>:</a:t>
            </a:r>
          </a:p>
          <a:p>
            <a:endParaRPr lang="pt-BR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200" dirty="0"/>
              <a:t>É uma alternativa a utilização da herança que é definida em tempo de compilação enquanto uma classe decorada é definida em tempo de execução</a:t>
            </a:r>
            <a:r>
              <a:rPr lang="pt-BR" sz="2200" dirty="0" smtClean="0"/>
              <a:t>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200" dirty="0"/>
              <a:t>Evita a herança e usa a composição</a:t>
            </a:r>
            <a:r>
              <a:rPr lang="pt-BR" sz="2200" dirty="0" smtClean="0"/>
              <a:t>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200" dirty="0"/>
              <a:t>Aderente ao</a:t>
            </a:r>
            <a:r>
              <a:rPr lang="pt-BR" sz="2200" b="1" dirty="0"/>
              <a:t> Princípio Open-</a:t>
            </a:r>
            <a:r>
              <a:rPr lang="pt-BR" sz="2200" b="1" dirty="0" err="1"/>
              <a:t>Closed</a:t>
            </a:r>
            <a:r>
              <a:rPr lang="pt-BR" sz="2200" dirty="0"/>
              <a:t> - As classes devem estar abertas para extensão mas fechadas para modificação</a:t>
            </a:r>
            <a:r>
              <a:rPr lang="pt-BR" sz="2200" dirty="0" smtClean="0"/>
              <a:t>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200" dirty="0"/>
              <a:t>Ao invés de alterar o código podemos simplesmente estendê-lo;</a:t>
            </a:r>
          </a:p>
        </p:txBody>
      </p:sp>
    </p:spTree>
    <p:extLst>
      <p:ext uri="{BB962C8B-B14F-4D97-AF65-F5344CB8AC3E}">
        <p14:creationId xmlns:p14="http://schemas.microsoft.com/office/powerpoint/2010/main" val="243909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</a:t>
            </a:r>
            <a:r>
              <a:rPr lang="pt-BR" dirty="0" smtClean="0"/>
              <a:t>Decorator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97279" y="1935256"/>
            <a:ext cx="100584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Vamos </a:t>
            </a:r>
            <a:r>
              <a:rPr lang="pt-BR" sz="2400" dirty="0" smtClean="0"/>
              <a:t>implementar um cenário para o padrão </a:t>
            </a:r>
            <a:r>
              <a:rPr lang="pt-BR" sz="2400" b="1" dirty="0" smtClean="0"/>
              <a:t>Decorator</a:t>
            </a:r>
            <a:r>
              <a:rPr lang="pt-BR" sz="2400" dirty="0" smtClean="0"/>
              <a:t>: Carros e seus opcionais.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 smtClean="0"/>
              <a:t>Consideremos </a:t>
            </a:r>
            <a:r>
              <a:rPr lang="pt-BR" sz="2400" dirty="0"/>
              <a:t>um carro , pode ser de qualquer marca ou modelo, e , no nosso exemplo será uma Ferrari</a:t>
            </a:r>
            <a:r>
              <a:rPr lang="pt-BR" sz="2400" dirty="0" smtClean="0"/>
              <a:t>.</a:t>
            </a:r>
          </a:p>
          <a:p>
            <a:endParaRPr lang="pt-BR" sz="2400" dirty="0" smtClean="0"/>
          </a:p>
          <a:p>
            <a:endParaRPr lang="pt-BR" sz="2400" dirty="0"/>
          </a:p>
          <a:p>
            <a:r>
              <a:rPr lang="pt-BR" sz="2400" dirty="0"/>
              <a:t>Geralmente um carro é oferecido na configuração padrão que pode ser acrescida de opcionais que tem um valor que deve ser somando ao valor do carro.</a:t>
            </a:r>
          </a:p>
        </p:txBody>
      </p:sp>
    </p:spTree>
    <p:extLst>
      <p:ext uri="{BB962C8B-B14F-4D97-AF65-F5344CB8AC3E}">
        <p14:creationId xmlns:p14="http://schemas.microsoft.com/office/powerpoint/2010/main" val="225225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2034</TotalTime>
  <Words>629</Words>
  <Application>Microsoft Office PowerPoint</Application>
  <PresentationFormat>Widescreen</PresentationFormat>
  <Paragraphs>173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(corpo)</vt:lpstr>
      <vt:lpstr>Calibri Light</vt:lpstr>
      <vt:lpstr>Wingdings</vt:lpstr>
      <vt:lpstr>Retrospectiva</vt:lpstr>
      <vt:lpstr>Padrões de Projetos: Decorator</vt:lpstr>
      <vt:lpstr>Breve conceito de Decorator</vt:lpstr>
      <vt:lpstr>Breve conceito de Decorator</vt:lpstr>
      <vt:lpstr>Breve conceito de Decorator</vt:lpstr>
      <vt:lpstr>Decorator Pattern</vt:lpstr>
      <vt:lpstr>Decorator Pattern</vt:lpstr>
      <vt:lpstr>Decorator Pattern</vt:lpstr>
      <vt:lpstr>Decorator Pattern</vt:lpstr>
      <vt:lpstr>Implementação do Decorator</vt:lpstr>
      <vt:lpstr>Implementação do Decorator</vt:lpstr>
      <vt:lpstr>Implementação do Decorator</vt:lpstr>
      <vt:lpstr>Implementação do Decorator</vt:lpstr>
      <vt:lpstr>Implementação do Decorator</vt:lpstr>
      <vt:lpstr>Implementação do Decorator</vt:lpstr>
      <vt:lpstr>Implementação do Decorator</vt:lpstr>
      <vt:lpstr>Implementação do Decorator</vt:lpstr>
      <vt:lpstr>Implementação do Decorator</vt:lpstr>
      <vt:lpstr>Implementação do Decorator</vt:lpstr>
      <vt:lpstr>Implementação do Decorator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JavaBeans</dc:title>
  <dc:creator>Cristiano</dc:creator>
  <cp:lastModifiedBy>Cristiano</cp:lastModifiedBy>
  <cp:revision>298</cp:revision>
  <dcterms:created xsi:type="dcterms:W3CDTF">2022-06-08T17:26:36Z</dcterms:created>
  <dcterms:modified xsi:type="dcterms:W3CDTF">2022-08-02T03:56:13Z</dcterms:modified>
</cp:coreProperties>
</file>