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0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38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9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67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6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1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9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4012" y="2404534"/>
            <a:ext cx="9063613" cy="1646302"/>
          </a:xfrm>
        </p:spPr>
        <p:txBody>
          <a:bodyPr>
            <a:normAutofit fontScale="90000"/>
          </a:bodyPr>
          <a:lstStyle/>
          <a:p>
            <a:r>
              <a:rPr lang="pt-BR" sz="6000" dirty="0" smtClean="0"/>
              <a:t>Padrões de Projetos: </a:t>
            </a:r>
            <a:r>
              <a:rPr lang="pt-BR" sz="6000" dirty="0" smtClean="0"/>
              <a:t>Builder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050833"/>
            <a:ext cx="8131003" cy="1096899"/>
          </a:xfrm>
        </p:spPr>
        <p:txBody>
          <a:bodyPr>
            <a:noAutofit/>
          </a:bodyPr>
          <a:lstStyle/>
          <a:p>
            <a:r>
              <a:rPr lang="pt-BR" sz="1500" dirty="0" smtClean="0"/>
              <a:t>Instituto Federal de Educação, Ciência e Tecnologia da Paraíba – IFPB – Campus </a:t>
            </a:r>
            <a:r>
              <a:rPr lang="pt-BR" sz="1500" dirty="0"/>
              <a:t>C</a:t>
            </a:r>
            <a:r>
              <a:rPr lang="pt-BR" sz="1500" dirty="0" smtClean="0"/>
              <a:t>ajazeiras</a:t>
            </a:r>
          </a:p>
          <a:p>
            <a:r>
              <a:rPr lang="pt-BR" sz="1500" dirty="0" smtClean="0"/>
              <a:t>Curso: Análise e Desenvolvimento de Sistemas – DISCIPLINA: Padrões de Projetos</a:t>
            </a:r>
          </a:p>
          <a:p>
            <a:r>
              <a:rPr lang="pt-BR" sz="1500" dirty="0" smtClean="0"/>
              <a:t>PROF. CRISTIANO FONTES</a:t>
            </a:r>
            <a:endParaRPr lang="pt-BR" sz="1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62" y="403453"/>
            <a:ext cx="3674901" cy="23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915074" cy="4769338"/>
          </a:xfrm>
        </p:spPr>
        <p:txBody>
          <a:bodyPr>
            <a:noAutofit/>
          </a:bodyPr>
          <a:lstStyle/>
          <a:p>
            <a:pPr marL="0" lvl="0" indent="0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Problema </a:t>
            </a:r>
          </a:p>
          <a:p>
            <a:pPr marL="0" lvl="0" indent="0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Poderíamos resolver o problema criando um construtor gigante diretamente na classe </a:t>
            </a:r>
            <a:r>
              <a:rPr lang="pt-B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Carro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base?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Neste caso, um construtor com todos os possíveis parâmetros de construção de um carro, eliminando a propagação de subclasses.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nteressante. </a:t>
            </a:r>
            <a:r>
              <a:rPr lang="pt-B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Mas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...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99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Problema 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Teríamos um grande problema.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construtor com vários parâmetros tem um lado ruim: nem todos os parâmetros são necessários todas 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às </a:t>
            </a: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vezes.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96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Problema 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31021"/>
              </p:ext>
            </p:extLst>
          </p:nvPr>
        </p:nvGraphicFramePr>
        <p:xfrm>
          <a:off x="4181465" y="3111175"/>
          <a:ext cx="1588406" cy="1676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8406">
                  <a:extLst>
                    <a:ext uri="{9D8B030D-6E8A-4147-A177-3AD203B41FA5}">
                      <a16:colId xmlns:a16="http://schemas.microsoft.com/office/drawing/2014/main" val="2991227531"/>
                    </a:ext>
                  </a:extLst>
                </a:gridCol>
              </a:tblGrid>
              <a:tr h="594132">
                <a:tc>
                  <a:txBody>
                    <a:bodyPr/>
                    <a:lstStyle/>
                    <a:p>
                      <a:r>
                        <a:rPr lang="pt-BR" b="0" baseline="0" dirty="0" smtClean="0">
                          <a:solidFill>
                            <a:sysClr val="windowText" lastClr="000000"/>
                          </a:solidFill>
                        </a:rPr>
                        <a:t>     </a:t>
                      </a: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Carro</a:t>
                      </a:r>
                      <a:endParaRPr lang="pt-B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89803"/>
                  </a:ext>
                </a:extLst>
              </a:tr>
              <a:tr h="594132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ysClr val="windowText" lastClr="000000"/>
                          </a:solidFill>
                        </a:rPr>
                        <a:t>+ Carro(motor, porta, farol, banco, </a:t>
                      </a:r>
                      <a:r>
                        <a:rPr lang="pt-BR" sz="1300" dirty="0" err="1" smtClean="0">
                          <a:solidFill>
                            <a:sysClr val="windowText" lastClr="000000"/>
                          </a:solidFill>
                        </a:rPr>
                        <a:t>cambioAuto</a:t>
                      </a:r>
                      <a:r>
                        <a:rPr lang="pt-BR" sz="13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pt-BR" sz="1300" dirty="0" err="1" smtClean="0">
                          <a:solidFill>
                            <a:sysClr val="windowText" lastClr="000000"/>
                          </a:solidFill>
                        </a:rPr>
                        <a:t>automatico</a:t>
                      </a:r>
                      <a:r>
                        <a:rPr lang="pt-BR" sz="1300" dirty="0" smtClean="0">
                          <a:solidFill>
                            <a:sysClr val="windowText" lastClr="000000"/>
                          </a:solidFill>
                        </a:rPr>
                        <a:t>);</a:t>
                      </a:r>
                      <a:endParaRPr lang="pt-BR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1420"/>
                  </a:ext>
                </a:extLst>
              </a:tr>
            </a:tbl>
          </a:graphicData>
        </a:graphic>
      </p:graphicFrame>
      <p:sp>
        <p:nvSpPr>
          <p:cNvPr id="6" name="Arco 5"/>
          <p:cNvSpPr/>
          <p:nvPr/>
        </p:nvSpPr>
        <p:spPr>
          <a:xfrm>
            <a:off x="4459817" y="3962684"/>
            <a:ext cx="2620108" cy="2804746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rot="16200000">
            <a:off x="2871411" y="3958285"/>
            <a:ext cx="2620108" cy="2804746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7200" y="5451450"/>
            <a:ext cx="4317023" cy="420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Carro(1.0 turbo, 4, </a:t>
            </a:r>
            <a:r>
              <a:rPr lang="pt-BR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couro, </a:t>
            </a:r>
            <a:r>
              <a:rPr lang="pt-BR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769871" y="5451450"/>
            <a:ext cx="4165437" cy="420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 </a:t>
            </a:r>
            <a:r>
              <a:rPr lang="pt-BR" sz="1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Carro(1.0, </a:t>
            </a:r>
            <a:r>
              <a:rPr lang="pt-BR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2, </a:t>
            </a:r>
            <a:r>
              <a:rPr lang="pt-BR" sz="1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alogeno</a:t>
            </a:r>
            <a:r>
              <a:rPr lang="pt-BR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pt-BR" sz="1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tecido, </a:t>
            </a:r>
            <a:r>
              <a:rPr lang="pt-BR" sz="140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null</a:t>
            </a:r>
            <a:r>
              <a:rPr lang="pt-BR" sz="1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pt-BR" sz="1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null</a:t>
            </a:r>
            <a:r>
              <a:rPr lang="pt-BR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  <a:endParaRPr lang="pt-BR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56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Solução  </a:t>
            </a:r>
            <a:endParaRPr lang="pt-B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Extrair o código de construção do objeto para fora de sua própria classe e movê-lo para objetos separados chamados de </a:t>
            </a:r>
            <a:r>
              <a:rPr lang="pt-B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builder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ou chama-los de </a:t>
            </a:r>
            <a:r>
              <a:rPr lang="pt-B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construtor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6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Solução  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padrão Builder permite que você construa objetos complexos passo a passo. O Builder não permite que outros objetos acessem o produto enquanto ele está sendo construído.</a:t>
            </a:r>
            <a:endParaRPr lang="pt-B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31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967828" cy="3880773"/>
          </a:xfrm>
        </p:spPr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Solução  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srgbClr val="444444"/>
                </a:solidFill>
                <a:latin typeface="PT Sans"/>
              </a:rPr>
              <a:t>O padrão organiza a construção de objetos em uma série de </a:t>
            </a:r>
            <a:r>
              <a:rPr lang="pt-BR" sz="2400" dirty="0" smtClean="0">
                <a:solidFill>
                  <a:srgbClr val="444444"/>
                </a:solidFill>
                <a:latin typeface="PT Sans"/>
              </a:rPr>
              <a:t>etapas, a exemplo do carro, criaríamos começando a montar o motor, colocar os pneus, colocar os bancos, e assim por diante.</a:t>
            </a:r>
            <a:endParaRPr lang="pt-B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90C226"/>
              </a:buClr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76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8950243" cy="3880773"/>
          </a:xfrm>
        </p:spPr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Solução  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 smtClean="0">
                <a:solidFill>
                  <a:srgbClr val="444444"/>
                </a:solidFill>
                <a:latin typeface="PT Sans"/>
              </a:rPr>
              <a:t>Um </a:t>
            </a:r>
            <a:r>
              <a:rPr lang="pt-BR" sz="2400" dirty="0">
                <a:solidFill>
                  <a:srgbClr val="444444"/>
                </a:solidFill>
                <a:latin typeface="PT Sans"/>
              </a:rPr>
              <a:t>objeto </a:t>
            </a:r>
            <a:r>
              <a:rPr lang="pt-BR" sz="2400" dirty="0" smtClean="0">
                <a:solidFill>
                  <a:srgbClr val="444444"/>
                </a:solidFill>
                <a:latin typeface="PT Sans"/>
              </a:rPr>
              <a:t>é criado ao executar </a:t>
            </a:r>
            <a:r>
              <a:rPr lang="pt-BR" sz="2400" dirty="0">
                <a:solidFill>
                  <a:srgbClr val="444444"/>
                </a:solidFill>
                <a:latin typeface="PT Sans"/>
              </a:rPr>
              <a:t>uma série de etapas em um objeto builder</a:t>
            </a:r>
            <a:r>
              <a:rPr lang="pt-BR" sz="2400" dirty="0" smtClean="0">
                <a:solidFill>
                  <a:srgbClr val="444444"/>
                </a:solidFill>
                <a:latin typeface="PT Sans"/>
              </a:rPr>
              <a:t>.</a:t>
            </a: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dirty="0">
              <a:solidFill>
                <a:srgbClr val="444444"/>
              </a:solidFill>
              <a:latin typeface="PT Sans"/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parte importante é que você não precisa chamar todas as etapas.</a:t>
            </a:r>
            <a:endParaRPr lang="pt-B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3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25797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Solução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Chamaríamos </a:t>
            </a:r>
            <a:r>
              <a:rPr lang="pt-BR" sz="2400" dirty="0"/>
              <a:t>apenas aquelas etapas que são necessárias para a produção de uma configuração específica de um objeto.</a:t>
            </a:r>
          </a:p>
        </p:txBody>
      </p:sp>
    </p:spTree>
    <p:extLst>
      <p:ext uri="{BB962C8B-B14F-4D97-AF65-F5344CB8AC3E}">
        <p14:creationId xmlns:p14="http://schemas.microsoft.com/office/powerpoint/2010/main" val="383080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099712" cy="3880773"/>
          </a:xfrm>
        </p:spPr>
        <p:txBody>
          <a:bodyPr/>
          <a:lstStyle/>
          <a:p>
            <a:pPr marL="0" lvl="0" indent="0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Solução </a:t>
            </a:r>
          </a:p>
          <a:p>
            <a:pPr marL="0" lvl="0" indent="0">
              <a:buClr>
                <a:srgbClr val="90C226"/>
              </a:buClr>
              <a:buNone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Podemos implementar em cada etapa de construção alguma lógica de negócio. </a:t>
            </a: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 exemplo, 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roda de 17 polegadas pode ser montado caso o carro for uma pick-up, caso carro sedan compacto, rodas de 16 polegadas.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09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994204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 smtClean="0"/>
              <a:t>Diretor </a:t>
            </a:r>
            <a:endParaRPr lang="pt-BR" sz="2400" dirty="0" smtClean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444444"/>
                </a:solidFill>
              </a:rPr>
              <a:t>Podemos </a:t>
            </a:r>
            <a:r>
              <a:rPr lang="pt-BR" sz="2400" dirty="0">
                <a:solidFill>
                  <a:srgbClr val="444444"/>
                </a:solidFill>
              </a:rPr>
              <a:t>ir além e extrair uma série de chamadas para as etapas do </a:t>
            </a:r>
            <a:r>
              <a:rPr lang="pt-BR" sz="2400" dirty="0" smtClean="0">
                <a:solidFill>
                  <a:srgbClr val="444444"/>
                </a:solidFill>
              </a:rPr>
              <a:t>builder para </a:t>
            </a:r>
            <a:r>
              <a:rPr lang="pt-BR" sz="2400" dirty="0">
                <a:solidFill>
                  <a:srgbClr val="444444"/>
                </a:solidFill>
              </a:rPr>
              <a:t>construir um produto em uma classe separada chamada </a:t>
            </a:r>
            <a:r>
              <a:rPr lang="pt-BR" sz="2400" i="1" dirty="0">
                <a:solidFill>
                  <a:srgbClr val="444444"/>
                </a:solidFill>
              </a:rPr>
              <a:t>diretor</a:t>
            </a:r>
            <a:r>
              <a:rPr lang="pt-BR" sz="2400" dirty="0">
                <a:solidFill>
                  <a:srgbClr val="444444"/>
                </a:solidFill>
              </a:rPr>
              <a:t>. A classe diretor define a ordem na qual </a:t>
            </a:r>
            <a:r>
              <a:rPr lang="pt-BR" sz="2400" dirty="0" smtClean="0">
                <a:solidFill>
                  <a:srgbClr val="444444"/>
                </a:solidFill>
              </a:rPr>
              <a:t>executa </a:t>
            </a:r>
            <a:r>
              <a:rPr lang="pt-BR" sz="2400" dirty="0">
                <a:solidFill>
                  <a:srgbClr val="444444"/>
                </a:solidFill>
              </a:rPr>
              <a:t>as etapas de construção, enquanto que o builder provê a implementação dessas etapas.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7586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</a:t>
            </a:r>
            <a:r>
              <a:rPr lang="pt-BR" dirty="0" smtClean="0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2010" y="2518974"/>
            <a:ext cx="10058400" cy="3196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500" dirty="0" smtClean="0"/>
              <a:t>Também con</a:t>
            </a:r>
            <a:r>
              <a:rPr lang="pt-BR" sz="2500" dirty="0" smtClean="0"/>
              <a:t>hecido como </a:t>
            </a:r>
            <a:r>
              <a:rPr lang="pt-BR" sz="2500" b="1" dirty="0" smtClean="0"/>
              <a:t>Construtor</a:t>
            </a:r>
            <a:r>
              <a:rPr lang="pt-BR" sz="2500" dirty="0" smtClean="0"/>
              <a:t>. </a:t>
            </a:r>
            <a:endParaRPr lang="pt-BR" sz="2500" dirty="0" smtClean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 smtClean="0"/>
              <a:t>Seu propósito é construir objetos complexos passo a passo.</a:t>
            </a:r>
          </a:p>
          <a:p>
            <a:pPr marL="0" indent="0">
              <a:buNone/>
            </a:pPr>
            <a:endParaRPr lang="pt-BR" sz="2500" b="1" dirty="0"/>
          </a:p>
          <a:p>
            <a:pPr marL="0" indent="0">
              <a:buNone/>
            </a:pPr>
            <a:r>
              <a:rPr lang="pt-BR" sz="2500" dirty="0"/>
              <a:t>C</a:t>
            </a:r>
            <a:r>
              <a:rPr lang="pt-BR" sz="2500" dirty="0" smtClean="0"/>
              <a:t>lassificado como um padrão </a:t>
            </a:r>
            <a:r>
              <a:rPr lang="pt-BR" sz="2500" dirty="0" err="1" smtClean="0"/>
              <a:t>criacional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011789" cy="3880773"/>
          </a:xfrm>
        </p:spPr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Diretor 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53" y="1680068"/>
            <a:ext cx="6720018" cy="41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994204" cy="3880773"/>
          </a:xfrm>
        </p:spPr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Diretor 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r>
              <a:rPr lang="pt-BR" sz="2400" dirty="0">
                <a:solidFill>
                  <a:srgbClr val="444444"/>
                </a:solidFill>
              </a:rPr>
              <a:t>Ter uma classe diretor </a:t>
            </a:r>
            <a:r>
              <a:rPr lang="pt-BR" sz="2400" dirty="0" smtClean="0">
                <a:solidFill>
                  <a:srgbClr val="444444"/>
                </a:solidFill>
              </a:rPr>
              <a:t>no projeto </a:t>
            </a:r>
            <a:r>
              <a:rPr lang="pt-BR" sz="2400" dirty="0">
                <a:solidFill>
                  <a:srgbClr val="444444"/>
                </a:solidFill>
              </a:rPr>
              <a:t>não é estritamente necessário. </a:t>
            </a:r>
            <a:r>
              <a:rPr lang="pt-BR" sz="2400" dirty="0" smtClean="0">
                <a:solidFill>
                  <a:srgbClr val="444444"/>
                </a:solidFill>
              </a:rPr>
              <a:t>Podemos </a:t>
            </a:r>
            <a:r>
              <a:rPr lang="pt-BR" sz="2400" dirty="0">
                <a:solidFill>
                  <a:srgbClr val="444444"/>
                </a:solidFill>
              </a:rPr>
              <a:t>chamar as etapas de construção em uma ordem específica diretamente do código cliente. Contudo, a classe diretor pode ser um bom lugar para colocar várias rotinas de construção para que </a:t>
            </a:r>
            <a:r>
              <a:rPr lang="pt-BR" sz="2400" dirty="0" smtClean="0">
                <a:solidFill>
                  <a:srgbClr val="444444"/>
                </a:solidFill>
              </a:rPr>
              <a:t>possamos </a:t>
            </a:r>
            <a:r>
              <a:rPr lang="pt-BR" sz="2400" dirty="0">
                <a:solidFill>
                  <a:srgbClr val="444444"/>
                </a:solidFill>
              </a:rPr>
              <a:t>reutilizá-las em qualquer lugar </a:t>
            </a:r>
            <a:r>
              <a:rPr lang="pt-BR" sz="2400" dirty="0" smtClean="0">
                <a:solidFill>
                  <a:srgbClr val="444444"/>
                </a:solidFill>
              </a:rPr>
              <a:t>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46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67855"/>
            <a:ext cx="9011789" cy="3880773"/>
          </a:xfrm>
        </p:spPr>
        <p:txBody>
          <a:bodyPr/>
          <a:lstStyle/>
          <a:p>
            <a:pPr marL="0" lvl="0" indent="0" algn="just">
              <a:buClr>
                <a:srgbClr val="90C226"/>
              </a:buClr>
              <a:buNone/>
            </a:pPr>
            <a:r>
              <a:rPr lang="pt-B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Estrutura 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90C226"/>
              </a:buClr>
              <a:buNone/>
            </a:pPr>
            <a:endParaRPr lang="pt-B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1" y="2510016"/>
            <a:ext cx="4929244" cy="26589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08" y="2628900"/>
            <a:ext cx="2745755" cy="31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6006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Estrutura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1" y="2305912"/>
            <a:ext cx="3962631" cy="43583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05" y="2378395"/>
            <a:ext cx="2180493" cy="42701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61" y="2378395"/>
            <a:ext cx="3048771" cy="27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52858"/>
            <a:ext cx="8596668" cy="3880773"/>
          </a:xfrm>
        </p:spPr>
        <p:txBody>
          <a:bodyPr/>
          <a:lstStyle/>
          <a:p>
            <a:pPr marL="0" lvl="0" indent="0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Estrutura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1" y="2386671"/>
            <a:ext cx="4373223" cy="31436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386671"/>
            <a:ext cx="3668461" cy="25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35274"/>
            <a:ext cx="8596668" cy="3880773"/>
          </a:xfrm>
        </p:spPr>
        <p:txBody>
          <a:bodyPr/>
          <a:lstStyle/>
          <a:p>
            <a:pPr marL="0" lvl="0" indent="0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Estrutura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61" y="1339196"/>
            <a:ext cx="3279531" cy="52895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6" y="2485798"/>
            <a:ext cx="3014312" cy="1356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4" y="3842238"/>
            <a:ext cx="1458897" cy="8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0361"/>
            <a:ext cx="8596668" cy="1320800"/>
          </a:xfrm>
        </p:spPr>
        <p:txBody>
          <a:bodyPr/>
          <a:lstStyle/>
          <a:p>
            <a:r>
              <a:rPr lang="pt-BR" dirty="0"/>
              <a:t>Implementação do Builder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3880773"/>
          </a:xfrm>
        </p:spPr>
        <p:txBody>
          <a:bodyPr/>
          <a:lstStyle/>
          <a:p>
            <a:pPr marL="0" lvl="0" indent="0">
              <a:buClr>
                <a:srgbClr val="90C226"/>
              </a:buClr>
              <a:buNone/>
            </a:pPr>
            <a:r>
              <a:rPr lang="pt-B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Estrutura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4" y="1011454"/>
            <a:ext cx="4701743" cy="5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60589"/>
            <a:ext cx="9205546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O </a:t>
            </a:r>
            <a:r>
              <a:rPr lang="pt-BR" sz="2400" dirty="0"/>
              <a:t>padrão permite que você produza diferentes tipos e representações de um objeto usando o mesmo código de construção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7519" y="1793631"/>
            <a:ext cx="9462281" cy="40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Problema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Imagine um objeto complexo que necessite de uma inicialização passo a passo trabalhosa de muitos campos e objetos agrupados. </a:t>
            </a: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Tal </a:t>
            </a:r>
            <a:r>
              <a:rPr lang="pt-BR" sz="2400" dirty="0"/>
              <a:t>código de inicialização fica geralmente enterrado dentro de um construtor monstruoso com vários parâmetros. Ou pior: espalhado por todo o código cliente.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02687" y="1842477"/>
            <a:ext cx="9541413" cy="40786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 smtClean="0"/>
              <a:t>Problema</a:t>
            </a: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Em consequência disso, pode ocorrer a complexidade do programa ao criar subclasses para cada possível configuração de um objeto.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76311" y="1793631"/>
            <a:ext cx="9277643" cy="40666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 smtClean="0"/>
              <a:t>Problema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Imaginaremos a seguinte situação de forma análoga a uma fabrica de automóveis.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Para construir um automóvel simples, precisa, por padrão, construir ou montar motor, bancos, portas, pneus, faróis e parabrisas.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94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942" y="1817690"/>
            <a:ext cx="8976620" cy="3880773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smtClean="0"/>
              <a:t>Problema 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Mas, se o cliente resolver colocar mais peças no carro, por exemplo, teto solar, computador de bordo, cambio automático e outros...?</a:t>
            </a:r>
            <a:endParaRPr lang="pt-BR" sz="2400" b="1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495" y="457200"/>
            <a:ext cx="10058400" cy="1266092"/>
          </a:xfrm>
        </p:spPr>
        <p:txBody>
          <a:bodyPr/>
          <a:lstStyle/>
          <a:p>
            <a:r>
              <a:rPr lang="pt-BR" dirty="0"/>
              <a:t>Builder 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274" y="1723292"/>
            <a:ext cx="9506242" cy="478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Problema </a:t>
            </a:r>
            <a:endParaRPr lang="pt-BR" sz="2400" b="1" dirty="0" smtClean="0"/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A solução seria criar subclasses e herdarem da classe </a:t>
            </a:r>
            <a:r>
              <a:rPr lang="pt-BR" sz="2400" b="1" dirty="0" smtClean="0"/>
              <a:t>Carro</a:t>
            </a:r>
            <a:r>
              <a:rPr lang="pt-BR" sz="2400" dirty="0" smtClean="0"/>
              <a:t>, para que fosse possível cobrir todas as combinações de parâmetros?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Sim, seri</a:t>
            </a:r>
            <a:r>
              <a:rPr lang="pt-BR" sz="2400" dirty="0" smtClean="0"/>
              <a:t>a possível. </a:t>
            </a:r>
            <a:r>
              <a:rPr lang="pt-BR" sz="2400" b="1" dirty="0" smtClean="0"/>
              <a:t>Porém</a:t>
            </a:r>
            <a:r>
              <a:rPr lang="pt-BR" sz="2400" dirty="0" smtClean="0"/>
              <a:t>...</a:t>
            </a:r>
            <a:endParaRPr lang="pt-BR" sz="2400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Builder Pattern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20274" y="1723292"/>
            <a:ext cx="9506242" cy="478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Problema </a:t>
            </a:r>
            <a:endParaRPr lang="pt-BR" sz="2400" b="1" dirty="0" smtClean="0"/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Notoriamente, numa eventual adição de um novo parâmetro acarretará em um número considerável de subclasses. Forçando, assim, aumentar a hierarquia cada vez mais.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2978</TotalTime>
  <Words>715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PT Sans</vt:lpstr>
      <vt:lpstr>Trebuchet MS</vt:lpstr>
      <vt:lpstr>Wingdings 3</vt:lpstr>
      <vt:lpstr>Facetado</vt:lpstr>
      <vt:lpstr>Padrões de Projetos: Builder</vt:lpstr>
      <vt:lpstr>Breve conceito de Builder</vt:lpstr>
      <vt:lpstr>Breve conceito de Builder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Implementação do Builder</vt:lpstr>
      <vt:lpstr>Implementação do Builder</vt:lpstr>
      <vt:lpstr>Implementação do Builder</vt:lpstr>
      <vt:lpstr>Implementação do Builder</vt:lpstr>
      <vt:lpstr>Implementação do Builder</vt:lpstr>
      <vt:lpstr>Implementação do Builder</vt:lpstr>
      <vt:lpstr>Implementação do Builder</vt:lpstr>
      <vt:lpstr>Implementação do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417</cp:revision>
  <dcterms:created xsi:type="dcterms:W3CDTF">2022-06-08T17:26:36Z</dcterms:created>
  <dcterms:modified xsi:type="dcterms:W3CDTF">2022-08-28T20:45:50Z</dcterms:modified>
</cp:coreProperties>
</file>