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3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17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02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5380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392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3671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660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018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7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512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93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11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39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83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0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99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48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DC925-44A8-4956-A92B-49E50C0B1402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42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brizeno.wordpress.com/category/padroes-de-projeto/facad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4012" y="2404534"/>
            <a:ext cx="9063613" cy="1646302"/>
          </a:xfrm>
        </p:spPr>
        <p:txBody>
          <a:bodyPr>
            <a:normAutofit fontScale="90000"/>
          </a:bodyPr>
          <a:lstStyle/>
          <a:p>
            <a:r>
              <a:rPr lang="pt-BR" sz="6000" dirty="0" smtClean="0"/>
              <a:t>Padrões de Projetos: </a:t>
            </a:r>
            <a:r>
              <a:rPr lang="pt-BR" sz="6000" dirty="0" smtClean="0"/>
              <a:t>Facade</a:t>
            </a:r>
            <a:endParaRPr lang="pt-B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4050833"/>
            <a:ext cx="8131003" cy="1096899"/>
          </a:xfrm>
        </p:spPr>
        <p:txBody>
          <a:bodyPr>
            <a:noAutofit/>
          </a:bodyPr>
          <a:lstStyle/>
          <a:p>
            <a:r>
              <a:rPr lang="pt-BR" sz="1500" dirty="0" smtClean="0"/>
              <a:t>Instituto </a:t>
            </a:r>
            <a:r>
              <a:rPr lang="pt-BR" sz="1500" dirty="0" smtClean="0"/>
              <a:t>Federal </a:t>
            </a:r>
            <a:r>
              <a:rPr lang="pt-BR" sz="1500" dirty="0" smtClean="0"/>
              <a:t>de </a:t>
            </a:r>
            <a:r>
              <a:rPr lang="pt-BR" sz="1500" dirty="0" smtClean="0"/>
              <a:t>Educação</a:t>
            </a:r>
            <a:r>
              <a:rPr lang="pt-BR" sz="1500" dirty="0" smtClean="0"/>
              <a:t>, </a:t>
            </a:r>
            <a:r>
              <a:rPr lang="pt-BR" sz="1500" dirty="0" smtClean="0"/>
              <a:t>Ciência </a:t>
            </a:r>
            <a:r>
              <a:rPr lang="pt-BR" sz="1500" dirty="0" smtClean="0"/>
              <a:t>e </a:t>
            </a:r>
            <a:r>
              <a:rPr lang="pt-BR" sz="1500" dirty="0" smtClean="0"/>
              <a:t>Tecnologia </a:t>
            </a:r>
            <a:r>
              <a:rPr lang="pt-BR" sz="1500" dirty="0" smtClean="0"/>
              <a:t>da </a:t>
            </a:r>
            <a:r>
              <a:rPr lang="pt-BR" sz="1500" dirty="0" smtClean="0"/>
              <a:t>Paraíba </a:t>
            </a:r>
            <a:r>
              <a:rPr lang="pt-BR" sz="1500" dirty="0" smtClean="0"/>
              <a:t>– </a:t>
            </a:r>
            <a:r>
              <a:rPr lang="pt-BR" sz="1500" dirty="0" smtClean="0"/>
              <a:t>IFPB </a:t>
            </a:r>
            <a:r>
              <a:rPr lang="pt-BR" sz="1500" dirty="0" smtClean="0"/>
              <a:t>– </a:t>
            </a:r>
            <a:r>
              <a:rPr lang="pt-BR" sz="1500" dirty="0" smtClean="0"/>
              <a:t>Campus </a:t>
            </a:r>
            <a:r>
              <a:rPr lang="pt-BR" sz="1500" dirty="0"/>
              <a:t>C</a:t>
            </a:r>
            <a:r>
              <a:rPr lang="pt-BR" sz="1500" dirty="0" smtClean="0"/>
              <a:t>ajazeiras</a:t>
            </a:r>
            <a:endParaRPr lang="pt-BR" sz="1500" dirty="0" smtClean="0"/>
          </a:p>
          <a:p>
            <a:r>
              <a:rPr lang="pt-BR" sz="1500" dirty="0" smtClean="0"/>
              <a:t>Curso: </a:t>
            </a:r>
            <a:r>
              <a:rPr lang="pt-BR" sz="1500" dirty="0" smtClean="0"/>
              <a:t>Análise </a:t>
            </a:r>
            <a:r>
              <a:rPr lang="pt-BR" sz="1500" dirty="0" smtClean="0"/>
              <a:t>e </a:t>
            </a:r>
            <a:r>
              <a:rPr lang="pt-BR" sz="1500" dirty="0" smtClean="0"/>
              <a:t>Desenvolvimento </a:t>
            </a:r>
            <a:r>
              <a:rPr lang="pt-BR" sz="1500" dirty="0" smtClean="0"/>
              <a:t>de </a:t>
            </a:r>
            <a:r>
              <a:rPr lang="pt-BR" sz="1500" dirty="0" smtClean="0"/>
              <a:t>Sistemas </a:t>
            </a:r>
            <a:r>
              <a:rPr lang="pt-BR" sz="1500" dirty="0" smtClean="0"/>
              <a:t>– DISCIPLINA: Padrões de </a:t>
            </a:r>
            <a:r>
              <a:rPr lang="pt-BR" sz="1500" dirty="0" smtClean="0"/>
              <a:t>Projetos</a:t>
            </a:r>
            <a:endParaRPr lang="pt-BR" sz="1500" dirty="0" smtClean="0"/>
          </a:p>
          <a:p>
            <a:r>
              <a:rPr lang="pt-BR" sz="1500" dirty="0" smtClean="0"/>
              <a:t>PROF. CRISTIANO FONTES</a:t>
            </a:r>
            <a:endParaRPr lang="pt-BR" sz="15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262" y="403453"/>
            <a:ext cx="3674901" cy="236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6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2164" y="176070"/>
            <a:ext cx="8596668" cy="885326"/>
          </a:xfrm>
        </p:spPr>
        <p:txBody>
          <a:bodyPr/>
          <a:lstStyle/>
          <a:p>
            <a:r>
              <a:rPr lang="pt-BR" dirty="0"/>
              <a:t>Implementação do </a:t>
            </a:r>
            <a:r>
              <a:rPr lang="pt-BR" dirty="0" smtClean="0"/>
              <a:t>Facade</a:t>
            </a:r>
            <a:endParaRPr lang="pt-BR" i="1" dirty="0"/>
          </a:p>
        </p:txBody>
      </p:sp>
      <p:sp>
        <p:nvSpPr>
          <p:cNvPr id="5" name="Retângulo 4"/>
          <p:cNvSpPr/>
          <p:nvPr/>
        </p:nvSpPr>
        <p:spPr>
          <a:xfrm>
            <a:off x="253218" y="1173705"/>
            <a:ext cx="100349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 smtClean="0">
                <a:latin typeface="Calibri (corpo)"/>
              </a:rPr>
              <a:t>Iremos implementar a classe </a:t>
            </a:r>
            <a:r>
              <a:rPr lang="pt-BR" altLang="pt-BR" sz="1600" b="1" dirty="0" smtClean="0">
                <a:latin typeface="Calibri (corpo)"/>
              </a:rPr>
              <a:t>ContaBancaria</a:t>
            </a:r>
            <a:r>
              <a:rPr lang="pt-BR" altLang="pt-BR" sz="1600" dirty="0" smtClean="0">
                <a:latin typeface="Calibri (corpo)"/>
              </a:rPr>
              <a:t> que registra o numero da conta e o saldo e seus métodos, como o de deposito:</a:t>
            </a:r>
            <a:endParaRPr lang="pt-BR" altLang="pt-BR" sz="1600" dirty="0">
              <a:latin typeface="Calibri (corpo)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156" y="1758480"/>
            <a:ext cx="4306275" cy="492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2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69984"/>
            <a:ext cx="8596668" cy="718039"/>
          </a:xfrm>
        </p:spPr>
        <p:txBody>
          <a:bodyPr/>
          <a:lstStyle/>
          <a:p>
            <a:r>
              <a:rPr lang="pt-BR" dirty="0"/>
              <a:t>Implementação do </a:t>
            </a:r>
            <a:r>
              <a:rPr lang="pt-BR" dirty="0" smtClean="0"/>
              <a:t>Facade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1487" y="1204546"/>
            <a:ext cx="8596668" cy="3491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 smtClean="0"/>
              <a:t>Em seguida, implementemos a classe </a:t>
            </a:r>
            <a:r>
              <a:rPr lang="pt-BR" sz="1600" b="1" dirty="0" smtClean="0"/>
              <a:t>ClienteDoBanco</a:t>
            </a:r>
            <a:r>
              <a:rPr lang="pt-BR" sz="1600" dirty="0" smtClean="0"/>
              <a:t> que terá como registro o seu nome: </a:t>
            </a:r>
            <a:endParaRPr lang="pt-BR" sz="16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619" y="2347721"/>
            <a:ext cx="5270164" cy="349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2164" y="132498"/>
            <a:ext cx="8596668" cy="929053"/>
          </a:xfrm>
        </p:spPr>
        <p:txBody>
          <a:bodyPr/>
          <a:lstStyle/>
          <a:p>
            <a:r>
              <a:rPr lang="pt-BR" dirty="0"/>
              <a:t>Implementação do </a:t>
            </a:r>
            <a:r>
              <a:rPr lang="pt-BR" dirty="0" smtClean="0"/>
              <a:t>Facade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526" y="736235"/>
            <a:ext cx="878130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 smtClean="0"/>
              <a:t>Temos então a classe </a:t>
            </a:r>
            <a:r>
              <a:rPr lang="pt-BR" sz="1600" b="1" dirty="0" smtClean="0"/>
              <a:t>Fachada</a:t>
            </a:r>
            <a:r>
              <a:rPr lang="pt-BR" sz="1600" dirty="0" smtClean="0"/>
              <a:t> que é composta das classes </a:t>
            </a:r>
            <a:r>
              <a:rPr lang="pt-BR" sz="1600" b="1" dirty="0" smtClean="0"/>
              <a:t>ClienteDoBanco</a:t>
            </a:r>
            <a:r>
              <a:rPr lang="pt-BR" sz="1600" dirty="0" smtClean="0"/>
              <a:t> e </a:t>
            </a:r>
            <a:r>
              <a:rPr lang="pt-BR" sz="1600" b="1" dirty="0" smtClean="0"/>
              <a:t>ContaBancaria</a:t>
            </a:r>
            <a:r>
              <a:rPr lang="pt-BR" sz="1600" dirty="0" smtClean="0"/>
              <a:t> e um método chamado de </a:t>
            </a:r>
            <a:r>
              <a:rPr lang="pt-BR" sz="1600" b="1" dirty="0" smtClean="0"/>
              <a:t>fazerDeposito(...)</a:t>
            </a:r>
            <a:r>
              <a:rPr lang="pt-BR" sz="1600" dirty="0" smtClean="0"/>
              <a:t> que recebe como parâmetros de cliente e conta que são referentes as classes citadas acima.</a:t>
            </a:r>
            <a:endParaRPr lang="pt-BR" sz="1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73" y="1665288"/>
            <a:ext cx="7477740" cy="487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9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</a:t>
            </a:r>
            <a:r>
              <a:rPr lang="pt-BR" dirty="0" smtClean="0"/>
              <a:t>Facade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2348" y="2739683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Veja no exemplo </a:t>
            </a:r>
            <a:r>
              <a:rPr lang="pt-BR" sz="2400" dirty="0" smtClean="0"/>
              <a:t>do código da classe </a:t>
            </a:r>
            <a:r>
              <a:rPr lang="pt-BR" sz="2400" b="1" dirty="0" smtClean="0"/>
              <a:t>Fachada</a:t>
            </a:r>
            <a:r>
              <a:rPr lang="pt-BR" sz="2400" dirty="0" smtClean="0"/>
              <a:t> em que o método </a:t>
            </a:r>
            <a:r>
              <a:rPr lang="pt-BR" sz="2400" b="1" dirty="0"/>
              <a:t>fazerDeposito(...)</a:t>
            </a:r>
            <a:r>
              <a:rPr lang="pt-BR" sz="2400" dirty="0"/>
              <a:t> </a:t>
            </a:r>
            <a:r>
              <a:rPr lang="pt-BR" sz="2400" dirty="0" smtClean="0"/>
              <a:t>irá executar métodos das classes compostas. É ai que entra a função do </a:t>
            </a:r>
            <a:r>
              <a:rPr lang="pt-BR" sz="2400" b="1" dirty="0" smtClean="0"/>
              <a:t>Facade</a:t>
            </a:r>
            <a:r>
              <a:rPr lang="pt-BR" sz="2400" dirty="0" smtClean="0"/>
              <a:t> pela qual apenas executará, através de seu método, os subsistemas/interfaces implementados.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5640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Facade Pattern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160589"/>
            <a:ext cx="9064543" cy="43720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2000" dirty="0" smtClean="0"/>
              <a:t>Exercício:</a:t>
            </a:r>
          </a:p>
          <a:p>
            <a:pPr marL="0" indent="0">
              <a:buNone/>
            </a:pPr>
            <a:r>
              <a:rPr lang="pt-BR" sz="2000" dirty="0" smtClean="0"/>
              <a:t>Um técnico de som têm vários aplicativos para tratar um arquivo de mídia, no caso, para tratar a configuração de canal de áudio, a sua frequência, renderizar imagem e o volume para depois reproduzir seu vídeo editado. Como poderíamos facilitar o trabalho do usuário do sistema para que a responsabilidade dele seja só para executar uma função para que trate o arquivo com todas as configurações?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1600" dirty="0" smtClean="0"/>
              <a:t>Referencias:</a:t>
            </a:r>
          </a:p>
          <a:p>
            <a:pPr marL="0" indent="0">
              <a:buNone/>
            </a:pPr>
            <a:r>
              <a:rPr lang="pt-BR" sz="1600" dirty="0">
                <a:hlinkClick r:id="rId2"/>
              </a:rPr>
              <a:t>https://brizeno.wordpress.com/category/padroes-de-projeto/facade</a:t>
            </a:r>
            <a:r>
              <a:rPr lang="pt-BR" sz="1600" dirty="0" smtClean="0">
                <a:hlinkClick r:id="rId2"/>
              </a:rPr>
              <a:t>/</a:t>
            </a:r>
            <a:endParaRPr lang="pt-BR" sz="1600" dirty="0" smtClean="0"/>
          </a:p>
          <a:p>
            <a:pPr marL="0" indent="0">
              <a:buNone/>
            </a:pPr>
            <a:r>
              <a:rPr lang="pt-BR" sz="1600" dirty="0"/>
              <a:t>GAMMA, Erich et al. Padrões de Projeto: Soluções reutilizáveis de software orientado a objetos</a:t>
            </a:r>
            <a:r>
              <a:rPr lang="pt-BR" sz="1600" dirty="0" smtClean="0"/>
              <a:t>.</a:t>
            </a:r>
          </a:p>
          <a:p>
            <a:pPr marL="0" indent="0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86570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Breve conceito de </a:t>
            </a:r>
            <a:r>
              <a:rPr lang="pt-BR" dirty="0" smtClean="0"/>
              <a:t>Facade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2010" y="2518974"/>
            <a:ext cx="10058400" cy="3196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500" dirty="0"/>
              <a:t>Fornecer uma </a:t>
            </a:r>
            <a:r>
              <a:rPr lang="pt-BR" sz="2500" dirty="0" smtClean="0"/>
              <a:t>interface unificada </a:t>
            </a:r>
            <a:r>
              <a:rPr lang="pt-BR" sz="2500" dirty="0"/>
              <a:t>para um conjunto de </a:t>
            </a:r>
            <a:r>
              <a:rPr lang="pt-BR" sz="2500" dirty="0" smtClean="0"/>
              <a:t>interfaces </a:t>
            </a:r>
            <a:r>
              <a:rPr lang="pt-BR" sz="2500" dirty="0"/>
              <a:t>ou um conjunto de </a:t>
            </a:r>
            <a:r>
              <a:rPr lang="pt-BR" sz="2500" dirty="0" smtClean="0"/>
              <a:t>subsistemas </a:t>
            </a:r>
            <a:r>
              <a:rPr lang="pt-BR" sz="2500" dirty="0"/>
              <a:t>em um subsistema. </a:t>
            </a:r>
            <a:endParaRPr lang="pt-BR" sz="2500" dirty="0" smtClean="0"/>
          </a:p>
          <a:p>
            <a:pPr marL="0" indent="0">
              <a:buNone/>
            </a:pPr>
            <a:endParaRPr lang="pt-BR" sz="2500" dirty="0"/>
          </a:p>
          <a:p>
            <a:pPr marL="0" indent="0">
              <a:buNone/>
            </a:pPr>
            <a:r>
              <a:rPr lang="pt-BR" sz="2500" dirty="0" smtClean="0"/>
              <a:t>Facade </a:t>
            </a:r>
            <a:r>
              <a:rPr lang="pt-BR" sz="2500" dirty="0"/>
              <a:t>define uma interface de nível mais alto que torna o subsistema mais fácil de ser usado.</a:t>
            </a:r>
            <a:endParaRPr lang="pt-BR" sz="2500" b="1" dirty="0"/>
          </a:p>
        </p:txBody>
      </p:sp>
    </p:spTree>
    <p:extLst>
      <p:ext uri="{BB962C8B-B14F-4D97-AF65-F5344CB8AC3E}">
        <p14:creationId xmlns:p14="http://schemas.microsoft.com/office/powerpoint/2010/main" val="309905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Breve conceito de </a:t>
            </a:r>
            <a:r>
              <a:rPr lang="pt-BR" dirty="0" smtClean="0"/>
              <a:t>Facade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U</a:t>
            </a:r>
            <a:r>
              <a:rPr lang="pt-BR" sz="2400" dirty="0" smtClean="0"/>
              <a:t>ma </a:t>
            </a:r>
            <a:r>
              <a:rPr lang="pt-BR" sz="2400" dirty="0"/>
              <a:t>classe encapsula estados e operações, enquanto um subsistema encapsula classes</a:t>
            </a:r>
            <a:r>
              <a:rPr lang="pt-BR" sz="2400" dirty="0" smtClean="0"/>
              <a:t>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Nesse sentido o Facade vai definir operações a serem realizadas com estes subsistemas.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986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Breve conceito de </a:t>
            </a:r>
            <a:r>
              <a:rPr lang="pt-BR" dirty="0" smtClean="0"/>
              <a:t>Facade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7519" y="1793631"/>
            <a:ext cx="10058400" cy="4066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A ideia básica do </a:t>
            </a:r>
            <a:r>
              <a:rPr lang="pt-BR" sz="2400" dirty="0" smtClean="0"/>
              <a:t>padrão é </a:t>
            </a:r>
            <a:r>
              <a:rPr lang="pt-BR" sz="2400" dirty="0"/>
              <a:t>remover a complexidade das classes clientes. Visualmente falando, ele faz o </a:t>
            </a:r>
            <a:r>
              <a:rPr lang="pt-BR" sz="2400" dirty="0" smtClean="0"/>
              <a:t>seguinte: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54" y="2824284"/>
            <a:ext cx="8071339" cy="327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5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Breve conceito de </a:t>
            </a:r>
            <a:r>
              <a:rPr lang="pt-BR" dirty="0" smtClean="0"/>
              <a:t>Facade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02687" y="4220309"/>
            <a:ext cx="10058400" cy="2215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Note que as classes do subsistema continuam sendo visíveis em todo o projeto. Portanto, caso seja necessário, o cliente pode definir suas configurações sem sequer utilizar a classe fachada. Ainda mais, o cliente pode criar uma fachada própria, que define suas operações customizadas.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47" y="1271711"/>
            <a:ext cx="7263098" cy="294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0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Breve conceito de </a:t>
            </a:r>
            <a:r>
              <a:rPr lang="pt-BR" dirty="0" smtClean="0"/>
              <a:t>Facade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244426" y="2602523"/>
            <a:ext cx="10058400" cy="4066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O problema com essa centralização da complexidade é que a classe fachada pode crescer descontroladamente para abrigar uma conjunto grande de possibilidades. Nestes casos pode ser mais viável procurar outros padrões, como </a:t>
            </a:r>
            <a:r>
              <a:rPr lang="pt-BR" sz="2400" b="1" dirty="0"/>
              <a:t>Abstract Factory</a:t>
            </a:r>
            <a:r>
              <a:rPr lang="pt-BR" sz="2400" dirty="0"/>
              <a:t> para dividir as responsabilidades entre subclasses.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9940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Breve conceito de Facade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9942" y="1817690"/>
            <a:ext cx="8976620" cy="3880773"/>
          </a:xfrm>
        </p:spPr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r>
              <a:rPr lang="pt-BR" sz="2400" dirty="0" smtClean="0"/>
              <a:t>Já que o Facade define uma interface, isso o torna muito semelhante à outros padr</a:t>
            </a:r>
            <a:r>
              <a:rPr lang="pt-BR" sz="2400" dirty="0" smtClean="0"/>
              <a:t>ões existentes, a exemplo do </a:t>
            </a:r>
            <a:r>
              <a:rPr lang="pt-BR" sz="2400" b="1" dirty="0" smtClean="0"/>
              <a:t>padrão Adapter</a:t>
            </a:r>
            <a:r>
              <a:rPr lang="pt-BR" sz="2400" dirty="0"/>
              <a:t>. A diferença básica é que o Adapter </a:t>
            </a:r>
            <a:r>
              <a:rPr lang="pt-BR" sz="2400" dirty="0" smtClean="0"/>
              <a:t>define </a:t>
            </a:r>
            <a:r>
              <a:rPr lang="pt-BR" sz="2400" dirty="0"/>
              <a:t>uma interface antiga para uma outra interface enquanto que o Facade cria uma interface completamente nova, que é mais simples.</a:t>
            </a:r>
            <a:endParaRPr lang="pt-BR" sz="2400" b="1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228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36688"/>
          </a:xfrm>
        </p:spPr>
        <p:txBody>
          <a:bodyPr/>
          <a:lstStyle/>
          <a:p>
            <a:r>
              <a:rPr lang="pt-BR" dirty="0" smtClean="0"/>
              <a:t>Implementação do Facade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0273" y="1723292"/>
            <a:ext cx="9919481" cy="47836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 smtClean="0"/>
              <a:t>Vamos ver um exemplo simples de como implementar o pattern.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 smtClean="0"/>
              <a:t>O exemplo consiste em um cenário bancário onde envolve sua operações,  </a:t>
            </a:r>
            <a:r>
              <a:rPr lang="pt-BR" sz="2400" dirty="0"/>
              <a:t>o</a:t>
            </a:r>
            <a:r>
              <a:rPr lang="pt-BR" sz="2400" dirty="0" smtClean="0"/>
              <a:t> usuário faz depósitos nas contas dos clientes e obtém saldos</a:t>
            </a:r>
            <a:endParaRPr lang="pt-BR" sz="2400" dirty="0" smtClean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097280" y="2021618"/>
            <a:ext cx="10058400" cy="41242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909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Facade</a:t>
            </a:r>
            <a:endParaRPr lang="pt-B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8533" y="2020496"/>
            <a:ext cx="10253589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300" dirty="0" smtClean="0">
                <a:latin typeface="Calibri (corpo)"/>
              </a:rPr>
              <a:t>Representação de classes em UML:</a:t>
            </a:r>
            <a:endParaRPr kumimoji="0" lang="pt-BR" altLang="pt-BR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(corpo)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624" y="3053949"/>
            <a:ext cx="6556246" cy="334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5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2796</TotalTime>
  <Words>567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 (corpo)</vt:lpstr>
      <vt:lpstr>Trebuchet MS</vt:lpstr>
      <vt:lpstr>Wingdings 3</vt:lpstr>
      <vt:lpstr>Facetado</vt:lpstr>
      <vt:lpstr>Padrões de Projetos: Facade</vt:lpstr>
      <vt:lpstr>Breve conceito de Facade</vt:lpstr>
      <vt:lpstr>Breve conceito de Facade</vt:lpstr>
      <vt:lpstr>Breve conceito de Facade</vt:lpstr>
      <vt:lpstr>Breve conceito de Facade</vt:lpstr>
      <vt:lpstr>Breve conceito de Facade</vt:lpstr>
      <vt:lpstr>Breve conceito de Facade</vt:lpstr>
      <vt:lpstr>Implementação do Facade</vt:lpstr>
      <vt:lpstr>Implementação do Facade</vt:lpstr>
      <vt:lpstr>Implementação do Facade</vt:lpstr>
      <vt:lpstr>Implementação do Facade</vt:lpstr>
      <vt:lpstr>Implementação do Facade</vt:lpstr>
      <vt:lpstr>Implementação do Facade</vt:lpstr>
      <vt:lpstr>Facade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JavaBeans</dc:title>
  <dc:creator>Cristiano</dc:creator>
  <cp:lastModifiedBy>Cristiano</cp:lastModifiedBy>
  <cp:revision>373</cp:revision>
  <dcterms:created xsi:type="dcterms:W3CDTF">2022-06-08T17:26:36Z</dcterms:created>
  <dcterms:modified xsi:type="dcterms:W3CDTF">2022-08-16T23:01:57Z</dcterms:modified>
</cp:coreProperties>
</file>