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curso/padroes-de-projeto-em-java/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Padrões de Projetos: Observer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 – DISCIPLINA: Padrões de PROJETOS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Observer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Atividade:</a:t>
            </a:r>
          </a:p>
          <a:p>
            <a:endParaRPr lang="pt-BR" dirty="0"/>
          </a:p>
          <a:p>
            <a:r>
              <a:rPr lang="pt-BR" dirty="0" smtClean="0"/>
              <a:t>Vamos implementar, utilizando os conceitos do padrão Observer, um projeto simples para efeito de aprendizagem. O projeto consiste basicamente em uma balança eletrônica (</a:t>
            </a:r>
            <a:r>
              <a:rPr lang="pt-BR" dirty="0"/>
              <a:t>o</a:t>
            </a:r>
            <a:r>
              <a:rPr lang="pt-BR" dirty="0" smtClean="0"/>
              <a:t>bserver) e o procedimento para a dieta (</a:t>
            </a:r>
            <a:r>
              <a:rPr lang="pt-BR" dirty="0" err="1" smtClean="0"/>
              <a:t>observable</a:t>
            </a:r>
            <a:r>
              <a:rPr lang="pt-BR" dirty="0" smtClean="0"/>
              <a:t>). O paciente, ao se pesar na balança, ele será notificado para as devidas dietas a depender do seu peso &gt;= 80Kg.</a:t>
            </a:r>
          </a:p>
          <a:p>
            <a:endParaRPr lang="pt-BR" dirty="0"/>
          </a:p>
          <a:p>
            <a:r>
              <a:rPr lang="pt-BR" dirty="0" smtClean="0"/>
              <a:t>Obs.: o projeto irá conter as duas classes, Dieta e Balança, ambas sendo implementada com as suas respectivas interfaces, obedecendo o </a:t>
            </a:r>
            <a:r>
              <a:rPr lang="pt-BR" dirty="0" err="1" smtClean="0"/>
              <a:t>pattern</a:t>
            </a:r>
            <a:r>
              <a:rPr lang="pt-BR" dirty="0" smtClean="0"/>
              <a:t>. Ver diagrama de UML no próximo slide.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747"/>
          </a:xfrm>
        </p:spPr>
        <p:txBody>
          <a:bodyPr/>
          <a:lstStyle/>
          <a:p>
            <a:r>
              <a:rPr lang="pt-BR" dirty="0"/>
              <a:t>Implementação do Observer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1462059" y="4598839"/>
            <a:ext cx="1960058" cy="119575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1462059" y="5012078"/>
            <a:ext cx="1971784" cy="92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1"/>
            <a:endCxn id="6" idx="3"/>
          </p:cNvCxnSpPr>
          <p:nvPr/>
        </p:nvCxnSpPr>
        <p:spPr>
          <a:xfrm>
            <a:off x="1462059" y="5196716"/>
            <a:ext cx="19600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5246081" y="4097801"/>
            <a:ext cx="3599466" cy="21623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5243151" y="4561151"/>
            <a:ext cx="359946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243151" y="5030069"/>
            <a:ext cx="359946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1462059" y="1975807"/>
            <a:ext cx="1960058" cy="11139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1462059" y="2450130"/>
            <a:ext cx="19717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tângulo Arredondado 16"/>
          <p:cNvSpPr/>
          <p:nvPr/>
        </p:nvSpPr>
        <p:spPr>
          <a:xfrm>
            <a:off x="5249011" y="1869844"/>
            <a:ext cx="3596536" cy="13921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5246081" y="2371299"/>
            <a:ext cx="359946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030626" y="1986487"/>
            <a:ext cx="90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&lt;&lt;interface&gt;&gt;</a:t>
            </a:r>
            <a:endParaRPr lang="pt-BR" sz="1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503380" y="1874787"/>
            <a:ext cx="90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&lt;&lt;interface&gt;&gt;</a:t>
            </a:r>
            <a:endParaRPr lang="pt-BR" sz="10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854051" y="2173131"/>
            <a:ext cx="1264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BalancaObserver</a:t>
            </a:r>
            <a:endParaRPr lang="pt-BR" sz="12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75984" y="2597212"/>
            <a:ext cx="1981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update(double peso): void;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67306" y="2103132"/>
            <a:ext cx="124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DietaObservable</a:t>
            </a:r>
            <a:endParaRPr lang="pt-BR" sz="12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30335" y="2389180"/>
            <a:ext cx="346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registerObserver(BalancaObserver observer): void;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33638" y="2617691"/>
            <a:ext cx="346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removeObserver(BalancaObserver observer): void;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333630" y="2845790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notifyObserver(): void;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125531" y="4660675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Balanca</a:t>
            </a:r>
            <a:endParaRPr lang="pt-BR" sz="12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73050" y="5280328"/>
            <a:ext cx="1981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update(</a:t>
            </a:r>
            <a:r>
              <a:rPr lang="pt-BR" sz="1200" dirty="0"/>
              <a:t>double</a:t>
            </a:r>
            <a:r>
              <a:rPr lang="pt-BR" sz="1200" dirty="0" smtClean="0"/>
              <a:t> peso): void;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755709" y="4213982"/>
            <a:ext cx="52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Dieta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339039" y="4561568"/>
            <a:ext cx="23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 List&lt;BalancaObserver&gt; observers;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330335" y="4752191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 double peso;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312791" y="5408271"/>
            <a:ext cx="346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registerObserver(BalancaObserver observer): void;</a:t>
            </a:r>
            <a:endParaRPr lang="pt-BR" sz="12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309970" y="5658974"/>
            <a:ext cx="346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removeObserver(BalancaObserver observer): void;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318958" y="5892435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notifyObserver(): void;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318958" y="5121900"/>
            <a:ext cx="2027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+ setPeso(double peso): void;</a:t>
            </a:r>
            <a:endParaRPr lang="pt-BR" sz="1200" dirty="0"/>
          </a:p>
        </p:txBody>
      </p:sp>
      <p:sp>
        <p:nvSpPr>
          <p:cNvPr id="63" name="Losango 62"/>
          <p:cNvSpPr/>
          <p:nvPr/>
        </p:nvSpPr>
        <p:spPr>
          <a:xfrm>
            <a:off x="4945907" y="2450130"/>
            <a:ext cx="297244" cy="1705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cxnSp>
        <p:nvCxnSpPr>
          <p:cNvPr id="65" name="Conector reto 64"/>
          <p:cNvCxnSpPr>
            <a:stCxn id="63" idx="1"/>
            <a:endCxn id="14" idx="3"/>
          </p:cNvCxnSpPr>
          <p:nvPr/>
        </p:nvCxnSpPr>
        <p:spPr>
          <a:xfrm flipH="1" flipV="1">
            <a:off x="3422117" y="2532800"/>
            <a:ext cx="1523790" cy="2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riângulo isósceles 68"/>
          <p:cNvSpPr/>
          <p:nvPr/>
        </p:nvSpPr>
        <p:spPr>
          <a:xfrm>
            <a:off x="6949079" y="3261956"/>
            <a:ext cx="181490" cy="2069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/>
          <p:cNvCxnSpPr>
            <a:stCxn id="69" idx="3"/>
            <a:endCxn id="11" idx="0"/>
          </p:cNvCxnSpPr>
          <p:nvPr/>
        </p:nvCxnSpPr>
        <p:spPr>
          <a:xfrm>
            <a:off x="7039824" y="3468897"/>
            <a:ext cx="5990" cy="6289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76" idx="3"/>
            <a:endCxn id="34" idx="0"/>
          </p:cNvCxnSpPr>
          <p:nvPr/>
        </p:nvCxnSpPr>
        <p:spPr>
          <a:xfrm flipH="1">
            <a:off x="2466683" y="3306153"/>
            <a:ext cx="13400" cy="13545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riângulo isósceles 75"/>
          <p:cNvSpPr/>
          <p:nvPr/>
        </p:nvSpPr>
        <p:spPr>
          <a:xfrm>
            <a:off x="2389338" y="3099212"/>
            <a:ext cx="181490" cy="2069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exto Explicativo 3 (Sem Bordas) 83"/>
          <p:cNvSpPr/>
          <p:nvPr/>
        </p:nvSpPr>
        <p:spPr>
          <a:xfrm>
            <a:off x="9220534" y="4159743"/>
            <a:ext cx="2288601" cy="962157"/>
          </a:xfrm>
          <a:prstGeom prst="callout3">
            <a:avLst>
              <a:gd name="adj1" fmla="val 112034"/>
              <a:gd name="adj2" fmla="val -84204"/>
              <a:gd name="adj3" fmla="val 110599"/>
              <a:gd name="adj4" fmla="val -57662"/>
              <a:gd name="adj5" fmla="val 110046"/>
              <a:gd name="adj6" fmla="val -33624"/>
              <a:gd name="adj7" fmla="val 73024"/>
              <a:gd name="adj8" fmla="val 1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Este método deverá invocar o método da interface notifyObserver(), para que haja as notificações a cada nova pesagem do paciente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924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 smtClean="0"/>
              <a:t>Um</a:t>
            </a:r>
            <a:r>
              <a:rPr lang="pt-BR" sz="2600" dirty="0"/>
              <a:t> </a:t>
            </a:r>
            <a:r>
              <a:rPr lang="pt-BR" sz="2600" dirty="0">
                <a:hlinkClick r:id="rId2"/>
              </a:rPr>
              <a:t>padrão de projeto de software</a:t>
            </a:r>
            <a:r>
              <a:rPr lang="pt-BR" sz="2600" dirty="0"/>
              <a:t> em que um objeto, chamado “</a:t>
            </a:r>
            <a:r>
              <a:rPr lang="pt-BR" sz="2600" dirty="0" err="1"/>
              <a:t>subject</a:t>
            </a:r>
            <a:r>
              <a:rPr lang="pt-BR" sz="2600" dirty="0"/>
              <a:t>”, mantém uma lista de seus dependentes, chamados de “observers”, e os notifica automaticamente de eventuais mudanças de estado, geralmente, chamando um dos seus métodos. É usado principalmente para implementar sistemas de tratamento de eventos distribuídos</a:t>
            </a:r>
            <a:r>
              <a:rPr lang="pt-BR" sz="2600" dirty="0" smtClean="0"/>
              <a:t>.</a:t>
            </a:r>
          </a:p>
          <a:p>
            <a:endParaRPr lang="pt-BR" sz="2600" dirty="0"/>
          </a:p>
          <a:p>
            <a:r>
              <a:rPr lang="pt-BR" sz="2600" dirty="0"/>
              <a:t>Basicamente, é um </a:t>
            </a:r>
            <a:r>
              <a:rPr lang="pt-BR" sz="2600" dirty="0" smtClean="0"/>
              <a:t>padrão </a:t>
            </a:r>
            <a:r>
              <a:rPr lang="pt-BR" sz="2600" dirty="0"/>
              <a:t>que define uma espécie de audição aos eventos selecionados para serem observados.</a:t>
            </a:r>
            <a:br>
              <a:rPr lang="pt-BR" sz="2600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sz="2400" dirty="0"/>
          </a:p>
          <a:p>
            <a:r>
              <a:rPr lang="pt-BR" sz="2400" dirty="0" smtClean="0"/>
              <a:t> 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Observer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modelo do padrão define a criação de dois atores principais: o objeto sendo observado (o </a:t>
            </a:r>
            <a:r>
              <a:rPr lang="pt-BR" sz="2400" b="1" dirty="0" err="1"/>
              <a:t>subject</a:t>
            </a:r>
            <a:r>
              <a:rPr lang="pt-BR" sz="2400" dirty="0"/>
              <a:t>, ou </a:t>
            </a:r>
            <a:r>
              <a:rPr lang="pt-BR" sz="2400" b="1" dirty="0" err="1"/>
              <a:t>observable</a:t>
            </a:r>
            <a:r>
              <a:rPr lang="pt-BR" sz="2400" dirty="0"/>
              <a:t>) e o objeto observador (</a:t>
            </a:r>
            <a:r>
              <a:rPr lang="pt-BR" sz="2400" b="1" dirty="0"/>
              <a:t>observer</a:t>
            </a:r>
            <a:r>
              <a:rPr lang="pt-BR" sz="2400" dirty="0"/>
              <a:t> , ou </a:t>
            </a:r>
            <a:r>
              <a:rPr lang="pt-BR" sz="2400" b="1" dirty="0" err="1"/>
              <a:t>listener</a:t>
            </a:r>
            <a:r>
              <a:rPr lang="pt-BR" sz="2400" dirty="0"/>
              <a:t>), ambos com interfaces respectivas para registrar os métodos obrigatórios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</a:p>
          <a:p>
            <a:r>
              <a:rPr lang="pt-BR" sz="2400" dirty="0" smtClean="0"/>
              <a:t>Definindo </a:t>
            </a:r>
            <a:r>
              <a:rPr lang="pt-BR" sz="2400" dirty="0"/>
              <a:t>para o </a:t>
            </a:r>
            <a:r>
              <a:rPr lang="pt-BR" sz="2400" dirty="0" smtClean="0"/>
              <a:t>mesmo </a:t>
            </a:r>
            <a:r>
              <a:rPr lang="pt-BR" sz="2400" dirty="0"/>
              <a:t>um tipo de relacionamento de dependência de </a:t>
            </a:r>
            <a:r>
              <a:rPr lang="pt-BR" sz="2400" dirty="0" err="1"/>
              <a:t>one-to-many</a:t>
            </a:r>
            <a:r>
              <a:rPr lang="pt-BR" sz="2400" dirty="0"/>
              <a:t> (um-para-muitos) entre os mesmos objetos, para que, em um dado momento que o estado do objeto for alterado, todos os objetos dependentes recebam essa atualização via </a:t>
            </a:r>
            <a:r>
              <a:rPr lang="pt-BR" sz="2400" dirty="0" err="1"/>
              <a:t>pattern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Observer </a:t>
            </a:r>
            <a:r>
              <a:rPr lang="pt-BR" dirty="0" err="1"/>
              <a:t>Pattern</a:t>
            </a:r>
            <a:r>
              <a:rPr lang="pt-BR" dirty="0"/>
              <a:t> 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29" y="2766279"/>
            <a:ext cx="7802114" cy="3230075"/>
          </a:xfrm>
        </p:spPr>
      </p:pic>
      <p:sp>
        <p:nvSpPr>
          <p:cNvPr id="10" name="CaixaDeTexto 9"/>
          <p:cNvSpPr txBox="1"/>
          <p:nvPr/>
        </p:nvSpPr>
        <p:spPr>
          <a:xfrm>
            <a:off x="1146334" y="1882487"/>
            <a:ext cx="498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</a:t>
            </a:r>
            <a:r>
              <a:rPr lang="pt-BR" dirty="0" smtClean="0"/>
              <a:t>UML de </a:t>
            </a:r>
            <a:r>
              <a:rPr lang="pt-BR" dirty="0"/>
              <a:t>classes do padrão Observer</a:t>
            </a:r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Observer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97280" y="1925323"/>
            <a:ext cx="10058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Interface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pública Observer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: As classes que implementarem essa interface, que por sua vez conterá um método de atualização (update), deverão ser notificadas quando da atualização ou mudança do estado do objeto observado.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Observer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1986869"/>
            <a:ext cx="1005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Classe 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Observable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: Define a classe que será observada. Essa classe geralmente guarda como atributo uma lista (Lista Java comum,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Collections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 dos observers associados à mesma, para que os mesmos possam ser notificados quando a mudança acontecer na classe.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Observer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dirty="0"/>
              <a:t> </a:t>
            </a:r>
            <a:r>
              <a:rPr lang="pt-BR" sz="2600" dirty="0" smtClean="0"/>
              <a:t>Alguns </a:t>
            </a:r>
            <a:r>
              <a:rPr lang="pt-BR" sz="2600" dirty="0"/>
              <a:t>métodos geralmente usados</a:t>
            </a:r>
            <a:r>
              <a:rPr lang="pt-BR" sz="2600" dirty="0" smtClean="0"/>
              <a:t>:</a:t>
            </a:r>
          </a:p>
          <a:p>
            <a:pPr marL="0" indent="0" fontAlgn="base">
              <a:buNone/>
            </a:pPr>
            <a:endParaRPr lang="pt-BR" sz="26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-BR" sz="2400" b="1" dirty="0"/>
              <a:t>registerObserver(Observer </a:t>
            </a:r>
            <a:r>
              <a:rPr lang="pt-BR" sz="2400" b="1" dirty="0" err="1"/>
              <a:t>observer</a:t>
            </a:r>
            <a:r>
              <a:rPr lang="pt-BR" sz="2400" b="1" dirty="0"/>
              <a:t>)</a:t>
            </a:r>
            <a:r>
              <a:rPr lang="pt-BR" sz="2400" dirty="0"/>
              <a:t>: Adiciona o observer passado por parâmetro à lista de observadores do objeto observado</a:t>
            </a:r>
            <a:r>
              <a:rPr lang="pt-BR" sz="2400" dirty="0" smtClean="0"/>
              <a:t>;</a:t>
            </a:r>
            <a:endParaRPr lang="pt-BR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-BR" sz="2400" b="1" dirty="0" err="1"/>
              <a:t>deleteObserver</a:t>
            </a:r>
            <a:r>
              <a:rPr lang="pt-BR" sz="2400" b="1" dirty="0"/>
              <a:t>(Observer </a:t>
            </a:r>
            <a:r>
              <a:rPr lang="pt-BR" sz="2400" b="1" dirty="0" err="1"/>
              <a:t>observer</a:t>
            </a:r>
            <a:r>
              <a:rPr lang="pt-BR" sz="2400" b="1" dirty="0"/>
              <a:t>)</a:t>
            </a:r>
            <a:r>
              <a:rPr lang="pt-BR" sz="2400" dirty="0"/>
              <a:t>: Remove o observer passado por parâmetro da lista de observadores do objeto observado;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-BR" sz="2400" b="1" dirty="0" err="1"/>
              <a:t>hasChanged</a:t>
            </a:r>
            <a:r>
              <a:rPr lang="pt-BR" sz="2400" b="1" dirty="0"/>
              <a:t>()</a:t>
            </a:r>
            <a:r>
              <a:rPr lang="pt-BR" sz="2400" dirty="0"/>
              <a:t>: Verifica se o objeto sofreu alguma mudança;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-BR" sz="2400" b="1" dirty="0" err="1"/>
              <a:t>notifyObservers</a:t>
            </a:r>
            <a:r>
              <a:rPr lang="pt-BR" sz="2400" b="1" dirty="0"/>
              <a:t>()</a:t>
            </a:r>
            <a:r>
              <a:rPr lang="pt-BR" sz="2400" dirty="0"/>
              <a:t>: Notifica todos os observers caso haja alguma mudança no objeto observado.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Observer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03" y="1990432"/>
            <a:ext cx="5005766" cy="1400214"/>
          </a:xfrm>
        </p:spPr>
      </p:pic>
      <p:sp>
        <p:nvSpPr>
          <p:cNvPr id="11" name="CaixaDeTexto 10"/>
          <p:cNvSpPr txBox="1"/>
          <p:nvPr/>
        </p:nvSpPr>
        <p:spPr>
          <a:xfrm>
            <a:off x="1178168" y="1881553"/>
            <a:ext cx="19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Observer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03" y="4413738"/>
            <a:ext cx="6956474" cy="164856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78168" y="3928644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</a:t>
            </a:r>
            <a:r>
              <a:rPr lang="pt-BR" dirty="0" err="1" smtClean="0"/>
              <a:t>Observable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Observer</a:t>
            </a:r>
            <a:endParaRPr lang="pt-BR" i="1" dirty="0"/>
          </a:p>
        </p:txBody>
      </p:sp>
      <p:sp>
        <p:nvSpPr>
          <p:cNvPr id="7" name="Retângulo 6"/>
          <p:cNvSpPr/>
          <p:nvPr/>
        </p:nvSpPr>
        <p:spPr>
          <a:xfrm>
            <a:off x="1097280" y="2048333"/>
            <a:ext cx="99118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Dentro da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api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do 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Java JSE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 é possível encontrar também duas classes que já implementam o padrão: a 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java.util.Observer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 e a 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java.util.Observable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pt-B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Ambas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contêm os métodos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no slide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descritos bem como a possibilidade de se adaptarem às diferentes realidades de casos de usos nos sistemas, porém, é interessante se implementar as próprias interfaces em detrimento de um controle maior sobre o código gerado, bem como possíveis futuras alterações possíveis de acontecer.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1746</TotalTime>
  <Words>439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Padrões de Projetos: Observer</vt:lpstr>
      <vt:lpstr>Breve conceito de Observer</vt:lpstr>
      <vt:lpstr>Observer Pattern </vt:lpstr>
      <vt:lpstr>Observer Pattern </vt:lpstr>
      <vt:lpstr>Implementação do Observer</vt:lpstr>
      <vt:lpstr>Implementação do Observer</vt:lpstr>
      <vt:lpstr>Implementação do Observer</vt:lpstr>
      <vt:lpstr>Implementação do Observer</vt:lpstr>
      <vt:lpstr>Implementação do Observer</vt:lpstr>
      <vt:lpstr>Implementação do Observer</vt:lpstr>
      <vt:lpstr>Implementação do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221</cp:revision>
  <dcterms:created xsi:type="dcterms:W3CDTF">2022-06-08T17:26:36Z</dcterms:created>
  <dcterms:modified xsi:type="dcterms:W3CDTF">2022-07-26T23:09:31Z</dcterms:modified>
</cp:coreProperties>
</file>