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2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68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68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8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1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18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15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7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DDC925-44A8-4956-A92B-49E50C0B1402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95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C925-44A8-4956-A92B-49E50C0B1402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0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DDC925-44A8-4956-A92B-49E50C0B1402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CA7DF8-DCF9-4B0E-9789-0659377A30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/>
              <a:t>JPA – Mapeamento de Entidades</a:t>
            </a:r>
            <a:br>
              <a:rPr lang="pt-BR" sz="6000" dirty="0" smtClean="0"/>
            </a:br>
            <a:r>
              <a:rPr lang="pt-BR" sz="6000" dirty="0"/>
              <a:t>B</a:t>
            </a:r>
            <a:r>
              <a:rPr lang="pt-BR" sz="6000" dirty="0" smtClean="0"/>
              <a:t>idirecional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400" dirty="0" smtClean="0"/>
              <a:t>Instituto federal de educação, ciência e tecnologia da paraíba – ifpb – campus cajazeiras</a:t>
            </a:r>
          </a:p>
          <a:p>
            <a:r>
              <a:rPr lang="pt-BR" sz="1400" dirty="0" smtClean="0"/>
              <a:t>Curso: análise e desenvolvimento de sistemas</a:t>
            </a:r>
          </a:p>
          <a:p>
            <a:r>
              <a:rPr lang="pt-BR" sz="1400" dirty="0" smtClean="0"/>
              <a:t>PROF. CRISTIANO FONTES</a:t>
            </a:r>
            <a:endParaRPr lang="pt-BR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166" y="524488"/>
            <a:ext cx="3004185" cy="193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</a:t>
            </a:r>
            <a:r>
              <a:rPr lang="pt-BR" dirty="0" smtClean="0"/>
              <a:t>OneToMany e @ManyToOne </a:t>
            </a:r>
            <a:r>
              <a:rPr lang="pt-BR" dirty="0"/>
              <a:t>bidirecional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Nos </a:t>
            </a:r>
            <a:r>
              <a:rPr lang="pt-BR" sz="2400" dirty="0"/>
              <a:t>relacionamentos unidirecionais temos duas maneiras de mapear o relacionamento de uma para muitas entidades, com as </a:t>
            </a:r>
            <a:r>
              <a:rPr lang="pt-BR" sz="2400" dirty="0" smtClean="0"/>
              <a:t>anotações </a:t>
            </a:r>
            <a:r>
              <a:rPr lang="pt-BR" sz="2400" b="1" dirty="0" smtClean="0"/>
              <a:t>@OneToMany</a:t>
            </a:r>
            <a:r>
              <a:rPr lang="pt-BR" sz="2400" dirty="0" smtClean="0"/>
              <a:t> e </a:t>
            </a:r>
            <a:r>
              <a:rPr lang="pt-BR" sz="2400" b="1" dirty="0" smtClean="0"/>
              <a:t>@ManyToOne</a:t>
            </a:r>
            <a:r>
              <a:rPr lang="pt-BR" sz="2400" dirty="0"/>
              <a:t>. 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Entretanto</a:t>
            </a:r>
            <a:r>
              <a:rPr lang="pt-BR" sz="2400" dirty="0"/>
              <a:t>, quando realizamos um mapeamento bidirecional temos uma única forma de fazê-lo</a:t>
            </a:r>
            <a:r>
              <a:rPr lang="pt-BR" sz="2400" dirty="0" smtClean="0"/>
              <a:t>.	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93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@OneToMany e @ManyToOne bidirecional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20008"/>
            <a:ext cx="10058400" cy="4049086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Conforme </a:t>
            </a:r>
            <a:r>
              <a:rPr lang="pt-BR" sz="2400" dirty="0"/>
              <a:t>podemos observar, no </a:t>
            </a:r>
            <a:r>
              <a:rPr lang="pt-BR" sz="2400" dirty="0" smtClean="0"/>
              <a:t>código </a:t>
            </a:r>
            <a:r>
              <a:rPr lang="pt-BR" sz="2400" dirty="0"/>
              <a:t>a seguir, temos um relacionamento </a:t>
            </a:r>
            <a:r>
              <a:rPr lang="pt-BR" sz="2400" b="1" dirty="0"/>
              <a:t>Um para Muitos</a:t>
            </a:r>
            <a:r>
              <a:rPr lang="pt-BR" sz="2400" dirty="0"/>
              <a:t> entre as </a:t>
            </a:r>
            <a:r>
              <a:rPr lang="pt-BR" sz="2400" dirty="0" smtClean="0"/>
              <a:t>entidades </a:t>
            </a:r>
            <a:r>
              <a:rPr lang="pt-BR" sz="2400" b="1" dirty="0" smtClean="0"/>
              <a:t>Gerente</a:t>
            </a:r>
            <a:r>
              <a:rPr lang="pt-BR" sz="2400" dirty="0" smtClean="0"/>
              <a:t> e </a:t>
            </a:r>
            <a:r>
              <a:rPr lang="pt-BR" sz="2400" b="1" dirty="0" smtClean="0"/>
              <a:t>Projeto</a:t>
            </a:r>
            <a:r>
              <a:rPr lang="pt-BR" sz="2400" dirty="0" smtClean="0"/>
              <a:t>, e, outro relacionamento de </a:t>
            </a:r>
            <a:r>
              <a:rPr lang="pt-BR" sz="2400" b="1" dirty="0" smtClean="0"/>
              <a:t>Muitos para um</a:t>
            </a:r>
            <a:r>
              <a:rPr lang="pt-BR" sz="2400" dirty="0" smtClean="0"/>
              <a:t> entre </a:t>
            </a:r>
            <a:r>
              <a:rPr lang="pt-BR" sz="2400" b="1" dirty="0" smtClean="0"/>
              <a:t>Projeto</a:t>
            </a:r>
            <a:r>
              <a:rPr lang="pt-BR" sz="2400" dirty="0" smtClean="0"/>
              <a:t> e </a:t>
            </a:r>
            <a:r>
              <a:rPr lang="pt-BR" sz="2400" b="1" dirty="0" smtClean="0"/>
              <a:t>Gerente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Quando realizarmos o mapeamento, será criada uma tabela auxiliar para armazenar as chaves </a:t>
            </a:r>
            <a:r>
              <a:rPr lang="pt-BR" sz="2400" dirty="0" smtClean="0"/>
              <a:t>de </a:t>
            </a:r>
            <a:r>
              <a:rPr lang="pt-BR" sz="2400" b="1" dirty="0"/>
              <a:t>Gerente</a:t>
            </a:r>
            <a:r>
              <a:rPr lang="pt-BR" sz="2400" dirty="0"/>
              <a:t> e </a:t>
            </a:r>
            <a:r>
              <a:rPr lang="pt-BR" sz="2400" b="1" dirty="0" smtClean="0"/>
              <a:t>Projeto</a:t>
            </a:r>
            <a:r>
              <a:rPr lang="pt-BR" sz="2400" dirty="0" smtClean="0"/>
              <a:t>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162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@OneToMany e @ManyToOne bidirecional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Contudo</a:t>
            </a:r>
            <a:r>
              <a:rPr lang="pt-BR" sz="2400" dirty="0"/>
              <a:t>, sempre que necessitarmos de uma instância das entidades envolvidas no relacionamento bidirecional, o </a:t>
            </a:r>
            <a:r>
              <a:rPr lang="pt-BR" sz="2400" i="1" dirty="0"/>
              <a:t>provider</a:t>
            </a:r>
            <a:r>
              <a:rPr lang="pt-BR" sz="2400" dirty="0"/>
              <a:t> precisará realizar uma junção entre as três tabelas. Esse procedimento pode causar uma diminuição de performance da aplicação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Uma outra estratégia permite que seja definida uma coluna na </a:t>
            </a:r>
            <a:r>
              <a:rPr lang="pt-BR" sz="2400" dirty="0" smtClean="0"/>
              <a:t>tabela </a:t>
            </a:r>
            <a:r>
              <a:rPr lang="pt-BR" sz="2400" b="1" dirty="0" smtClean="0"/>
              <a:t>Projeto</a:t>
            </a:r>
            <a:r>
              <a:rPr lang="pt-BR" sz="2400" dirty="0"/>
              <a:t> </a:t>
            </a:r>
            <a:r>
              <a:rPr lang="pt-BR" sz="2400" dirty="0" smtClean="0"/>
              <a:t>que </a:t>
            </a:r>
            <a:r>
              <a:rPr lang="pt-BR" sz="2400" dirty="0"/>
              <a:t>faz </a:t>
            </a:r>
            <a:r>
              <a:rPr lang="pt-BR" sz="2400" dirty="0" smtClean="0"/>
              <a:t>referência </a:t>
            </a:r>
            <a:r>
              <a:rPr lang="pt-BR" sz="2400" dirty="0"/>
              <a:t>a chave </a:t>
            </a:r>
            <a:r>
              <a:rPr lang="pt-BR" sz="2400" dirty="0" smtClean="0"/>
              <a:t>primária de </a:t>
            </a:r>
            <a:r>
              <a:rPr lang="pt-BR" sz="2400" b="1" dirty="0" smtClean="0"/>
              <a:t>Gerente</a:t>
            </a:r>
            <a:r>
              <a:rPr lang="pt-BR" sz="2400" dirty="0"/>
              <a:t>. Para isso, utilizamos a </a:t>
            </a:r>
            <a:r>
              <a:rPr lang="pt-BR" sz="2400" dirty="0" smtClean="0"/>
              <a:t>anotação </a:t>
            </a:r>
            <a:r>
              <a:rPr lang="pt-BR" sz="2400" b="1" dirty="0" smtClean="0"/>
              <a:t>@JoinColumn</a:t>
            </a:r>
            <a:r>
              <a:rPr lang="pt-BR" sz="2400" dirty="0" smtClean="0"/>
              <a:t>, no lado muitos do relacionamento.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261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@OneToMany e @ManyToOne bidirecional</a:t>
            </a: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27" y="1929430"/>
            <a:ext cx="5228278" cy="4304315"/>
          </a:xfrm>
        </p:spPr>
      </p:pic>
      <p:sp>
        <p:nvSpPr>
          <p:cNvPr id="10" name="Retângulo 9"/>
          <p:cNvSpPr/>
          <p:nvPr/>
        </p:nvSpPr>
        <p:spPr>
          <a:xfrm>
            <a:off x="7470532" y="3448737"/>
            <a:ext cx="41353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58585"/>
                </a:solidFill>
                <a:latin typeface="Helvetica Neue"/>
              </a:rPr>
              <a:t>A especificação exige que o lado possuidor do relacionamento seja o lado </a:t>
            </a:r>
            <a:r>
              <a:rPr lang="pt-BR" b="1" dirty="0">
                <a:solidFill>
                  <a:srgbClr val="858585"/>
                </a:solidFill>
                <a:latin typeface="Helvetica Neue"/>
              </a:rPr>
              <a:t>Muitos</a:t>
            </a:r>
            <a:r>
              <a:rPr lang="pt-BR" dirty="0">
                <a:solidFill>
                  <a:srgbClr val="858585"/>
                </a:solidFill>
                <a:latin typeface="Helvetica Neue"/>
              </a:rPr>
              <a:t> e não o </a:t>
            </a:r>
            <a:r>
              <a:rPr lang="pt-BR" b="1" dirty="0">
                <a:solidFill>
                  <a:srgbClr val="858585"/>
                </a:solidFill>
                <a:latin typeface="Helvetica Neue"/>
              </a:rPr>
              <a:t>Um</a:t>
            </a:r>
            <a:r>
              <a:rPr lang="pt-BR" dirty="0">
                <a:solidFill>
                  <a:srgbClr val="858585"/>
                </a:solidFill>
                <a:latin typeface="Helvetica Neue"/>
              </a:rPr>
              <a:t>.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7631723" y="3411411"/>
            <a:ext cx="352395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 flipV="1">
            <a:off x="8326316" y="2857501"/>
            <a:ext cx="1211875" cy="5539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4387362" y="2857501"/>
            <a:ext cx="39389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9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</a:t>
            </a:r>
            <a:r>
              <a:rPr lang="pt-BR" dirty="0" smtClean="0"/>
              <a:t>@ManyToMany</a:t>
            </a:r>
            <a:br>
              <a:rPr lang="pt-BR" dirty="0" smtClean="0"/>
            </a:br>
            <a:r>
              <a:rPr lang="pt-BR" dirty="0" smtClean="0"/>
              <a:t>bidirecional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97279" y="1927583"/>
            <a:ext cx="101832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 smtClean="0">
              <a:solidFill>
                <a:srgbClr val="333333"/>
              </a:solidFill>
            </a:endParaRPr>
          </a:p>
          <a:p>
            <a:r>
              <a:rPr lang="pt-BR" sz="2400" dirty="0" smtClean="0">
                <a:solidFill>
                  <a:srgbClr val="333333"/>
                </a:solidFill>
              </a:rPr>
              <a:t>Na </a:t>
            </a:r>
            <a:r>
              <a:rPr lang="pt-BR" sz="2400" dirty="0">
                <a:solidFill>
                  <a:srgbClr val="333333"/>
                </a:solidFill>
              </a:rPr>
              <a:t>prática, um relacionamento </a:t>
            </a:r>
            <a:r>
              <a:rPr lang="pt-BR" sz="2400" b="1" dirty="0">
                <a:solidFill>
                  <a:srgbClr val="333333"/>
                </a:solidFill>
              </a:rPr>
              <a:t>Muitos para Muitos</a:t>
            </a:r>
            <a:r>
              <a:rPr lang="pt-BR" sz="2400" dirty="0">
                <a:solidFill>
                  <a:srgbClr val="333333"/>
                </a:solidFill>
              </a:rPr>
              <a:t> bidirecional se diferencia do unidirecional por manter referências em ambas as entidades. Como no mapeamento unidirecional, também será criada uma tabela auxiliar para manter as chaves estrangeiras das duas tabelas</a:t>
            </a:r>
            <a:r>
              <a:rPr lang="pt-BR" sz="2400" dirty="0" smtClean="0">
                <a:solidFill>
                  <a:srgbClr val="333333"/>
                </a:solidFill>
              </a:rPr>
              <a:t>.</a:t>
            </a:r>
          </a:p>
          <a:p>
            <a:endParaRPr lang="pt-BR" sz="2400" dirty="0">
              <a:solidFill>
                <a:srgbClr val="333333"/>
              </a:solidFill>
            </a:endParaRPr>
          </a:p>
          <a:p>
            <a:endParaRPr lang="pt-BR" sz="2400" dirty="0" smtClean="0">
              <a:solidFill>
                <a:srgbClr val="333333"/>
              </a:solidFill>
            </a:endParaRPr>
          </a:p>
          <a:p>
            <a:r>
              <a:rPr lang="pt-BR" sz="2400" dirty="0"/>
              <a:t>Conforme podemos observar, no Código a seguir, temos um relacionamento </a:t>
            </a:r>
            <a:r>
              <a:rPr lang="pt-BR" sz="2400" b="1" dirty="0"/>
              <a:t>Muitos para Muitos</a:t>
            </a:r>
            <a:r>
              <a:rPr lang="pt-BR" sz="2400" dirty="0"/>
              <a:t> entre as </a:t>
            </a:r>
            <a:r>
              <a:rPr lang="pt-BR" sz="2400" dirty="0" smtClean="0"/>
              <a:t>entidades </a:t>
            </a:r>
            <a:r>
              <a:rPr lang="pt-BR" sz="2400" b="1" dirty="0" smtClean="0"/>
              <a:t>Funcionario</a:t>
            </a:r>
            <a:r>
              <a:rPr lang="pt-BR" sz="2400" dirty="0" smtClean="0"/>
              <a:t> e </a:t>
            </a:r>
            <a:r>
              <a:rPr lang="pt-BR" sz="2400" b="1" dirty="0" smtClean="0"/>
              <a:t>Projeto</a:t>
            </a:r>
            <a:r>
              <a:rPr lang="pt-BR" sz="2400" dirty="0" smtClean="0"/>
              <a:t>; e</a:t>
            </a:r>
            <a:r>
              <a:rPr lang="pt-BR" sz="2400" dirty="0"/>
              <a:t>, outro relacionamento de </a:t>
            </a:r>
            <a:r>
              <a:rPr lang="pt-BR" sz="2400" b="1" dirty="0"/>
              <a:t>Muitos para Muitos</a:t>
            </a:r>
            <a:r>
              <a:rPr lang="pt-BR" sz="2400" dirty="0"/>
              <a:t> </a:t>
            </a:r>
            <a:r>
              <a:rPr lang="pt-BR" sz="2400" dirty="0" smtClean="0"/>
              <a:t>entre </a:t>
            </a:r>
            <a:r>
              <a:rPr lang="pt-BR" sz="2400" b="1" dirty="0" smtClean="0"/>
              <a:t>Projeto</a:t>
            </a:r>
            <a:r>
              <a:rPr lang="pt-BR" sz="2400" dirty="0" smtClean="0"/>
              <a:t> e </a:t>
            </a:r>
            <a:r>
              <a:rPr lang="pt-BR" sz="2400" b="1" dirty="0" smtClean="0"/>
              <a:t>Funcionario</a:t>
            </a:r>
            <a:r>
              <a:rPr lang="pt-BR" sz="2400" dirty="0" smtClean="0"/>
              <a:t>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13229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@ManyToMany</a:t>
            </a:r>
            <a:br>
              <a:rPr lang="pt-BR" dirty="0"/>
            </a:br>
            <a:r>
              <a:rPr lang="pt-BR" dirty="0"/>
              <a:t>bidirecional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1495"/>
            <a:ext cx="6618717" cy="4006066"/>
          </a:xfrm>
        </p:spPr>
      </p:pic>
      <p:sp>
        <p:nvSpPr>
          <p:cNvPr id="5" name="Retângulo 4"/>
          <p:cNvSpPr/>
          <p:nvPr/>
        </p:nvSpPr>
        <p:spPr>
          <a:xfrm>
            <a:off x="7962907" y="3448737"/>
            <a:ext cx="41353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58585"/>
                </a:solidFill>
                <a:latin typeface="Helvetica Neue"/>
              </a:rPr>
              <a:t>No relacionamento bidirecional de </a:t>
            </a:r>
            <a:r>
              <a:rPr lang="pt-BR" b="1" dirty="0">
                <a:solidFill>
                  <a:srgbClr val="858585"/>
                </a:solidFill>
                <a:latin typeface="Helvetica Neue"/>
              </a:rPr>
              <a:t>Muitos para Muitos</a:t>
            </a:r>
            <a:r>
              <a:rPr lang="pt-BR" dirty="0">
                <a:solidFill>
                  <a:srgbClr val="858585"/>
                </a:solidFill>
                <a:latin typeface="Helvetica Neue"/>
              </a:rPr>
              <a:t> não faz diferença a entidade que será a possuidora ou inversa, pois sempre será gerada a tabela auxiliar.</a:t>
            </a: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8124098" y="3411411"/>
            <a:ext cx="352395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089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 bidirecional: </a:t>
            </a:r>
            <a:r>
              <a:rPr lang="pt-BR" dirty="0" err="1" smtClean="0"/>
              <a:t>exercicío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Conforme descrição a seguir, implemente as classes e seus respectivos </a:t>
            </a:r>
            <a:r>
              <a:rPr lang="pt-BR" sz="2400" dirty="0" smtClean="0"/>
              <a:t>mapeamentos:</a:t>
            </a:r>
          </a:p>
          <a:p>
            <a:endParaRPr lang="pt-BR" dirty="0" smtClean="0"/>
          </a:p>
          <a:p>
            <a:r>
              <a:rPr lang="pt-BR" dirty="0" smtClean="0"/>
              <a:t>Uma </a:t>
            </a:r>
            <a:r>
              <a:rPr lang="pt-BR" dirty="0"/>
              <a:t>empresa está organizada em departamentos. Cada departamento tem um nome único, um número único e um empregado que o gerencia.</a:t>
            </a:r>
          </a:p>
          <a:p>
            <a:r>
              <a:rPr lang="pt-BR" dirty="0"/>
              <a:t>Um departamento controla um número qualquer de empregados e projetos, onde, cada qual deve conter um único nome, um único número e uma única localização.</a:t>
            </a:r>
          </a:p>
          <a:p>
            <a:r>
              <a:rPr lang="pt-BR" dirty="0"/>
              <a:t>Armazenamos o nome de cada empregado, o número do seu seguro social, endereço, salário, sexo e data de nascimento. Um empregado está alocado em um departamento, e deve trabalhar em diversos projetos que são controlados por este </a:t>
            </a:r>
            <a:r>
              <a:rPr lang="pt-BR" dirty="0" smtClean="0"/>
              <a:t>departamento.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65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 de Entidades Bidirecional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Uma </a:t>
            </a:r>
            <a:r>
              <a:rPr lang="pt-BR" sz="2400" dirty="0"/>
              <a:t>outra perspectiva do sentido de um relacionamento</a:t>
            </a:r>
            <a:r>
              <a:rPr lang="pt-BR" sz="2400"/>
              <a:t>, </a:t>
            </a:r>
            <a:r>
              <a:rPr lang="pt-BR" sz="2400" smtClean="0"/>
              <a:t>nos </a:t>
            </a:r>
            <a:r>
              <a:rPr lang="pt-BR" sz="2400" dirty="0"/>
              <a:t>permite definir os relacionamentos bidirecionais. Na prática, estes relacionamentos indicam que há um relacionamento em ambos os sentidos entre as entidades.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09905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de Entidades Bidirecional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Diferentemente </a:t>
            </a:r>
            <a:r>
              <a:rPr lang="pt-BR" sz="2400" dirty="0"/>
              <a:t>dos relacionamentos unidirecionais, os bidirecionais necessitam de mapeamento em ambas as entidades, uma vez que se relacionam, comportando-se como se </a:t>
            </a:r>
            <a:r>
              <a:rPr lang="pt-BR" sz="2400" dirty="0" smtClean="0"/>
              <a:t>existissem </a:t>
            </a:r>
            <a:r>
              <a:rPr lang="pt-BR" sz="2400" dirty="0"/>
              <a:t>dois relacionamentos unidirecionais (um para cada entidade envolvida).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de Entidades Bidirecional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/>
              <a:t>Nos relacionamentos bidirecionais temos o conceito de Entidade possuidora e Entidade inverso.</a:t>
            </a:r>
          </a:p>
          <a:p>
            <a:endParaRPr lang="pt-BR" sz="2400" dirty="0"/>
          </a:p>
          <a:p>
            <a:r>
              <a:rPr lang="pt-BR" sz="2400" dirty="0"/>
              <a:t>Entidade possuidora: A tabela dessa entidade será a possuidora da chave estrangeira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Entidade inverso: O atributo deve ser anotado e configurado </a:t>
            </a:r>
            <a:r>
              <a:rPr lang="pt-BR" sz="2400" dirty="0" smtClean="0"/>
              <a:t>com </a:t>
            </a:r>
            <a:r>
              <a:rPr lang="pt-BR" sz="2400" b="1" i="1" dirty="0" smtClean="0"/>
              <a:t>mappedBy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461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de Entidades </a:t>
            </a:r>
            <a:r>
              <a:rPr lang="pt-BR" dirty="0" smtClean="0"/>
              <a:t>Bidirecional: Um para um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011115" y="2509558"/>
            <a:ext cx="10533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No geral, os mapeamentos bidirecionais, não se diferenciam muito quanto ao uso das anotações. Conforme podemos observar, no Código a seguir, temos um relacionamento Um para Um entre as </a:t>
            </a:r>
            <a:r>
              <a:rPr lang="pt-BR" sz="2400" dirty="0" smtClean="0"/>
              <a:t>entidades </a:t>
            </a:r>
            <a:r>
              <a:rPr lang="pt-BR" sz="2400" b="1" dirty="0" smtClean="0"/>
              <a:t>Gerente</a:t>
            </a:r>
            <a:r>
              <a:rPr lang="pt-BR" sz="2400" dirty="0" smtClean="0"/>
              <a:t> e </a:t>
            </a:r>
            <a:r>
              <a:rPr lang="pt-BR" sz="2400" b="1" dirty="0" smtClean="0"/>
              <a:t>Departamento</a:t>
            </a:r>
            <a:r>
              <a:rPr lang="pt-BR" sz="2400" dirty="0"/>
              <a:t>. Quando realizarmos o mapeamento, vamos definir uma coluna na </a:t>
            </a:r>
            <a:r>
              <a:rPr lang="pt-BR" sz="2400" dirty="0" smtClean="0"/>
              <a:t>tabela </a:t>
            </a:r>
            <a:r>
              <a:rPr lang="pt-BR" sz="2400" b="1" dirty="0" smtClean="0"/>
              <a:t>Gerente</a:t>
            </a:r>
            <a:r>
              <a:rPr lang="pt-BR" sz="2400" dirty="0"/>
              <a:t> que faz </a:t>
            </a:r>
            <a:r>
              <a:rPr lang="pt-BR" sz="2400" dirty="0" smtClean="0"/>
              <a:t>referência </a:t>
            </a:r>
            <a:r>
              <a:rPr lang="pt-BR" sz="2400" dirty="0"/>
              <a:t>a chave </a:t>
            </a:r>
            <a:r>
              <a:rPr lang="pt-BR" sz="2400" dirty="0" smtClean="0"/>
              <a:t>primária de </a:t>
            </a:r>
            <a:r>
              <a:rPr lang="pt-BR" sz="2400" b="1" dirty="0" smtClean="0"/>
              <a:t>Departamento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177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</a:t>
            </a:r>
            <a:r>
              <a:rPr lang="pt-BR" dirty="0" smtClean="0"/>
              <a:t>OneToOne bidirecional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11580" y="1737360"/>
            <a:ext cx="867218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Relacionamento entre ambos os sentidos das entidade </a:t>
            </a:r>
            <a:r>
              <a:rPr lang="pt-BR" sz="2000" b="1" dirty="0" smtClean="0"/>
              <a:t>Gerente</a:t>
            </a:r>
            <a:r>
              <a:rPr lang="pt-BR" sz="2000" dirty="0" smtClean="0"/>
              <a:t> e </a:t>
            </a:r>
            <a:r>
              <a:rPr lang="pt-BR" sz="2000" b="1" dirty="0" smtClean="0"/>
              <a:t>Departamento</a:t>
            </a:r>
            <a:r>
              <a:rPr lang="pt-BR" sz="2000" dirty="0" smtClean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" y="2092568"/>
            <a:ext cx="9699090" cy="419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@OneToOne bidirecional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/>
              <a:t>A entidade Inverso, leva a </a:t>
            </a:r>
            <a:r>
              <a:rPr lang="pt-BR" sz="2400" dirty="0" smtClean="0"/>
              <a:t>anotação </a:t>
            </a:r>
            <a:r>
              <a:rPr lang="pt-BR" sz="2400" b="1" dirty="0" smtClean="0"/>
              <a:t>@OneToOne</a:t>
            </a:r>
            <a:r>
              <a:rPr lang="pt-BR" sz="2400" dirty="0" smtClean="0"/>
              <a:t> com o parâmetro </a:t>
            </a:r>
            <a:r>
              <a:rPr lang="pt-BR" sz="2400" b="1" dirty="0" smtClean="0"/>
              <a:t>mappedBy</a:t>
            </a:r>
            <a:r>
              <a:rPr lang="pt-BR" sz="2400" dirty="0" smtClean="0"/>
              <a:t>.</a:t>
            </a:r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A entidade Possuidora, leva a anotação </a:t>
            </a:r>
            <a:r>
              <a:rPr lang="pt-BR" sz="2400" b="1" dirty="0" smtClean="0"/>
              <a:t>@JoinColumn</a:t>
            </a:r>
            <a:r>
              <a:rPr lang="pt-BR" sz="2400" dirty="0" smtClean="0"/>
              <a:t>. Porém, o uso dessa anotação, assim como a </a:t>
            </a:r>
            <a:r>
              <a:rPr lang="pt-BR" sz="2400" b="1" dirty="0" smtClean="0"/>
              <a:t>@Column</a:t>
            </a:r>
            <a:r>
              <a:rPr lang="pt-BR" sz="2400" dirty="0" smtClean="0"/>
              <a:t> não é obrigatória para identificarmos o relacionamento.</a:t>
            </a:r>
          </a:p>
          <a:p>
            <a:endParaRPr lang="pt-BR" sz="2400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97280" y="2021618"/>
            <a:ext cx="10058400" cy="4124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0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@OneToOne bidirecional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040293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É </a:t>
            </a:r>
            <a:r>
              <a:rPr lang="pt-BR" sz="2400" dirty="0"/>
              <a:t>importante destacar que o </a:t>
            </a:r>
            <a:r>
              <a:rPr lang="pt-BR" sz="2400" dirty="0" smtClean="0"/>
              <a:t>parâmetro </a:t>
            </a:r>
            <a:r>
              <a:rPr lang="pt-BR" sz="2400" dirty="0"/>
              <a:t>declarado </a:t>
            </a:r>
            <a:r>
              <a:rPr lang="pt-BR" sz="2400" dirty="0" smtClean="0"/>
              <a:t>no </a:t>
            </a:r>
            <a:r>
              <a:rPr lang="pt-BR" sz="2400" b="1" dirty="0" smtClean="0"/>
              <a:t>mappedBy</a:t>
            </a:r>
            <a:r>
              <a:rPr lang="pt-BR" sz="2400" dirty="0" smtClean="0"/>
              <a:t> deve ter o mesmo nome do atributo que se deseja mapear</a:t>
            </a:r>
            <a:r>
              <a:rPr lang="pt-BR" sz="2400" dirty="0"/>
              <a:t>. 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Neste </a:t>
            </a:r>
            <a:r>
              <a:rPr lang="pt-BR" sz="2400" dirty="0"/>
              <a:t>exemplo, utilizamos, na </a:t>
            </a:r>
            <a:r>
              <a:rPr lang="pt-BR" sz="2400" dirty="0" smtClean="0"/>
              <a:t>entidade </a:t>
            </a:r>
            <a:r>
              <a:rPr lang="pt-BR" sz="2400" b="1" dirty="0" smtClean="0"/>
              <a:t>Departamento</a:t>
            </a:r>
            <a:r>
              <a:rPr lang="pt-BR" sz="2400" dirty="0" smtClean="0"/>
              <a:t>, </a:t>
            </a:r>
            <a:r>
              <a:rPr lang="pt-BR" sz="2400" b="1" dirty="0" smtClean="0"/>
              <a:t>mappedBy=“departamento”</a:t>
            </a:r>
            <a:r>
              <a:rPr lang="pt-BR" sz="2400" dirty="0" smtClean="0"/>
              <a:t> e o atributo da entidade </a:t>
            </a:r>
            <a:r>
              <a:rPr lang="pt-BR" sz="2400" b="1" dirty="0" smtClean="0"/>
              <a:t>Gerente</a:t>
            </a:r>
            <a:r>
              <a:rPr lang="pt-BR" sz="2400" dirty="0" smtClean="0"/>
              <a:t> o atributo com o nome </a:t>
            </a:r>
            <a:r>
              <a:rPr lang="pt-BR" sz="2400" b="1" dirty="0" smtClean="0"/>
              <a:t>departamento</a:t>
            </a:r>
            <a:r>
              <a:rPr lang="pt-BR" sz="2400" dirty="0" smtClean="0"/>
              <a:t>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2522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@OneToOne bidirecional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20008"/>
            <a:ext cx="10058400" cy="4049086"/>
          </a:xfrm>
        </p:spPr>
        <p:txBody>
          <a:bodyPr>
            <a:normAutofit/>
          </a:bodyPr>
          <a:lstStyle/>
          <a:p>
            <a:r>
              <a:rPr lang="pt-BR" sz="2400" dirty="0"/>
              <a:t>Além disso, nos relacionamentos bidirecionais, precisamos fazer a atribuição nas duas entidades, conforme visto no Código a seguir.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42" y="3139975"/>
            <a:ext cx="7453718" cy="208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1908</TotalTime>
  <Words>682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Helvetica Neue</vt:lpstr>
      <vt:lpstr>Retrospectiva</vt:lpstr>
      <vt:lpstr>JPA – Mapeamento de Entidades Bidirecional</vt:lpstr>
      <vt:lpstr>Relacionamento de Entidades Bidirecional</vt:lpstr>
      <vt:lpstr>Relacionamento de Entidades Bidirecional</vt:lpstr>
      <vt:lpstr>Relacionamento de Entidades Bidirecional</vt:lpstr>
      <vt:lpstr>Relacionamento de Entidades Bidirecional: Um para um</vt:lpstr>
      <vt:lpstr>Relacionamento @OneToOne bidirecional</vt:lpstr>
      <vt:lpstr>Relacionamento @OneToOne bidirecional</vt:lpstr>
      <vt:lpstr>Relacionamento @OneToOne bidirecional</vt:lpstr>
      <vt:lpstr>Relacionamento @OneToOne bidirecional</vt:lpstr>
      <vt:lpstr>Relacionamento @OneToMany e @ManyToOne bidirecional</vt:lpstr>
      <vt:lpstr>Relacionamento @OneToMany e @ManyToOne bidirecional</vt:lpstr>
      <vt:lpstr>Relacionamento @OneToMany e @ManyToOne bidirecional</vt:lpstr>
      <vt:lpstr>Relacionamento @OneToMany e @ManyToOne bidirecional</vt:lpstr>
      <vt:lpstr>Relacionamento @ManyToMany bidirecional</vt:lpstr>
      <vt:lpstr>Relacionamento @ManyToMany bidirecional</vt:lpstr>
      <vt:lpstr>Relacionamento bidirecional: exercicío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JavaBeans</dc:title>
  <dc:creator>Cristiano</dc:creator>
  <cp:lastModifiedBy>Cristiano</cp:lastModifiedBy>
  <cp:revision>240</cp:revision>
  <dcterms:created xsi:type="dcterms:W3CDTF">2022-06-08T17:26:36Z</dcterms:created>
  <dcterms:modified xsi:type="dcterms:W3CDTF">2022-08-04T12:12:59Z</dcterms:modified>
</cp:coreProperties>
</file>