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2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68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40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68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8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11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18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15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72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DDC925-44A8-4956-A92B-49E50C0B1402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95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90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DDC925-44A8-4956-A92B-49E50C0B1402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0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/>
              <a:t>JPA – Mapeamento de Entidades</a:t>
            </a:r>
            <a:br>
              <a:rPr lang="pt-BR" sz="6000" dirty="0" smtClean="0"/>
            </a:br>
            <a:r>
              <a:rPr lang="pt-BR" sz="6000" dirty="0" smtClean="0"/>
              <a:t>com Herança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400" dirty="0" smtClean="0"/>
              <a:t>Instituto federal de educação, ciência e tecnologia da paraíba – ifpb – campus cajazeiras</a:t>
            </a:r>
          </a:p>
          <a:p>
            <a:r>
              <a:rPr lang="pt-BR" sz="1400" dirty="0" smtClean="0"/>
              <a:t>Curso: análise e desenvolvimento de sistemas</a:t>
            </a:r>
          </a:p>
          <a:p>
            <a:r>
              <a:rPr lang="pt-BR" sz="1400" dirty="0" smtClean="0"/>
              <a:t>PROF. CRISTIANO FONTES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166" y="524488"/>
            <a:ext cx="3004185" cy="193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herança: </a:t>
            </a:r>
            <a:r>
              <a:rPr lang="pt-BR" b="1" dirty="0"/>
              <a:t>Tabela Única por Hierarquia de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Bem </a:t>
            </a:r>
            <a:r>
              <a:rPr lang="pt-BR" sz="2400" dirty="0"/>
              <a:t>simples, o que nos interessa saber é que seu </a:t>
            </a:r>
            <a:r>
              <a:rPr lang="pt-BR" sz="2400" dirty="0" err="1"/>
              <a:t>DiscriminatorValue</a:t>
            </a:r>
            <a:r>
              <a:rPr lang="pt-BR" sz="2400" dirty="0"/>
              <a:t> é “F”, ou seja, onde tiver um “F” no campo tipo da tabela, significa que é uma Pessoa Física.</a:t>
            </a:r>
          </a:p>
        </p:txBody>
      </p:sp>
    </p:spTree>
    <p:extLst>
      <p:ext uri="{BB962C8B-B14F-4D97-AF65-F5344CB8AC3E}">
        <p14:creationId xmlns:p14="http://schemas.microsoft.com/office/powerpoint/2010/main" val="2693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herança: </a:t>
            </a:r>
            <a:r>
              <a:rPr lang="pt-BR" b="1" dirty="0"/>
              <a:t>Tabela Única por Hierarquia de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Implementação da Pessoa Jurídica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57" y="2517092"/>
            <a:ext cx="6878994" cy="325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herança: </a:t>
            </a:r>
            <a:r>
              <a:rPr lang="pt-BR" b="1" dirty="0"/>
              <a:t>Tabela Única por Hierarquia de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Onde tiver o valor “J” no campo tipo, significa que é uma Pessoa Jurídica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Veja </a:t>
            </a:r>
            <a:r>
              <a:rPr lang="pt-BR" sz="2400" dirty="0"/>
              <a:t>qual será o resultado da </a:t>
            </a:r>
            <a:r>
              <a:rPr lang="pt-BR" sz="2400" dirty="0" smtClean="0"/>
              <a:t>tabela única por hierarquia de classes:</a:t>
            </a:r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90" y="2993565"/>
            <a:ext cx="5781309" cy="298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herança: </a:t>
            </a:r>
            <a:r>
              <a:rPr lang="pt-BR" b="1" dirty="0"/>
              <a:t>Tabela por Subclasse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02423"/>
            <a:ext cx="10058400" cy="4387362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Nessa </a:t>
            </a:r>
            <a:r>
              <a:rPr lang="pt-BR" sz="2400" dirty="0"/>
              <a:t>estratégia nós teremos a Classe Pai e todas suas filhas geradas no banco de dados fisicamente, sendo que em todas as classes filhas teremos uma chave estrangeira que apontará para a classe pai.</a:t>
            </a:r>
          </a:p>
        </p:txBody>
      </p:sp>
    </p:spTree>
    <p:extLst>
      <p:ext uri="{BB962C8B-B14F-4D97-AF65-F5344CB8AC3E}">
        <p14:creationId xmlns:p14="http://schemas.microsoft.com/office/powerpoint/2010/main" val="358199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herança: </a:t>
            </a:r>
            <a:r>
              <a:rPr lang="pt-BR" b="1" dirty="0"/>
              <a:t>Tabela por Subclasse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02423"/>
            <a:ext cx="10058400" cy="4387362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Isto </a:t>
            </a:r>
            <a:r>
              <a:rPr lang="pt-BR" sz="2400" dirty="0"/>
              <a:t>é, se tivermos 1 Classe Pessoa com 5 atributos, 1 Classe Pessoa Física com 10 atributos e 1 Classe Pessoa Jurídica com 15 atributos, o gerado será: 1 tabela pessoa com 5 atributos, 1 tabela </a:t>
            </a:r>
            <a:r>
              <a:rPr lang="pt-BR" sz="2400" dirty="0" err="1"/>
              <a:t>pessoa_fisica</a:t>
            </a:r>
            <a:r>
              <a:rPr lang="pt-BR" sz="2400" dirty="0"/>
              <a:t> com 10 atributos e 1 tabela </a:t>
            </a:r>
            <a:r>
              <a:rPr lang="pt-BR" sz="2400" dirty="0" err="1"/>
              <a:t>pessoa_juridica</a:t>
            </a:r>
            <a:r>
              <a:rPr lang="pt-BR" sz="2400" dirty="0"/>
              <a:t> com 15 atributos. Vamos a exemplos.</a:t>
            </a:r>
          </a:p>
        </p:txBody>
      </p:sp>
    </p:spTree>
    <p:extLst>
      <p:ext uri="{BB962C8B-B14F-4D97-AF65-F5344CB8AC3E}">
        <p14:creationId xmlns:p14="http://schemas.microsoft.com/office/powerpoint/2010/main" val="313229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herança: </a:t>
            </a:r>
            <a:r>
              <a:rPr lang="pt-BR" b="1" dirty="0"/>
              <a:t>Tabela por Subclasse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Implementação da </a:t>
            </a:r>
            <a:r>
              <a:rPr lang="pt-BR" sz="2400" dirty="0" smtClean="0"/>
              <a:t>Pessoa:</a:t>
            </a:r>
            <a:endParaRPr lang="pt-B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54" y="2392438"/>
            <a:ext cx="7130411" cy="372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8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herança: </a:t>
            </a:r>
            <a:r>
              <a:rPr lang="pt-BR" b="1" dirty="0"/>
              <a:t>Tabela por Subclasse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b="1" dirty="0" smtClean="0"/>
          </a:p>
          <a:p>
            <a:endParaRPr lang="pt-BR" sz="2400" b="1" dirty="0"/>
          </a:p>
          <a:p>
            <a:r>
              <a:rPr lang="pt-BR" sz="2400" b="1" dirty="0" smtClean="0"/>
              <a:t>@</a:t>
            </a:r>
            <a:r>
              <a:rPr lang="pt-BR" sz="2400" b="1" dirty="0" err="1"/>
              <a:t>Inheritance</a:t>
            </a:r>
            <a:r>
              <a:rPr lang="pt-BR" sz="2400" b="1" dirty="0"/>
              <a:t>(strategy = </a:t>
            </a:r>
            <a:r>
              <a:rPr lang="pt-BR" sz="2400" b="1" dirty="0" err="1"/>
              <a:t>InheritanceType.JOINED</a:t>
            </a:r>
            <a:r>
              <a:rPr lang="pt-BR" sz="2400" b="1" dirty="0"/>
              <a:t>)</a:t>
            </a:r>
            <a:r>
              <a:rPr lang="pt-BR" sz="2400" dirty="0"/>
              <a:t>: Identifica que a estratégia de herança será “JOINED”, ou seja, será feita uma junção através de chaves estrangeiras.</a:t>
            </a:r>
          </a:p>
        </p:txBody>
      </p:sp>
    </p:spTree>
    <p:extLst>
      <p:ext uri="{BB962C8B-B14F-4D97-AF65-F5344CB8AC3E}">
        <p14:creationId xmlns:p14="http://schemas.microsoft.com/office/powerpoint/2010/main" val="21546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herança: </a:t>
            </a:r>
            <a:r>
              <a:rPr lang="pt-BR" b="1" dirty="0"/>
              <a:t>Tabela por Subclasse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Implementação </a:t>
            </a:r>
            <a:r>
              <a:rPr lang="pt-BR" sz="2400" dirty="0" err="1" smtClean="0"/>
              <a:t>PessoaFisica</a:t>
            </a:r>
            <a:r>
              <a:rPr lang="pt-BR" sz="2400" dirty="0" smtClean="0"/>
              <a:t>: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44" y="2531809"/>
            <a:ext cx="6557053" cy="3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herança: </a:t>
            </a:r>
            <a:r>
              <a:rPr lang="pt-BR" b="1" dirty="0"/>
              <a:t>Tabela por Subclasse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b="1" dirty="0" smtClean="0"/>
          </a:p>
          <a:p>
            <a:endParaRPr lang="pt-BR" sz="2400" b="1" dirty="0"/>
          </a:p>
          <a:p>
            <a:r>
              <a:rPr lang="pt-BR" sz="2400" b="1" dirty="0" smtClean="0"/>
              <a:t>@</a:t>
            </a:r>
            <a:r>
              <a:rPr lang="pt-BR" sz="2400" b="1" dirty="0" err="1"/>
              <a:t>PrimaryKeyJoinColumn</a:t>
            </a:r>
            <a:r>
              <a:rPr lang="pt-BR" sz="2400" b="1" dirty="0"/>
              <a:t>(</a:t>
            </a:r>
            <a:r>
              <a:rPr lang="pt-BR" sz="2400" b="1" dirty="0" err="1"/>
              <a:t>name</a:t>
            </a:r>
            <a:r>
              <a:rPr lang="pt-BR" sz="2400" b="1" dirty="0"/>
              <a:t>="</a:t>
            </a:r>
            <a:r>
              <a:rPr lang="pt-BR" sz="2400" b="1" dirty="0" err="1"/>
              <a:t>idPessoa</a:t>
            </a:r>
            <a:r>
              <a:rPr lang="pt-BR" sz="2400" b="1" dirty="0"/>
              <a:t>")</a:t>
            </a:r>
            <a:r>
              <a:rPr lang="pt-BR" sz="2400" dirty="0"/>
              <a:t>: Identifica qual campo fará essa “junção” entre a tabela </a:t>
            </a:r>
            <a:r>
              <a:rPr lang="pt-BR" sz="2400" dirty="0" err="1"/>
              <a:t>pessoa_fisica</a:t>
            </a:r>
            <a:r>
              <a:rPr lang="pt-BR" sz="2400" dirty="0"/>
              <a:t> e a tabela pessoa.</a:t>
            </a:r>
            <a:endParaRPr lang="pt-BR" sz="2400" u="sng" dirty="0"/>
          </a:p>
        </p:txBody>
      </p:sp>
    </p:spTree>
    <p:extLst>
      <p:ext uri="{BB962C8B-B14F-4D97-AF65-F5344CB8AC3E}">
        <p14:creationId xmlns:p14="http://schemas.microsoft.com/office/powerpoint/2010/main" val="3235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herança: </a:t>
            </a:r>
            <a:r>
              <a:rPr lang="pt-BR" b="1" dirty="0"/>
              <a:t>Tabela por Subclasse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Implementação </a:t>
            </a:r>
            <a:r>
              <a:rPr lang="pt-BR" sz="2400" dirty="0" err="1"/>
              <a:t>PessoaJuridica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79" y="2518330"/>
            <a:ext cx="6797955" cy="324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com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Há vários métodos de realizar herança de classes na </a:t>
            </a:r>
            <a:r>
              <a:rPr lang="pt-BR" sz="2400" dirty="0" smtClean="0"/>
              <a:t>JPA.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Mas isto pode trazer problemas como lentidão incalculável na aplicação.</a:t>
            </a:r>
          </a:p>
          <a:p>
            <a:endParaRPr lang="pt-BR" sz="2400" dirty="0"/>
          </a:p>
          <a:p>
            <a:r>
              <a:rPr lang="pt-BR" sz="2400" dirty="0" smtClean="0"/>
              <a:t>É preciso então pensar na melhor solução ao realizar mapeamento com herança.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9905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herança: </a:t>
            </a:r>
            <a:r>
              <a:rPr lang="pt-BR" b="1" dirty="0"/>
              <a:t>Tabela por Subclasse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coluna </a:t>
            </a:r>
            <a:r>
              <a:rPr lang="pt-BR" sz="2400" dirty="0" err="1"/>
              <a:t>idPessoa</a:t>
            </a:r>
            <a:r>
              <a:rPr lang="pt-BR" sz="2400" dirty="0"/>
              <a:t> faz a “junção” entre a tabela pessoa e a tabela </a:t>
            </a:r>
            <a:r>
              <a:rPr lang="pt-BR" sz="2400" dirty="0" err="1"/>
              <a:t>pessoa_juridica</a:t>
            </a:r>
            <a:r>
              <a:rPr lang="pt-BR" sz="2400" dirty="0"/>
              <a:t>. Veja como ficou as tabelas geradas.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38" y="3060464"/>
            <a:ext cx="7966976" cy="28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herança: </a:t>
            </a:r>
            <a:r>
              <a:rPr lang="pt-BR" b="1" dirty="0"/>
              <a:t>Tabela por Classe Concreta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Não </a:t>
            </a:r>
            <a:r>
              <a:rPr lang="pt-BR" sz="2400" dirty="0"/>
              <a:t>menos importante, essa estratégia define que apenas as classes concretas geram suas respectivas tabelas, ou seja, em nosso exemplo apenas </a:t>
            </a:r>
            <a:r>
              <a:rPr lang="pt-BR" sz="2400" dirty="0" err="1"/>
              <a:t>pessoaFisica</a:t>
            </a:r>
            <a:r>
              <a:rPr lang="pt-BR" sz="2400" dirty="0"/>
              <a:t> e </a:t>
            </a:r>
            <a:r>
              <a:rPr lang="pt-BR" sz="2400" dirty="0" err="1"/>
              <a:t>pessoaJuridica</a:t>
            </a:r>
            <a:r>
              <a:rPr lang="pt-BR" sz="2400" dirty="0"/>
              <a:t> criarão tabelas, isso porque pessoa é uma classe abstrata.</a:t>
            </a:r>
          </a:p>
        </p:txBody>
      </p:sp>
    </p:spTree>
    <p:extLst>
      <p:ext uri="{BB962C8B-B14F-4D97-AF65-F5344CB8AC3E}">
        <p14:creationId xmlns:p14="http://schemas.microsoft.com/office/powerpoint/2010/main" val="9228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herança: </a:t>
            </a:r>
            <a:r>
              <a:rPr lang="pt-BR" b="1" dirty="0"/>
              <a:t>Tabela por Classe Concreta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Implementação de Pessoa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68" y="2419772"/>
            <a:ext cx="7331232" cy="344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herança: </a:t>
            </a:r>
            <a:r>
              <a:rPr lang="pt-BR" b="1" dirty="0"/>
              <a:t>Tabela por Classe Concreta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A </a:t>
            </a:r>
            <a:r>
              <a:rPr lang="pt-BR" sz="2400" dirty="0"/>
              <a:t>nossa estratégia agora é “TABLE_PER_CLASS”, que identifica que apenas as classes concretas serão geradas.</a:t>
            </a:r>
          </a:p>
        </p:txBody>
      </p:sp>
    </p:spTree>
    <p:extLst>
      <p:ext uri="{BB962C8B-B14F-4D97-AF65-F5344CB8AC3E}">
        <p14:creationId xmlns:p14="http://schemas.microsoft.com/office/powerpoint/2010/main" val="24507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herança: </a:t>
            </a:r>
            <a:r>
              <a:rPr lang="pt-BR" b="1" dirty="0"/>
              <a:t>Tabela por Classe Concreta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Implementação </a:t>
            </a:r>
            <a:r>
              <a:rPr lang="pt-BR" sz="2400" dirty="0" err="1" smtClean="0"/>
              <a:t>PessoaFisica</a:t>
            </a:r>
            <a:r>
              <a:rPr lang="pt-BR" sz="2400" dirty="0" smtClean="0"/>
              <a:t>: </a:t>
            </a:r>
            <a:r>
              <a:rPr lang="pt-BR" sz="2400" dirty="0"/>
              <a:t>Nada de diferente aqui já que a estratégia é TABLE_PER_CLASS.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67" y="3035324"/>
            <a:ext cx="7101645" cy="310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1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herança: </a:t>
            </a:r>
            <a:r>
              <a:rPr lang="pt-BR" b="1" dirty="0"/>
              <a:t>Tabela por Classe Concreta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Implementação </a:t>
            </a:r>
            <a:r>
              <a:rPr lang="pt-BR" sz="2400" dirty="0" err="1" smtClean="0"/>
              <a:t>PessoaJuridica</a:t>
            </a:r>
            <a:r>
              <a:rPr lang="pt-BR" sz="2400" dirty="0" smtClean="0"/>
              <a:t>: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55" y="2736681"/>
            <a:ext cx="7230334" cy="30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5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herança: </a:t>
            </a:r>
            <a:r>
              <a:rPr lang="pt-BR" b="1" dirty="0"/>
              <a:t>Tabela por Classe Concreta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resultado da sua </a:t>
            </a:r>
            <a:r>
              <a:rPr lang="pt-BR" sz="2400" dirty="0" smtClean="0"/>
              <a:t>tabela por classe concreta.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1800" dirty="0" err="1" smtClean="0"/>
              <a:t>Referncias</a:t>
            </a:r>
            <a:r>
              <a:rPr lang="pt-BR" sz="1800" dirty="0"/>
              <a:t>: https://www.devmedia.com.br/tipos-de-heranca-no-hibernate/28641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48" y="2523065"/>
            <a:ext cx="8078910" cy="179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400" dirty="0" smtClean="0"/>
              <a:t>Há duas formas de criação:</a:t>
            </a:r>
          </a:p>
          <a:p>
            <a:endParaRPr lang="pt-BR" sz="2400" b="1" dirty="0"/>
          </a:p>
          <a:p>
            <a:r>
              <a:rPr lang="pt-BR" sz="2400" b="1" dirty="0" smtClean="0"/>
              <a:t>Herança e Composição.</a:t>
            </a:r>
          </a:p>
          <a:p>
            <a:endParaRPr lang="pt-BR" sz="2400" b="1" dirty="0"/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O interessante não é a forma da escolha de criação de tabelas, e sim, as formas de  implementar uma herança . E essas formas são três:</a:t>
            </a:r>
          </a:p>
          <a:p>
            <a:pPr marL="0" indent="0">
              <a:buNone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Tabela Única por Hierarquia de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Tabela por Subclasse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Tabela por Classe Concreta</a:t>
            </a:r>
          </a:p>
          <a:p>
            <a:pPr marL="0" indent="0">
              <a:buNone/>
            </a:pPr>
            <a:endParaRPr lang="pt-BR" sz="1900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6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r>
              <a:rPr lang="pt-BR" sz="2400" dirty="0" smtClean="0"/>
              <a:t>Cada </a:t>
            </a:r>
            <a:r>
              <a:rPr lang="pt-BR" sz="2400" dirty="0"/>
              <a:t>uma dessas tem sua peculiaridade, e não podemos simplesmente dizer: A solução X é melhor que Y, pois isso depende de inúmeras variáveis, tais </a:t>
            </a:r>
            <a:r>
              <a:rPr lang="pt-BR" sz="2400" dirty="0" smtClean="0"/>
              <a:t>como </a:t>
            </a:r>
            <a:r>
              <a:rPr lang="pt-BR" sz="2400" dirty="0"/>
              <a:t>suas regras de negócio.</a:t>
            </a:r>
          </a:p>
        </p:txBody>
      </p:sp>
    </p:spTree>
    <p:extLst>
      <p:ext uri="{BB962C8B-B14F-4D97-AF65-F5344CB8AC3E}">
        <p14:creationId xmlns:p14="http://schemas.microsoft.com/office/powerpoint/2010/main" val="19461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Mapeamento com </a:t>
            </a:r>
            <a:r>
              <a:rPr lang="pt-BR" dirty="0" smtClean="0"/>
              <a:t>herança: </a:t>
            </a:r>
            <a:r>
              <a:rPr lang="pt-BR" b="1" dirty="0"/>
              <a:t>Tabela Única por Hierarquia de </a:t>
            </a:r>
            <a:r>
              <a:rPr lang="pt-BR" b="1" dirty="0" smtClean="0"/>
              <a:t>Classes</a:t>
            </a:r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Este </a:t>
            </a:r>
            <a:r>
              <a:rPr lang="pt-BR" sz="2400" dirty="0"/>
              <a:t>é o famoso “tabelão” com milhares de campos, onde é gerado 1 tabela para toda a hierarquia de classes. Se você tiver uma Classe Pessoa como Superclasse, e outras 2 classes </a:t>
            </a:r>
            <a:r>
              <a:rPr lang="pt-BR" sz="2400" dirty="0" err="1"/>
              <a:t>PessoaFisica</a:t>
            </a:r>
            <a:r>
              <a:rPr lang="pt-BR" sz="2400" dirty="0"/>
              <a:t> e </a:t>
            </a:r>
            <a:r>
              <a:rPr lang="pt-BR" sz="2400" dirty="0" err="1"/>
              <a:t>PessoaJuridica</a:t>
            </a:r>
            <a:r>
              <a:rPr lang="pt-BR" sz="2400" dirty="0"/>
              <a:t> </a:t>
            </a:r>
            <a:r>
              <a:rPr lang="pt-BR" sz="2400" dirty="0" err="1" smtClean="0"/>
              <a:t>extendendo</a:t>
            </a:r>
            <a:r>
              <a:rPr lang="pt-BR" sz="2400" dirty="0" smtClean="0"/>
              <a:t> </a:t>
            </a:r>
            <a:r>
              <a:rPr lang="pt-BR" sz="2400" dirty="0"/>
              <a:t>de Pessoa, o Hibernate irá gerar apenas 1 tabela Pessoa com os dados de Pessoa + </a:t>
            </a:r>
            <a:r>
              <a:rPr lang="pt-BR" sz="2400" dirty="0" err="1"/>
              <a:t>PessoaFisica</a:t>
            </a:r>
            <a:r>
              <a:rPr lang="pt-BR" sz="2400" dirty="0"/>
              <a:t> + </a:t>
            </a:r>
            <a:r>
              <a:rPr lang="pt-BR" sz="2400" dirty="0" err="1"/>
              <a:t>PessoaJuridica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77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herança: </a:t>
            </a:r>
            <a:r>
              <a:rPr lang="pt-BR" b="1" dirty="0"/>
              <a:t>Tabela Única por Hierarquia de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E </a:t>
            </a:r>
            <a:r>
              <a:rPr lang="pt-BR" sz="2400" dirty="0"/>
              <a:t>como é feita a divisão de quem é Pessoa Física e quem é Pessoa </a:t>
            </a:r>
            <a:r>
              <a:rPr lang="pt-BR" sz="2400" dirty="0" smtClean="0"/>
              <a:t>Jurídica? </a:t>
            </a:r>
            <a:r>
              <a:rPr lang="pt-BR" sz="2400" dirty="0"/>
              <a:t>Através de um atributo chamado </a:t>
            </a:r>
            <a:r>
              <a:rPr lang="pt-BR" sz="2400" b="1" i="1" dirty="0" err="1"/>
              <a:t>discriminator</a:t>
            </a:r>
            <a:r>
              <a:rPr lang="pt-BR" sz="2400" dirty="0"/>
              <a:t>. No seu “tabelão” deverá ter um campo que faça a discriminação entre </a:t>
            </a:r>
            <a:r>
              <a:rPr lang="pt-BR" sz="2400" dirty="0" err="1"/>
              <a:t>PessoaFisica</a:t>
            </a:r>
            <a:r>
              <a:rPr lang="pt-BR" sz="2400" dirty="0"/>
              <a:t> (F) e </a:t>
            </a:r>
            <a:r>
              <a:rPr lang="pt-BR" sz="2400" dirty="0" err="1" smtClean="0"/>
              <a:t>PessoaJuridica</a:t>
            </a:r>
            <a:r>
              <a:rPr lang="pt-BR" sz="2400" dirty="0" smtClean="0"/>
              <a:t> (J).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6228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herança: </a:t>
            </a:r>
            <a:r>
              <a:rPr lang="pt-BR" b="1" dirty="0"/>
              <a:t>Tabela Única por Hierarquia de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Implementação </a:t>
            </a:r>
            <a:r>
              <a:rPr lang="pt-BR" sz="2400" dirty="0"/>
              <a:t>da classe Pessoa.</a:t>
            </a:r>
            <a:endParaRPr lang="pt-BR" dirty="0" smtClean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97280" y="2021618"/>
            <a:ext cx="10058400" cy="4124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27" y="2386451"/>
            <a:ext cx="8596373" cy="375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herança: </a:t>
            </a:r>
            <a:r>
              <a:rPr lang="pt-BR" b="1" dirty="0"/>
              <a:t>Tabela Única por Hierarquia de Classes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@Inheritance(strategy = InheritanceType.SINGLE_TABLE): Identifica que a estratégia de herança será de uma única tabela, ou se preferir, um “tabelão” para tudo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@</a:t>
            </a:r>
            <a:r>
              <a:rPr lang="pt-BR" dirty="0" err="1"/>
              <a:t>DiscriminatorColumn</a:t>
            </a:r>
            <a:r>
              <a:rPr lang="pt-BR" dirty="0"/>
              <a:t>(</a:t>
            </a:r>
            <a:r>
              <a:rPr lang="pt-BR" dirty="0" err="1"/>
              <a:t>name</a:t>
            </a:r>
            <a:r>
              <a:rPr lang="pt-BR" dirty="0"/>
              <a:t> = "tipo", </a:t>
            </a:r>
            <a:r>
              <a:rPr lang="pt-BR" dirty="0" err="1"/>
              <a:t>length</a:t>
            </a:r>
            <a:r>
              <a:rPr lang="pt-BR" dirty="0"/>
              <a:t> = 1, </a:t>
            </a:r>
            <a:r>
              <a:rPr lang="pt-BR" dirty="0" err="1"/>
              <a:t>discriminatorType</a:t>
            </a:r>
            <a:r>
              <a:rPr lang="pt-BR" dirty="0"/>
              <a:t> = </a:t>
            </a:r>
            <a:r>
              <a:rPr lang="pt-BR" dirty="0" err="1"/>
              <a:t>DiscriminatorType.STRING</a:t>
            </a:r>
            <a:r>
              <a:rPr lang="pt-BR" dirty="0"/>
              <a:t>): Identifica que o campo que armazenará o </a:t>
            </a:r>
            <a:r>
              <a:rPr lang="pt-BR" dirty="0" err="1"/>
              <a:t>discriminator</a:t>
            </a:r>
            <a:r>
              <a:rPr lang="pt-BR" dirty="0"/>
              <a:t> é o “tipo”, de tamanho 1, do tipo String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@</a:t>
            </a:r>
            <a:r>
              <a:rPr lang="pt-BR" dirty="0" err="1"/>
              <a:t>DiscriminatorValue</a:t>
            </a:r>
            <a:r>
              <a:rPr lang="pt-BR" dirty="0"/>
              <a:t>("P"): Identifica que a Classe Pessoa será identifica com o atributo “P” na tabela Pessoa, ou seja, onde tiver “P” é porque aquele registro é uma pessoa.</a:t>
            </a:r>
          </a:p>
        </p:txBody>
      </p:sp>
    </p:spTree>
    <p:extLst>
      <p:ext uri="{BB962C8B-B14F-4D97-AF65-F5344CB8AC3E}">
        <p14:creationId xmlns:p14="http://schemas.microsoft.com/office/powerpoint/2010/main" val="22522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com herança: </a:t>
            </a:r>
            <a:r>
              <a:rPr lang="pt-BR" b="1" dirty="0"/>
              <a:t>Tabela Única por Hierarquia de Classes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72762"/>
            <a:ext cx="10058400" cy="3996331"/>
          </a:xfrm>
        </p:spPr>
        <p:txBody>
          <a:bodyPr/>
          <a:lstStyle/>
          <a:p>
            <a:r>
              <a:rPr lang="pt-BR" dirty="0"/>
              <a:t>Vamos ver </a:t>
            </a:r>
            <a:r>
              <a:rPr lang="pt-BR" dirty="0" smtClean="0"/>
              <a:t>agora </a:t>
            </a:r>
            <a:r>
              <a:rPr lang="pt-BR" dirty="0"/>
              <a:t>a implementação da pessoa física: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17" y="2746636"/>
            <a:ext cx="7025978" cy="29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1802</TotalTime>
  <Words>909</Words>
  <Application>Microsoft Office PowerPoint</Application>
  <PresentationFormat>Widescreen</PresentationFormat>
  <Paragraphs>102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Wingdings</vt:lpstr>
      <vt:lpstr>Retrospectiva</vt:lpstr>
      <vt:lpstr>JPA – Mapeamento de Entidades com Herança</vt:lpstr>
      <vt:lpstr>Mapeamento com herança</vt:lpstr>
      <vt:lpstr>Mapeamento com herança</vt:lpstr>
      <vt:lpstr>Mapeamento com herança</vt:lpstr>
      <vt:lpstr>Mapeamento com herança: Tabela Única por Hierarquia de Classes</vt:lpstr>
      <vt:lpstr>Mapeamento com herança: Tabela Única por Hierarquia de Classes</vt:lpstr>
      <vt:lpstr>Mapeamento com herança: Tabela Única por Hierarquia de Classes</vt:lpstr>
      <vt:lpstr>Mapeamento com herança: Tabela Única por Hierarquia de Classes</vt:lpstr>
      <vt:lpstr>Mapeamento com herança: Tabela Única por Hierarquia de Classes</vt:lpstr>
      <vt:lpstr>Mapeamento com herança: Tabela Única por Hierarquia de Classes</vt:lpstr>
      <vt:lpstr>Mapeamento com herança: Tabela Única por Hierarquia de Classes</vt:lpstr>
      <vt:lpstr>Mapeamento com herança: Tabela Única por Hierarquia de Classes</vt:lpstr>
      <vt:lpstr>Mapeamento com herança: Tabela por Subclasse</vt:lpstr>
      <vt:lpstr>Mapeamento com herança: Tabela por Subclasse</vt:lpstr>
      <vt:lpstr>Mapeamento com herança: Tabela por Subclasse</vt:lpstr>
      <vt:lpstr>Mapeamento com herança: Tabela por Subclasse</vt:lpstr>
      <vt:lpstr>Mapeamento com herança: Tabela por Subclasse</vt:lpstr>
      <vt:lpstr>Mapeamento com herança: Tabela por Subclasse</vt:lpstr>
      <vt:lpstr>Mapeamento com herança: Tabela por Subclasse</vt:lpstr>
      <vt:lpstr>Mapeamento com herança: Tabela por Subclasse</vt:lpstr>
      <vt:lpstr>Mapeamento com herança: Tabela por Classe Concreta</vt:lpstr>
      <vt:lpstr>Mapeamento com herança: Tabela por Classe Concreta</vt:lpstr>
      <vt:lpstr>Mapeamento com herança: Tabela por Classe Concreta</vt:lpstr>
      <vt:lpstr>Mapeamento com herança: Tabela por Classe Concreta</vt:lpstr>
      <vt:lpstr>Mapeamento com herança: Tabela por Classe Concreta</vt:lpstr>
      <vt:lpstr>Mapeamento com herança: Tabela por Classe Concreta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JavaBeans</dc:title>
  <dc:creator>Cristiano</dc:creator>
  <cp:lastModifiedBy>Cristiano</cp:lastModifiedBy>
  <cp:revision>236</cp:revision>
  <dcterms:created xsi:type="dcterms:W3CDTF">2022-06-08T17:26:36Z</dcterms:created>
  <dcterms:modified xsi:type="dcterms:W3CDTF">2022-08-08T13:44:12Z</dcterms:modified>
</cp:coreProperties>
</file>