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2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68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40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68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8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11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18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15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72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95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90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DDC925-44A8-4956-A92B-49E50C0B1402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0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/>
              <a:t>JPA – Mapeamento de Entidades</a:t>
            </a:r>
            <a:br>
              <a:rPr lang="pt-BR" sz="6000" dirty="0" smtClean="0"/>
            </a:br>
            <a:r>
              <a:rPr lang="pt-BR" sz="6000" dirty="0" smtClean="0"/>
              <a:t>Unidirecional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400" dirty="0" smtClean="0"/>
              <a:t>Instituto federal de educação, ciência e tecnologia da paraíba – ifpb – campus cajazeiras</a:t>
            </a:r>
          </a:p>
          <a:p>
            <a:r>
              <a:rPr lang="pt-BR" sz="1400" dirty="0" smtClean="0"/>
              <a:t>Curso: análise e desenvolvimento de sistemas</a:t>
            </a:r>
          </a:p>
          <a:p>
            <a:r>
              <a:rPr lang="pt-BR" sz="1400" dirty="0" smtClean="0"/>
              <a:t>PROF. CRISTIANO FONTES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166" y="524488"/>
            <a:ext cx="3004185" cy="193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@OneToMany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740769"/>
              </p:ext>
            </p:extLst>
          </p:nvPr>
        </p:nvGraphicFramePr>
        <p:xfrm>
          <a:off x="1492617" y="2382594"/>
          <a:ext cx="386189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299">
                  <a:extLst>
                    <a:ext uri="{9D8B030D-6E8A-4147-A177-3AD203B41FA5}">
                      <a16:colId xmlns:a16="http://schemas.microsoft.com/office/drawing/2014/main" val="1274856324"/>
                    </a:ext>
                  </a:extLst>
                </a:gridCol>
                <a:gridCol w="1287299">
                  <a:extLst>
                    <a:ext uri="{9D8B030D-6E8A-4147-A177-3AD203B41FA5}">
                      <a16:colId xmlns:a16="http://schemas.microsoft.com/office/drawing/2014/main" val="2886896723"/>
                    </a:ext>
                  </a:extLst>
                </a:gridCol>
                <a:gridCol w="1287299">
                  <a:extLst>
                    <a:ext uri="{9D8B030D-6E8A-4147-A177-3AD203B41FA5}">
                      <a16:colId xmlns:a16="http://schemas.microsoft.com/office/drawing/2014/main" val="91804741"/>
                    </a:ext>
                  </a:extLst>
                </a:gridCol>
              </a:tblGrid>
              <a:tr h="356846">
                <a:tc>
                  <a:txBody>
                    <a:bodyPr/>
                    <a:lstStyle/>
                    <a:p>
                      <a:r>
                        <a:rPr lang="pt-BR" b="0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pt-BR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 smtClean="0">
                          <a:solidFill>
                            <a:sysClr val="windowText" lastClr="000000"/>
                          </a:solidFill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 smtClean="0">
                          <a:solidFill>
                            <a:sysClr val="windowText" lastClr="000000"/>
                          </a:solidFill>
                        </a:rPr>
                        <a:t>salario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7173"/>
                  </a:ext>
                </a:extLst>
              </a:tr>
              <a:tr h="31218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992255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72615"/>
              </p:ext>
            </p:extLst>
          </p:nvPr>
        </p:nvGraphicFramePr>
        <p:xfrm>
          <a:off x="6945922" y="2382594"/>
          <a:ext cx="44049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73">
                  <a:extLst>
                    <a:ext uri="{9D8B030D-6E8A-4147-A177-3AD203B41FA5}">
                      <a16:colId xmlns:a16="http://schemas.microsoft.com/office/drawing/2014/main" val="4080496003"/>
                    </a:ext>
                  </a:extLst>
                </a:gridCol>
                <a:gridCol w="2202473">
                  <a:extLst>
                    <a:ext uri="{9D8B030D-6E8A-4147-A177-3AD203B41FA5}">
                      <a16:colId xmlns:a16="http://schemas.microsoft.com/office/drawing/2014/main" val="1446539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 err="1" smtClean="0">
                          <a:solidFill>
                            <a:sysClr val="windowText" lastClr="000000"/>
                          </a:solidFill>
                        </a:rPr>
                        <a:t>nome_departamento</a:t>
                      </a:r>
                      <a:endParaRPr lang="pt-BR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90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630384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5675"/>
              </p:ext>
            </p:extLst>
          </p:nvPr>
        </p:nvGraphicFramePr>
        <p:xfrm>
          <a:off x="3648807" y="4539640"/>
          <a:ext cx="36839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989">
                  <a:extLst>
                    <a:ext uri="{9D8B030D-6E8A-4147-A177-3AD203B41FA5}">
                      <a16:colId xmlns:a16="http://schemas.microsoft.com/office/drawing/2014/main" val="4080496003"/>
                    </a:ext>
                  </a:extLst>
                </a:gridCol>
                <a:gridCol w="1841989">
                  <a:extLst>
                    <a:ext uri="{9D8B030D-6E8A-4147-A177-3AD203B41FA5}">
                      <a16:colId xmlns:a16="http://schemas.microsoft.com/office/drawing/2014/main" val="1446539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 smtClean="0">
                          <a:solidFill>
                            <a:sysClr val="windowText" lastClr="000000"/>
                          </a:solidFill>
                        </a:rPr>
                        <a:t>departamento_id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 smtClean="0">
                          <a:solidFill>
                            <a:sysClr val="windowText" lastClr="000000"/>
                          </a:solidFill>
                        </a:rPr>
                        <a:t>empregados_id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90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630384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505172" y="2013262"/>
            <a:ext cx="125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Empregado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944883" y="2013262"/>
            <a:ext cx="155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Departamento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85639" y="4170308"/>
            <a:ext cx="272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departamento_empregado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</a:t>
            </a:r>
            <a:r>
              <a:rPr lang="pt-BR" dirty="0" smtClean="0"/>
              <a:t>@ManyToMany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Este relacionamento dita que </a:t>
            </a:r>
            <a:r>
              <a:rPr lang="pt-BR" sz="2400" dirty="0" smtClean="0"/>
              <a:t>uma entidade se relaciona com outra entidade </a:t>
            </a:r>
            <a:r>
              <a:rPr lang="pt-BR" sz="2400" dirty="0"/>
              <a:t>de forma múltipla, ou seja, a entidade A possui várias entidades B, assim como a entidade B possui várias entidades </a:t>
            </a:r>
            <a:r>
              <a:rPr lang="pt-BR" sz="2400" dirty="0" smtClean="0"/>
              <a:t>A.</a:t>
            </a:r>
          </a:p>
          <a:p>
            <a:endParaRPr lang="pt-BR" sz="2400" dirty="0"/>
          </a:p>
          <a:p>
            <a:r>
              <a:rPr lang="pt-BR" sz="2400" dirty="0"/>
              <a:t>Um relacionamento ManyToMany do tipo </a:t>
            </a:r>
            <a:r>
              <a:rPr lang="pt-BR" sz="2400" b="1" dirty="0" smtClean="0"/>
              <a:t>unidirecional</a:t>
            </a:r>
            <a:r>
              <a:rPr lang="pt-BR" sz="2400" dirty="0" smtClean="0"/>
              <a:t> </a:t>
            </a:r>
            <a:r>
              <a:rPr lang="pt-BR" sz="2400" dirty="0"/>
              <a:t>só pode ser identificado de um dos </a:t>
            </a:r>
            <a:r>
              <a:rPr lang="pt-BR" sz="2400" dirty="0" smtClean="0"/>
              <a:t>lados.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162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@ManyToMany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 entidade Folder é a classe dominante no relacionamento </a:t>
            </a:r>
            <a:r>
              <a:rPr lang="pt-BR" sz="2400" b="1" dirty="0" smtClean="0"/>
              <a:t>unidirecional</a:t>
            </a:r>
            <a:r>
              <a:rPr lang="pt-BR" sz="2400" dirty="0" smtClean="0"/>
              <a:t>, enquanto que, a entidade File é a classe dominada.</a:t>
            </a: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2704162" y="3430515"/>
            <a:ext cx="1283677" cy="712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Folder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201742" y="3430515"/>
            <a:ext cx="1549865" cy="712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File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" name="Conector de Seta Reta 5"/>
          <p:cNvCxnSpPr>
            <a:stCxn id="4" idx="3"/>
            <a:endCxn id="5" idx="1"/>
          </p:cNvCxnSpPr>
          <p:nvPr/>
        </p:nvCxnSpPr>
        <p:spPr>
          <a:xfrm>
            <a:off x="3987839" y="3786604"/>
            <a:ext cx="221390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564293" y="381148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0..*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61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@ManyToMany</a:t>
            </a:r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364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Classes de entidades: Folder e File</a:t>
            </a:r>
            <a:endParaRPr lang="pt-BR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9596" y="2531320"/>
            <a:ext cx="4881489" cy="288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 b="1" dirty="0" smtClean="0">
                <a:solidFill>
                  <a:srgbClr val="3C5D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4455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4455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4455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serialVersionUID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smtClean="0">
                <a:solidFill>
                  <a:srgbClr val="3C5D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smtClean="0">
                <a:solidFill>
                  <a:srgbClr val="3C5D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@GeneratedValue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pt-BR" altLang="pt-BR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strategy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4455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pt-BR" altLang="pt-BR" sz="12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4455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id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</a:t>
            </a:r>
            <a:r>
              <a:rPr lang="pt-BR" altLang="pt-B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200" b="1" dirty="0" smtClean="0">
                <a:solidFill>
                  <a:srgbClr val="4455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pt-BR" altLang="pt-BR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nameFolder;</a:t>
            </a:r>
            <a:endParaRPr lang="pt-BR" altLang="pt-BR" sz="12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3C5D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@ManyToMany</a:t>
            </a:r>
            <a:endParaRPr lang="pt-BR" altLang="pt-BR" sz="1200" dirty="0" smtClean="0">
              <a:solidFill>
                <a:srgbClr val="31313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pt-BR" altLang="pt-BR" sz="1200" b="1" dirty="0" smtClean="0">
                <a:solidFill>
                  <a:srgbClr val="4455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File&gt;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latin typeface="Arial" panose="020B0604020202020204" pitchFamily="34" charset="0"/>
              </a:rPr>
              <a:t>files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</a:t>
            </a:r>
            <a:r>
              <a:rPr lang="pt-BR" altLang="pt-BR" sz="1200" dirty="0" smtClean="0">
                <a:latin typeface="Arial" panose="020B0604020202020204" pitchFamily="34" charset="0"/>
              </a:rPr>
              <a:t>métodos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...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r>
              <a:rPr lang="pt-BR" altLang="pt-BR" sz="1200" dirty="0" smtClean="0">
                <a:solidFill>
                  <a:schemeClr val="tx1"/>
                </a:solidFill>
              </a:rPr>
              <a:t> </a:t>
            </a:r>
            <a:endParaRPr lang="pt-BR" altLang="pt-BR" sz="1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903134" y="2531320"/>
            <a:ext cx="4881489" cy="236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 b="1" dirty="0" smtClean="0">
                <a:solidFill>
                  <a:srgbClr val="3C5D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4455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4455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4455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serialVersionUID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smtClean="0">
                <a:solidFill>
                  <a:srgbClr val="3C5D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smtClean="0">
                <a:solidFill>
                  <a:srgbClr val="3C5D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@GeneratedValue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pt-BR" altLang="pt-BR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strategy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4455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pt-BR" altLang="pt-BR" sz="12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4455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id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</a:t>
            </a:r>
            <a:r>
              <a:rPr lang="pt-BR" altLang="pt-BR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alt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200" b="1" dirty="0">
                <a:solidFill>
                  <a:srgbClr val="4455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pt-BR" altLang="pt-BR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nameFile</a:t>
            </a:r>
            <a:r>
              <a:rPr lang="pt-BR" altLang="pt-BR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  <a:endParaRPr lang="pt-BR" altLang="pt-BR" sz="12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3C5D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pt-BR" altLang="pt-BR" sz="12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</a:t>
            </a:r>
            <a:r>
              <a:rPr lang="pt-BR" altLang="pt-BR" sz="1200" dirty="0" smtClean="0">
                <a:latin typeface="Arial" panose="020B0604020202020204" pitchFamily="34" charset="0"/>
              </a:rPr>
              <a:t>métodos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...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r>
              <a:rPr lang="pt-BR" altLang="pt-BR" sz="1200" dirty="0" smtClean="0">
                <a:solidFill>
                  <a:schemeClr val="tx1"/>
                </a:solidFill>
              </a:rPr>
              <a:t> </a:t>
            </a:r>
            <a:endParaRPr lang="pt-BR" altLang="pt-BR" sz="1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flipH="1">
            <a:off x="5890842" y="2852280"/>
            <a:ext cx="1" cy="2356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o Explicativo 2 (Sem Bordas) 7"/>
          <p:cNvSpPr/>
          <p:nvPr/>
        </p:nvSpPr>
        <p:spPr>
          <a:xfrm rot="10800000">
            <a:off x="6409592" y="5208948"/>
            <a:ext cx="1178170" cy="786380"/>
          </a:xfrm>
          <a:prstGeom prst="callout2">
            <a:avLst>
              <a:gd name="adj1" fmla="val 18750"/>
              <a:gd name="adj2" fmla="val -8333"/>
              <a:gd name="adj3" fmla="val 21620"/>
              <a:gd name="adj4" fmla="val -67628"/>
              <a:gd name="adj5" fmla="val 167035"/>
              <a:gd name="adj6" fmla="val -1053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488723" y="5355612"/>
            <a:ext cx="1028700" cy="6667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 há qualquer mapeamento na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entidade</a:t>
            </a:r>
            <a:r>
              <a:rPr lang="pt-BR" altLang="pt-BR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199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@ManyToMany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13158"/>
              </p:ext>
            </p:extLst>
          </p:nvPr>
        </p:nvGraphicFramePr>
        <p:xfrm>
          <a:off x="6822829" y="2637570"/>
          <a:ext cx="26640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36">
                  <a:extLst>
                    <a:ext uri="{9D8B030D-6E8A-4147-A177-3AD203B41FA5}">
                      <a16:colId xmlns:a16="http://schemas.microsoft.com/office/drawing/2014/main" val="4080496003"/>
                    </a:ext>
                  </a:extLst>
                </a:gridCol>
                <a:gridCol w="1332036">
                  <a:extLst>
                    <a:ext uri="{9D8B030D-6E8A-4147-A177-3AD203B41FA5}">
                      <a16:colId xmlns:a16="http://schemas.microsoft.com/office/drawing/2014/main" val="1446539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 smtClean="0">
                          <a:solidFill>
                            <a:sysClr val="windowText" lastClr="000000"/>
                          </a:solidFill>
                        </a:rPr>
                        <a:t>name_file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90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630384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37335"/>
              </p:ext>
            </p:extLst>
          </p:nvPr>
        </p:nvGraphicFramePr>
        <p:xfrm>
          <a:off x="3859822" y="4715486"/>
          <a:ext cx="36839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989">
                  <a:extLst>
                    <a:ext uri="{9D8B030D-6E8A-4147-A177-3AD203B41FA5}">
                      <a16:colId xmlns:a16="http://schemas.microsoft.com/office/drawing/2014/main" val="4080496003"/>
                    </a:ext>
                  </a:extLst>
                </a:gridCol>
                <a:gridCol w="1841989">
                  <a:extLst>
                    <a:ext uri="{9D8B030D-6E8A-4147-A177-3AD203B41FA5}">
                      <a16:colId xmlns:a16="http://schemas.microsoft.com/office/drawing/2014/main" val="1446539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 smtClean="0">
                          <a:solidFill>
                            <a:sysClr val="windowText" lastClr="000000"/>
                          </a:solidFill>
                        </a:rPr>
                        <a:t>folder_id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 smtClean="0">
                          <a:solidFill>
                            <a:sysClr val="windowText" lastClr="000000"/>
                          </a:solidFill>
                        </a:rPr>
                        <a:t>files_id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90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630384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6821790" y="226823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file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196654" y="4346154"/>
            <a:ext cx="114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</a:t>
            </a:r>
            <a:r>
              <a:rPr lang="pt-BR" dirty="0" smtClean="0"/>
              <a:t>older_file</a:t>
            </a: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37393"/>
              </p:ext>
            </p:extLst>
          </p:nvPr>
        </p:nvGraphicFramePr>
        <p:xfrm>
          <a:off x="1704987" y="2637448"/>
          <a:ext cx="27642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114">
                  <a:extLst>
                    <a:ext uri="{9D8B030D-6E8A-4147-A177-3AD203B41FA5}">
                      <a16:colId xmlns:a16="http://schemas.microsoft.com/office/drawing/2014/main" val="4080496003"/>
                    </a:ext>
                  </a:extLst>
                </a:gridCol>
                <a:gridCol w="1382114">
                  <a:extLst>
                    <a:ext uri="{9D8B030D-6E8A-4147-A177-3AD203B41FA5}">
                      <a16:colId xmlns:a16="http://schemas.microsoft.com/office/drawing/2014/main" val="1446539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 smtClean="0">
                          <a:solidFill>
                            <a:sysClr val="windowText" lastClr="000000"/>
                          </a:solidFill>
                        </a:rPr>
                        <a:t>name_folder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90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630384"/>
                  </a:ext>
                </a:extLst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703949" y="2268116"/>
            <a:ext cx="74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folder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229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Persistência de Entidades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Vamos utilizar:</a:t>
            </a:r>
          </a:p>
          <a:p>
            <a:endParaRPr lang="pt-BR" sz="2400" dirty="0"/>
          </a:p>
          <a:p>
            <a:r>
              <a:rPr lang="pt-BR" sz="2400" dirty="0" smtClean="0"/>
              <a:t>Utilização do </a:t>
            </a:r>
            <a:r>
              <a:rPr lang="pt-BR" sz="2400" b="1" dirty="0" smtClean="0"/>
              <a:t>EntityManagerFactory</a:t>
            </a:r>
            <a:r>
              <a:rPr lang="pt-BR" sz="2400" dirty="0" smtClean="0"/>
              <a:t>: conexão e fabricação de unidades de persistências;</a:t>
            </a:r>
          </a:p>
          <a:p>
            <a:endParaRPr lang="pt-BR" sz="2400" b="1" dirty="0" smtClean="0"/>
          </a:p>
          <a:p>
            <a:endParaRPr lang="pt-BR" sz="2400" b="1" dirty="0"/>
          </a:p>
          <a:p>
            <a:r>
              <a:rPr lang="pt-BR" sz="2400" b="1" dirty="0">
                <a:solidFill>
                  <a:srgbClr val="FF0000"/>
                </a:solidFill>
              </a:rPr>
              <a:t>Persistence</a:t>
            </a:r>
            <a:r>
              <a:rPr lang="pt-BR" sz="2400" b="1" dirty="0"/>
              <a:t>.createEntityManagerFactory</a:t>
            </a:r>
            <a:r>
              <a:rPr lang="pt-BR" sz="2400" dirty="0" smtClean="0"/>
              <a:t>(“</a:t>
            </a:r>
            <a:r>
              <a:rPr lang="pt-BR" sz="2400" dirty="0" smtClean="0">
                <a:solidFill>
                  <a:srgbClr val="0070C0"/>
                </a:solidFill>
              </a:rPr>
              <a:t>minha_unidade_de_persistencia</a:t>
            </a:r>
            <a:r>
              <a:rPr lang="pt-BR" sz="2400" dirty="0" smtClean="0"/>
              <a:t>");</a:t>
            </a:r>
          </a:p>
          <a:p>
            <a:endParaRPr lang="pt-BR" sz="2400" dirty="0"/>
          </a:p>
          <a:p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persistence.xml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  <a:endParaRPr lang="pt-B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089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Persistência de Entidades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2400" dirty="0" smtClean="0"/>
              <a:t>Classe de configuração de conexão e criação de persistência:</a:t>
            </a:r>
          </a:p>
          <a:p>
            <a:r>
              <a:rPr lang="pt-B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JPAUtil </a:t>
            </a:r>
            <a:r>
              <a:rPr lang="pt-B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2400" dirty="0">
              <a:latin typeface="Consolas" panose="020B0609020204030204" pitchFamily="49" charset="0"/>
            </a:endParaRPr>
          </a:p>
          <a:p>
            <a:r>
              <a:rPr lang="pt-B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private</a:t>
            </a:r>
            <a:r>
              <a:rPr lang="pt-B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EntityManagerFactory </a:t>
            </a:r>
            <a:r>
              <a:rPr lang="pt-B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2400" dirty="0">
              <a:latin typeface="Consolas" panose="020B0609020204030204" pitchFamily="49" charset="0"/>
            </a:endParaRPr>
          </a:p>
          <a:p>
            <a:r>
              <a:rPr lang="pt-B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static</a:t>
            </a:r>
            <a:r>
              <a:rPr lang="pt-B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4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  factory</a:t>
            </a:r>
            <a:r>
              <a:rPr lang="pt-BR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= Persistence.createEntityManagerFactory</a:t>
            </a:r>
            <a:r>
              <a:rPr lang="pt-BR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“minhaPU</a:t>
            </a:r>
            <a:r>
              <a:rPr lang="pt-B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pt-BR" sz="2400" dirty="0">
              <a:latin typeface="Consolas" panose="020B0609020204030204" pitchFamily="49" charset="0"/>
            </a:endParaRPr>
          </a:p>
          <a:p>
            <a:r>
              <a:rPr lang="pt-B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pt-B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EntityManager getEntityManager() {</a:t>
            </a:r>
          </a:p>
          <a:p>
            <a:r>
              <a:rPr lang="pt-B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return</a:t>
            </a:r>
            <a:r>
              <a:rPr lang="pt-B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.createEntityManager();</a:t>
            </a:r>
          </a:p>
          <a:p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pt-BR" sz="2400" dirty="0"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54650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Persistência de Entidades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Utilização do </a:t>
            </a:r>
            <a:r>
              <a:rPr lang="pt-BR" sz="2400" b="1" dirty="0" smtClean="0"/>
              <a:t>Hibernate Core </a:t>
            </a:r>
            <a:r>
              <a:rPr lang="pt-BR" sz="2400" b="1" dirty="0" err="1" smtClean="0"/>
              <a:t>vX</a:t>
            </a:r>
            <a:r>
              <a:rPr lang="pt-BR" sz="2400" dirty="0" smtClean="0"/>
              <a:t>, </a:t>
            </a:r>
            <a:r>
              <a:rPr lang="pt-BR" sz="2400" b="1" dirty="0" smtClean="0"/>
              <a:t>Hibernate EntityManager</a:t>
            </a:r>
            <a:r>
              <a:rPr lang="pt-BR" sz="2400" dirty="0" smtClean="0"/>
              <a:t>;</a:t>
            </a:r>
          </a:p>
          <a:p>
            <a:endParaRPr lang="pt-BR" sz="2400" dirty="0"/>
          </a:p>
          <a:p>
            <a:r>
              <a:rPr lang="pt-BR" sz="2400" dirty="0" smtClean="0"/>
              <a:t>Driver de conexão JDBC: </a:t>
            </a:r>
            <a:r>
              <a:rPr lang="pt-BR" sz="2400" b="1" dirty="0" smtClean="0"/>
              <a:t>org.postgressql </a:t>
            </a:r>
            <a:r>
              <a:rPr lang="pt-BR" sz="2400" b="1" dirty="0" err="1" smtClean="0"/>
              <a:t>vX</a:t>
            </a:r>
            <a:r>
              <a:rPr lang="pt-BR" sz="2400" dirty="0" smtClean="0"/>
              <a:t>;</a:t>
            </a:r>
          </a:p>
          <a:p>
            <a:endParaRPr lang="pt-BR" sz="2400" dirty="0"/>
          </a:p>
          <a:p>
            <a:r>
              <a:rPr lang="pt-BR" sz="2400" dirty="0" smtClean="0"/>
              <a:t>Os starters ou dependência são configuradas no arquivo de repositório </a:t>
            </a:r>
            <a:r>
              <a:rPr lang="pt-BR" sz="2400" b="1" dirty="0" smtClean="0"/>
              <a:t>pom.xml</a:t>
            </a:r>
            <a:r>
              <a:rPr lang="pt-BR" sz="2400" dirty="0" smtClean="0"/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0095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Persistência de Entidades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Arquivo de configuração de conexão com o JDBC:</a:t>
            </a:r>
          </a:p>
          <a:p>
            <a:endParaRPr lang="pt-BR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93" y="2590697"/>
            <a:ext cx="10094739" cy="263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Breve conceito de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JPA (ou Java Persistence API) é uma especificação oficial que descreve como deve ser o comportamento dos frameworks de persistência Java que desejarem implementá-la. 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Ser </a:t>
            </a:r>
            <a:r>
              <a:rPr lang="pt-BR" sz="2400" dirty="0"/>
              <a:t>uma especificação significa que a JPA não possui código que possa ser executado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Os principais frameworks que implementam a especificação JPA são: </a:t>
            </a:r>
            <a:r>
              <a:rPr lang="pt-BR" sz="2400" b="1" dirty="0" smtClean="0"/>
              <a:t>Hibernate</a:t>
            </a:r>
            <a:r>
              <a:rPr lang="pt-BR" sz="2400" dirty="0"/>
              <a:t>, </a:t>
            </a:r>
            <a:r>
              <a:rPr lang="pt-BR" sz="2400" dirty="0" err="1"/>
              <a:t>EclipseLink</a:t>
            </a:r>
            <a:r>
              <a:rPr lang="pt-BR" sz="2400" dirty="0"/>
              <a:t>, </a:t>
            </a:r>
            <a:r>
              <a:rPr lang="pt-BR" sz="2400" dirty="0" err="1"/>
              <a:t>TopLink</a:t>
            </a:r>
            <a:r>
              <a:rPr lang="pt-BR" sz="2400" dirty="0"/>
              <a:t> e </a:t>
            </a:r>
            <a:r>
              <a:rPr lang="pt-BR" sz="2400" dirty="0" err="1" smtClean="0"/>
              <a:t>OpenJPA</a:t>
            </a:r>
            <a:r>
              <a:rPr lang="pt-BR" sz="2400" dirty="0" smtClean="0"/>
              <a:t>. 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09905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Relacionamentos entre entidades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400" dirty="0"/>
              <a:t>As classes da entidade são tratadas aqui como as tabelas relacionais (conceito de JPA</a:t>
            </a:r>
            <a:r>
              <a:rPr lang="pt-BR" sz="2400" dirty="0" smtClean="0"/>
              <a:t>).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 Os relacionamentos entre entidades são configuradas com anotações que são mapeadas por um framework JPA.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São os seguintes: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900" b="1" dirty="0" smtClean="0"/>
              <a:t>@</a:t>
            </a:r>
            <a:r>
              <a:rPr lang="pt-BR" sz="1900" b="1" dirty="0" err="1" smtClean="0"/>
              <a:t>OneToOne</a:t>
            </a:r>
            <a:endParaRPr lang="pt-BR" sz="19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1900" b="1" dirty="0" smtClean="0"/>
              <a:t>@OneToMany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900" b="1" dirty="0" smtClean="0"/>
              <a:t>@</a:t>
            </a:r>
            <a:r>
              <a:rPr lang="pt-BR" sz="1900" b="1" dirty="0" err="1" smtClean="0"/>
              <a:t>ManyToOne</a:t>
            </a:r>
            <a:endParaRPr lang="pt-BR" sz="19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1900" b="1" dirty="0" smtClean="0"/>
              <a:t>@ManyToMany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6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 @</a:t>
            </a:r>
            <a:r>
              <a:rPr lang="pt-BR" dirty="0" err="1" smtClean="0"/>
              <a:t>OneToOne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É um relacionamento </a:t>
            </a:r>
            <a:r>
              <a:rPr lang="pt-BR" sz="2400" dirty="0"/>
              <a:t>linear, um </a:t>
            </a:r>
            <a:r>
              <a:rPr lang="pt-BR" sz="2400" dirty="0" smtClean="0"/>
              <a:t>objeto relacional </a:t>
            </a:r>
            <a:r>
              <a:rPr lang="pt-BR" sz="2400" dirty="0"/>
              <a:t>pode ser ligado a </a:t>
            </a:r>
            <a:r>
              <a:rPr lang="pt-BR" sz="2400" dirty="0" smtClean="0"/>
              <a:t>outro objeto. </a:t>
            </a:r>
            <a:r>
              <a:rPr lang="pt-BR" sz="2400" dirty="0"/>
              <a:t>Significa que cada </a:t>
            </a:r>
            <a:r>
              <a:rPr lang="pt-BR" sz="2400" dirty="0" smtClean="0"/>
              <a:t>registro </a:t>
            </a:r>
            <a:r>
              <a:rPr lang="pt-BR" sz="2400" dirty="0"/>
              <a:t>de uma entidade está </a:t>
            </a:r>
            <a:r>
              <a:rPr lang="pt-BR" sz="2400" dirty="0" smtClean="0"/>
              <a:t>se referindo a um, </a:t>
            </a:r>
            <a:r>
              <a:rPr lang="pt-BR" sz="2400" dirty="0"/>
              <a:t>e somente </a:t>
            </a:r>
            <a:r>
              <a:rPr lang="pt-BR" sz="2400" dirty="0" smtClean="0"/>
              <a:t>um registro, </a:t>
            </a:r>
            <a:r>
              <a:rPr lang="pt-BR" sz="2400" dirty="0"/>
              <a:t>de uma </a:t>
            </a:r>
            <a:r>
              <a:rPr lang="pt-BR" sz="2400" dirty="0" smtClean="0"/>
              <a:t>outra </a:t>
            </a:r>
            <a:r>
              <a:rPr lang="pt-BR" sz="2400" dirty="0"/>
              <a:t>entidade.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87061" y="4352192"/>
            <a:ext cx="1283677" cy="712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Pessoa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484641" y="4352192"/>
            <a:ext cx="1283677" cy="712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Endereco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ector de Seta Reta 6"/>
          <p:cNvCxnSpPr>
            <a:stCxn id="4" idx="3"/>
            <a:endCxn id="5" idx="1"/>
          </p:cNvCxnSpPr>
          <p:nvPr/>
        </p:nvCxnSpPr>
        <p:spPr>
          <a:xfrm>
            <a:off x="3270738" y="4708281"/>
            <a:ext cx="221390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290960" y="4733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62733" y="4755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15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@</a:t>
            </a:r>
            <a:r>
              <a:rPr lang="pt-BR" dirty="0" err="1"/>
              <a:t>OneToOne</a:t>
            </a:r>
            <a:endParaRPr lang="pt-B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7192" y="2852280"/>
            <a:ext cx="561089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3C5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serialVersionUID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3C5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3C5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@GeneratedValue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3C5D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@</a:t>
            </a:r>
            <a:r>
              <a:rPr lang="pt-BR" altLang="pt-BR" sz="1200" b="1" dirty="0" err="1" smtClean="0">
                <a:solidFill>
                  <a:srgbClr val="3C5D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endParaRPr lang="pt-BR" altLang="pt-BR" sz="1200" dirty="0">
              <a:solidFill>
                <a:srgbClr val="31313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altLang="pt-BR" sz="1200" dirty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4455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Endereco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err="1" smtClean="0">
                <a:latin typeface="Arial" panose="020B0604020202020204" pitchFamily="34" charset="0"/>
              </a:rPr>
              <a:t>endereco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pt-BR" altLang="pt-BR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14400" y="2852280"/>
            <a:ext cx="561089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3C5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Endereco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serialVersionUID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3C5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3C5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@GeneratedValue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3C5D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atributos...</a:t>
            </a:r>
            <a:endParaRPr lang="pt-BR" altLang="pt-BR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 flipH="1">
            <a:off x="5591907" y="2852280"/>
            <a:ext cx="26378" cy="2418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503485" y="2110154"/>
            <a:ext cx="398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Classes de entidades: Pessoa e </a:t>
            </a:r>
            <a:r>
              <a:rPr lang="pt-BR" dirty="0" err="1" smtClean="0"/>
              <a:t>Endereco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27191" y="5270343"/>
            <a:ext cx="116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Note que, a classe Pessoa possui uma relação com a classe </a:t>
            </a:r>
            <a:r>
              <a:rPr lang="pt-BR" dirty="0" err="1" smtClean="0"/>
              <a:t>Endereco</a:t>
            </a:r>
            <a:r>
              <a:rPr lang="pt-BR" dirty="0" smtClean="0"/>
              <a:t>, como um atributo encapsulado. Dessa forma, a classe endereço se torna a chave estrangeira da tabela pessoa no banco de dados. A forma de relacionamento dessas classes é </a:t>
            </a:r>
            <a:r>
              <a:rPr lang="pt-BR" b="1" dirty="0" smtClean="0"/>
              <a:t>unidirecional</a:t>
            </a:r>
            <a:r>
              <a:rPr lang="pt-BR" dirty="0" smtClean="0"/>
              <a:t>, somente a classe Pessoa pode visualizar a classe </a:t>
            </a:r>
            <a:r>
              <a:rPr lang="pt-BR" dirty="0" err="1" smtClean="0"/>
              <a:t>Endereco</a:t>
            </a:r>
            <a:r>
              <a:rPr lang="pt-BR" dirty="0" smtClean="0"/>
              <a:t> em uma consulta no BD.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7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@</a:t>
            </a:r>
            <a:r>
              <a:rPr lang="pt-BR" dirty="0" err="1"/>
              <a:t>OneToOne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26730"/>
              </p:ext>
            </p:extLst>
          </p:nvPr>
        </p:nvGraphicFramePr>
        <p:xfrm>
          <a:off x="1220372" y="3189329"/>
          <a:ext cx="414020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0067">
                  <a:extLst>
                    <a:ext uri="{9D8B030D-6E8A-4147-A177-3AD203B41FA5}">
                      <a16:colId xmlns:a16="http://schemas.microsoft.com/office/drawing/2014/main" val="615239488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43573428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1221027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endereco_id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16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370629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685"/>
              </p:ext>
            </p:extLst>
          </p:nvPr>
        </p:nvGraphicFramePr>
        <p:xfrm>
          <a:off x="6894342" y="3189329"/>
          <a:ext cx="414020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0067">
                  <a:extLst>
                    <a:ext uri="{9D8B030D-6E8A-4147-A177-3AD203B41FA5}">
                      <a16:colId xmlns:a16="http://schemas.microsoft.com/office/drawing/2014/main" val="615239488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43573428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1221027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cep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16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370629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1220372" y="1871200"/>
            <a:ext cx="54126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Resultado das tabelas geradas no banco de dados:</a:t>
            </a:r>
          </a:p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220372" y="2739957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 smtClean="0"/>
              <a:t>tbl_pessoa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964680" y="2766031"/>
            <a:ext cx="1295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 smtClean="0"/>
              <a:t>tbl_endereco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6228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@</a:t>
            </a:r>
            <a:r>
              <a:rPr lang="pt-BR" dirty="0" smtClean="0"/>
              <a:t>OneToMany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Neste </a:t>
            </a:r>
            <a:r>
              <a:rPr lang="pt-BR" sz="2400" dirty="0"/>
              <a:t>relacionamento, cada </a:t>
            </a:r>
            <a:r>
              <a:rPr lang="pt-BR" sz="2400" dirty="0" smtClean="0"/>
              <a:t>registro </a:t>
            </a:r>
            <a:r>
              <a:rPr lang="pt-BR" sz="2400" dirty="0"/>
              <a:t>de uma entidade é provida </a:t>
            </a:r>
            <a:r>
              <a:rPr lang="pt-BR" sz="2400" dirty="0" smtClean="0"/>
              <a:t>para </a:t>
            </a:r>
            <a:r>
              <a:rPr lang="pt-BR" sz="2400" dirty="0"/>
              <a:t>muitos </a:t>
            </a:r>
            <a:r>
              <a:rPr lang="pt-BR" sz="2400" dirty="0" smtClean="0"/>
              <a:t>registros </a:t>
            </a:r>
            <a:r>
              <a:rPr lang="pt-BR" sz="2400" dirty="0"/>
              <a:t>na outra entidade. 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Os </a:t>
            </a:r>
            <a:r>
              <a:rPr lang="pt-BR" sz="2400" dirty="0"/>
              <a:t>registros </a:t>
            </a:r>
            <a:r>
              <a:rPr lang="pt-BR" sz="2400" dirty="0" smtClean="0"/>
              <a:t>da entidade filha </a:t>
            </a:r>
            <a:r>
              <a:rPr lang="pt-BR" sz="2400" dirty="0"/>
              <a:t>não podem ter pais múltiplos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97280" y="2021618"/>
            <a:ext cx="10058400" cy="4124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0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@OneToMany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3652" y="4286191"/>
            <a:ext cx="10209243" cy="1914829"/>
          </a:xfrm>
        </p:spPr>
        <p:txBody>
          <a:bodyPr>
            <a:normAutofit/>
          </a:bodyPr>
          <a:lstStyle/>
          <a:p>
            <a:r>
              <a:rPr lang="pt-BR" sz="2400" dirty="0"/>
              <a:t>Neste exemplo definimos que </a:t>
            </a:r>
            <a:r>
              <a:rPr lang="pt-BR" sz="2400" dirty="0" smtClean="0"/>
              <a:t>um </a:t>
            </a:r>
            <a:r>
              <a:rPr lang="pt-BR" sz="2400" b="1" dirty="0" smtClean="0"/>
              <a:t>Departamento</a:t>
            </a:r>
            <a:r>
              <a:rPr lang="pt-BR" sz="2400" dirty="0" smtClean="0"/>
              <a:t> </a:t>
            </a:r>
            <a:r>
              <a:rPr lang="pt-BR" sz="2400" dirty="0"/>
              <a:t>possui uma lista de </a:t>
            </a:r>
            <a:r>
              <a:rPr lang="pt-BR" sz="2400" b="1" dirty="0" smtClean="0"/>
              <a:t>Empregados</a:t>
            </a:r>
            <a:r>
              <a:rPr lang="pt-BR" sz="2400" dirty="0" smtClean="0"/>
              <a:t>, ou seja, o </a:t>
            </a:r>
            <a:r>
              <a:rPr lang="pt-BR" sz="2400" b="1" dirty="0"/>
              <a:t>Departamento</a:t>
            </a:r>
            <a:r>
              <a:rPr lang="pt-BR" sz="2400" dirty="0" smtClean="0"/>
              <a:t> </a:t>
            </a:r>
            <a:r>
              <a:rPr lang="pt-BR" sz="2400" dirty="0"/>
              <a:t>pode não ter </a:t>
            </a:r>
            <a:r>
              <a:rPr lang="pt-BR" sz="2400" dirty="0" smtClean="0"/>
              <a:t>empregado, </a:t>
            </a:r>
            <a:r>
              <a:rPr lang="pt-BR" sz="2400" dirty="0"/>
              <a:t>pode ter apenas uma </a:t>
            </a:r>
            <a:r>
              <a:rPr lang="pt-BR" sz="2400" dirty="0" smtClean="0"/>
              <a:t>empregado </a:t>
            </a:r>
            <a:r>
              <a:rPr lang="pt-BR" sz="2400" dirty="0"/>
              <a:t>ou pode ter </a:t>
            </a:r>
            <a:r>
              <a:rPr lang="pt-BR" sz="2400" dirty="0" smtClean="0"/>
              <a:t>vários empregados, um </a:t>
            </a:r>
            <a:r>
              <a:rPr lang="pt-BR" sz="2400" b="1" dirty="0" smtClean="0"/>
              <a:t>Departamento</a:t>
            </a:r>
            <a:r>
              <a:rPr lang="pt-BR" sz="2400" dirty="0" smtClean="0"/>
              <a:t> </a:t>
            </a:r>
            <a:r>
              <a:rPr lang="pt-BR" sz="2400" dirty="0"/>
              <a:t>não precisa saber de qual </a:t>
            </a:r>
            <a:r>
              <a:rPr lang="pt-BR" sz="2400" dirty="0" smtClean="0"/>
              <a:t>Empregado </a:t>
            </a:r>
            <a:r>
              <a:rPr lang="pt-BR" sz="2400" dirty="0"/>
              <a:t>ela está </a:t>
            </a:r>
            <a:r>
              <a:rPr lang="pt-BR" sz="2400" dirty="0" smtClean="0"/>
              <a:t>associado, </a:t>
            </a:r>
            <a:r>
              <a:rPr lang="pt-BR" sz="2400" dirty="0"/>
              <a:t>portanto temos um relacionamento </a:t>
            </a:r>
            <a:r>
              <a:rPr lang="pt-BR" sz="2400" b="1" dirty="0"/>
              <a:t>unidirecional</a:t>
            </a:r>
            <a:r>
              <a:rPr lang="pt-BR" sz="2400" dirty="0"/>
              <a:t>.</a:t>
            </a:r>
          </a:p>
          <a:p>
            <a:endParaRPr lang="pt-BR" sz="2400" dirty="0" smtClean="0"/>
          </a:p>
        </p:txBody>
      </p:sp>
      <p:sp>
        <p:nvSpPr>
          <p:cNvPr id="5" name="Retângulo 4"/>
          <p:cNvSpPr/>
          <p:nvPr/>
        </p:nvSpPr>
        <p:spPr>
          <a:xfrm>
            <a:off x="2704162" y="3281048"/>
            <a:ext cx="1283677" cy="712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Empregado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201742" y="3281048"/>
            <a:ext cx="1549865" cy="712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ector de Seta Reta 6"/>
          <p:cNvCxnSpPr>
            <a:endCxn id="5" idx="3"/>
          </p:cNvCxnSpPr>
          <p:nvPr/>
        </p:nvCxnSpPr>
        <p:spPr>
          <a:xfrm flipH="1">
            <a:off x="3987839" y="3637137"/>
            <a:ext cx="221390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008061" y="366201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0..*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872853" y="3662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94496" y="1698145"/>
            <a:ext cx="1005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Neste modelo </a:t>
            </a:r>
            <a:r>
              <a:rPr lang="pt-BR" sz="2400" dirty="0"/>
              <a:t>um-para-muitos o relacionamento entre a tabela </a:t>
            </a:r>
            <a:r>
              <a:rPr lang="pt-BR" sz="2400" dirty="0" smtClean="0"/>
              <a:t>Departamento </a:t>
            </a:r>
            <a:r>
              <a:rPr lang="pt-BR" sz="2400" dirty="0"/>
              <a:t>e a tabela </a:t>
            </a:r>
            <a:r>
              <a:rPr lang="pt-BR" sz="2400" dirty="0" smtClean="0"/>
              <a:t>Empregado, </a:t>
            </a:r>
            <a:r>
              <a:rPr lang="pt-BR" sz="2400" dirty="0"/>
              <a:t>cada registro na tabela </a:t>
            </a:r>
            <a:r>
              <a:rPr lang="pt-BR" sz="2400" dirty="0" smtClean="0"/>
              <a:t>Departamento </a:t>
            </a:r>
            <a:r>
              <a:rPr lang="pt-BR" sz="2400" dirty="0"/>
              <a:t>pode ser ligado a um ou vários registros na tabela </a:t>
            </a:r>
            <a:r>
              <a:rPr lang="pt-BR" sz="2400" dirty="0" smtClean="0"/>
              <a:t>Empregado.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522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@OneToMany</a:t>
            </a:r>
            <a:endParaRPr lang="pt-BR" i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35634" y="2715986"/>
            <a:ext cx="4881489" cy="251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3C5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smtClean="0">
                <a:solidFill>
                  <a:srgbClr val="4455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Departamento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serialVersionUID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3C5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3C5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@GeneratedValue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3C5D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@OneToMany</a:t>
            </a:r>
            <a:endParaRPr lang="pt-BR" altLang="pt-BR" sz="1200" dirty="0">
              <a:solidFill>
                <a:srgbClr val="31313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altLang="pt-BR" sz="1200" dirty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pt-BR" altLang="pt-BR" sz="1200" b="1" dirty="0" err="1" smtClean="0">
                <a:solidFill>
                  <a:srgbClr val="4455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Endereco</a:t>
            </a:r>
            <a:r>
              <a:rPr lang="pt-BR" altLang="pt-BR" sz="1200" b="1" dirty="0" smtClean="0">
                <a:solidFill>
                  <a:srgbClr val="4455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latin typeface="Arial" panose="020B0604020202020204" pitchFamily="34" charset="0"/>
              </a:rPr>
              <a:t>empregados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</a:t>
            </a:r>
            <a:r>
              <a:rPr lang="pt-BR" altLang="pt-BR" sz="1200" dirty="0" smtClean="0">
                <a:latin typeface="Arial" panose="020B0604020202020204" pitchFamily="34" charset="0"/>
              </a:rPr>
              <a:t>atributos e métodos</a:t>
            </a: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...</a:t>
            </a:r>
            <a:endParaRPr lang="pt-BR" altLang="pt-BR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98331" y="2715986"/>
            <a:ext cx="523283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3C5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Empregado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serialVersionUID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3C5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3C5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@GeneratedValue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t-BR" alt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strategy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smtClean="0">
                <a:solidFill>
                  <a:srgbClr val="3131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pt-BR" altLang="pt-BR" sz="1200" dirty="0">
                <a:latin typeface="Arial" panose="020B0604020202020204" pitchFamily="34" charset="0"/>
              </a:rPr>
              <a:t>atributos e métodos</a:t>
            </a:r>
            <a:r>
              <a:rPr lang="pt-BR" alt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flipH="1">
            <a:off x="5618285" y="2852280"/>
            <a:ext cx="1" cy="2356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133788" y="1925488"/>
            <a:ext cx="490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Classes de entidades: Departamento e Empregado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58015" y="5648609"/>
            <a:ext cx="116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resultado desse mapeamento resultará em três tabelas no banco de dados. Exemplo no próximo slide.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89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1609</TotalTime>
  <Words>920</Words>
  <Application>Microsoft Office PowerPoint</Application>
  <PresentationFormat>Widescreen</PresentationFormat>
  <Paragraphs>205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Retrospectiva</vt:lpstr>
      <vt:lpstr>JPA – Mapeamento de Entidades Unidirecional</vt:lpstr>
      <vt:lpstr>Breve conceito de JPA</vt:lpstr>
      <vt:lpstr>Relacionamentos entre entidades</vt:lpstr>
      <vt:lpstr>Relacionamento @OneToOne</vt:lpstr>
      <vt:lpstr>Relacionamento @OneToOne</vt:lpstr>
      <vt:lpstr>Relacionamento @OneToOne</vt:lpstr>
      <vt:lpstr>Relacionamento @OneToMany</vt:lpstr>
      <vt:lpstr>Relacionamento @OneToMany</vt:lpstr>
      <vt:lpstr>Relacionamento @OneToMany</vt:lpstr>
      <vt:lpstr>Relacionamento @OneToMany</vt:lpstr>
      <vt:lpstr>Relacionamento @ManyToMany</vt:lpstr>
      <vt:lpstr>Relacionamento @ManyToMany</vt:lpstr>
      <vt:lpstr>Relacionamento @ManyToMany</vt:lpstr>
      <vt:lpstr>Relacionamento @ManyToMany</vt:lpstr>
      <vt:lpstr>Persistência de Entidades</vt:lpstr>
      <vt:lpstr>Persistência de Entidades</vt:lpstr>
      <vt:lpstr>Persistência de Entidades</vt:lpstr>
      <vt:lpstr>Persistência de Entidades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JavaBeans</dc:title>
  <dc:creator>Cristiano</dc:creator>
  <cp:lastModifiedBy>Cristiano</cp:lastModifiedBy>
  <cp:revision>208</cp:revision>
  <dcterms:created xsi:type="dcterms:W3CDTF">2022-06-08T17:26:36Z</dcterms:created>
  <dcterms:modified xsi:type="dcterms:W3CDTF">2022-08-01T12:03:07Z</dcterms:modified>
</cp:coreProperties>
</file>