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9" r:id="rId2"/>
  </p:sldMasterIdLst>
  <p:notesMasterIdLst>
    <p:notesMasterId r:id="rId15"/>
  </p:notesMasterIdLst>
  <p:handoutMasterIdLst>
    <p:handoutMasterId r:id="rId16"/>
  </p:handoutMasterIdLst>
  <p:sldIdLst>
    <p:sldId id="354" r:id="rId3"/>
    <p:sldId id="451" r:id="rId4"/>
    <p:sldId id="739" r:id="rId5"/>
    <p:sldId id="740" r:id="rId6"/>
    <p:sldId id="741" r:id="rId7"/>
    <p:sldId id="742" r:id="rId8"/>
    <p:sldId id="743" r:id="rId9"/>
    <p:sldId id="744" r:id="rId10"/>
    <p:sldId id="745" r:id="rId11"/>
    <p:sldId id="746" r:id="rId12"/>
    <p:sldId id="747" r:id="rId13"/>
    <p:sldId id="748" r:id="rId14"/>
  </p:sldIdLst>
  <p:sldSz cx="12188825"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49" autoAdjust="0"/>
    <p:restoredTop sz="94667" autoAdjust="0"/>
  </p:normalViewPr>
  <p:slideViewPr>
    <p:cSldViewPr>
      <p:cViewPr varScale="1">
        <p:scale>
          <a:sx n="95" d="100"/>
          <a:sy n="95" d="100"/>
        </p:scale>
        <p:origin x="400" y="96"/>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3120" y="77"/>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1C482589-CB2F-4003-801D-095B67490E73}" type="datetimeFigureOut">
              <a:rPr lang="en-US"/>
              <a:t>12/28/2018</a:t>
            </a:fld>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A7D4DBF-746C-4C25-853D-8A1CBE8404F4}" type="datetimeFigureOut">
              <a:rPr lang="en-US"/>
              <a:t>12/28/2018</a:t>
            </a:fld>
            <a:endParaRPr/>
          </a:p>
        </p:txBody>
      </p:sp>
      <p:sp>
        <p:nvSpPr>
          <p:cNvPr id="4" name="Slide Image Placeholder 3"/>
          <p:cNvSpPr>
            <a:spLocks noGrp="1" noRot="1" noChangeAspect="1"/>
          </p:cNvSpPr>
          <p:nvPr>
            <p:ph type="sldImg" idx="2"/>
          </p:nvPr>
        </p:nvSpPr>
        <p:spPr>
          <a:xfrm>
            <a:off x="458788" y="720725"/>
            <a:ext cx="6397625" cy="3600450"/>
          </a:xfrm>
          <a:prstGeom prst="rect">
            <a:avLst/>
          </a:prstGeom>
          <a:noFill/>
          <a:ln w="12700">
            <a:solidFill>
              <a:prstClr val="black"/>
            </a:solidFill>
          </a:ln>
        </p:spPr>
        <p:txBody>
          <a:bodyPr vert="horz" lIns="96661" tIns="48331" rIns="96661" bIns="48331" rtlCol="0" anchor="ctr"/>
          <a:lstStyle/>
          <a:p>
            <a:endParaRPr/>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DE0FDE7-FE71-46E3-9512-437B13AD5F46}" type="slidenum">
              <a:rPr lang="en-IN" smtClean="0"/>
              <a:t>1</a:t>
            </a:fld>
            <a:endParaRPr lang="en-IN"/>
          </a:p>
        </p:txBody>
      </p:sp>
    </p:spTree>
    <p:extLst>
      <p:ext uri="{BB962C8B-B14F-4D97-AF65-F5344CB8AC3E}">
        <p14:creationId xmlns:p14="http://schemas.microsoft.com/office/powerpoint/2010/main" val="967127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524000"/>
            <a:ext cx="8839201" cy="3200400"/>
          </a:xfrm>
        </p:spPr>
        <p:txBody>
          <a:bodyPr>
            <a:noAutofit/>
          </a:bodyPr>
          <a:lstStyle>
            <a:lvl1pPr>
              <a:defRPr sz="5400">
                <a:solidFill>
                  <a:srgbClr val="FFFF00"/>
                </a:solidFill>
              </a:defRPr>
            </a:lvl1pPr>
          </a:lstStyle>
          <a:p>
            <a:r>
              <a:rPr lang="en-US" dirty="0"/>
              <a:t>Click to edit Master title style</a:t>
            </a:r>
            <a:endParaRPr dirty="0"/>
          </a:p>
        </p:txBody>
      </p:sp>
      <p:sp>
        <p:nvSpPr>
          <p:cNvPr id="3" name="Subtitle 2"/>
          <p:cNvSpPr>
            <a:spLocks noGrp="1"/>
          </p:cNvSpPr>
          <p:nvPr>
            <p:ph type="subTitle" idx="1"/>
          </p:nvPr>
        </p:nvSpPr>
        <p:spPr>
          <a:xfrm>
            <a:off x="1674813" y="4876800"/>
            <a:ext cx="7162799" cy="990600"/>
          </a:xfrm>
        </p:spPr>
        <p:txBody>
          <a:bodyPr lIns="91440">
            <a:normAutofit/>
          </a:bodyPr>
          <a:lstStyle>
            <a:lvl1pPr marL="0" indent="0" algn="l">
              <a:spcBef>
                <a:spcPts val="0"/>
              </a:spcBef>
              <a:buNone/>
              <a:defRPr sz="2000" cap="all" spc="250" baseline="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Tree>
    <p:extLst>
      <p:ext uri="{BB962C8B-B14F-4D97-AF65-F5344CB8AC3E}">
        <p14:creationId xmlns:p14="http://schemas.microsoft.com/office/powerpoint/2010/main" val="350352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10" name="Rectangle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1" name="Rectangle 10"/>
          <p:cNvSpPr/>
          <p:nvPr/>
        </p:nvSpPr>
        <p:spPr>
          <a:xfrm>
            <a:off x="5484812" y="0"/>
            <a:ext cx="6704012"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608013" y="685800"/>
            <a:ext cx="4267200" cy="38862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4724400"/>
            <a:ext cx="4267200" cy="14478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37433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18591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5812" y="685801"/>
            <a:ext cx="1219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3" y="685800"/>
            <a:ext cx="8153399"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95035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en-US" dirty="0"/>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7750596" y="6400801"/>
            <a:ext cx="1320059" cy="276226"/>
          </a:xfrm>
        </p:spPr>
        <p:txBody>
          <a:bodyPr/>
          <a:lstStyle/>
          <a:p>
            <a:endParaRPr dirty="0">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a:xfrm>
            <a:off x="9190756" y="6393134"/>
            <a:ext cx="408114" cy="276226"/>
          </a:xfrm>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
        <p:nvSpPr>
          <p:cNvPr id="10" name="Date Placeholder 6"/>
          <p:cNvSpPr txBox="1">
            <a:spLocks/>
          </p:cNvSpPr>
          <p:nvPr userDrawn="1"/>
        </p:nvSpPr>
        <p:spPr>
          <a:xfrm>
            <a:off x="9406780" y="6292492"/>
            <a:ext cx="2688211" cy="520884"/>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dirty="0">
                <a:solidFill>
                  <a:schemeClr val="tx1"/>
                </a:solidFill>
                <a:latin typeface="Gill Sans MT" panose="020B0502020104020203" pitchFamily="34" charset="0"/>
              </a:rPr>
              <a:t>By Bhat Dittakavi &amp; Deepak</a:t>
            </a:r>
            <a:r>
              <a:rPr lang="en-IN" sz="1200" baseline="0" dirty="0">
                <a:solidFill>
                  <a:schemeClr val="tx1"/>
                </a:solidFill>
                <a:latin typeface="Gill Sans MT" panose="020B0502020104020203" pitchFamily="34" charset="0"/>
              </a:rPr>
              <a:t> Agrawal</a:t>
            </a:r>
            <a:endParaRPr lang="en-IN" sz="1200" dirty="0">
              <a:solidFill>
                <a:schemeClr val="tx1"/>
              </a:solidFill>
              <a:latin typeface="Gill Sans MT" panose="020B0502020104020203" pitchFamily="34" charset="0"/>
            </a:endParaRPr>
          </a:p>
        </p:txBody>
      </p:sp>
      <p:sp>
        <p:nvSpPr>
          <p:cNvPr id="8" name="Date Placeholder 6"/>
          <p:cNvSpPr txBox="1">
            <a:spLocks/>
          </p:cNvSpPr>
          <p:nvPr userDrawn="1"/>
        </p:nvSpPr>
        <p:spPr>
          <a:xfrm>
            <a:off x="10486900" y="548680"/>
            <a:ext cx="1701925" cy="460276"/>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0" dirty="0">
                <a:solidFill>
                  <a:srgbClr val="C00000"/>
                </a:solidFill>
                <a:latin typeface="Gill Sans MT" panose="020B0502020104020203" pitchFamily="34" charset="0"/>
              </a:rPr>
              <a:t>CBA Practicum</a:t>
            </a:r>
          </a:p>
        </p:txBody>
      </p:sp>
    </p:spTree>
    <p:extLst>
      <p:ext uri="{BB962C8B-B14F-4D97-AF65-F5344CB8AC3E}">
        <p14:creationId xmlns:p14="http://schemas.microsoft.com/office/powerpoint/2010/main" val="199118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3429000"/>
            <a:ext cx="9601201" cy="22860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293813" y="685800"/>
            <a:ext cx="7543800" cy="1066800"/>
          </a:xfrm>
        </p:spPr>
        <p:txBody>
          <a:bodyPr lIns="91440" anchor="t"/>
          <a:lstStyle>
            <a:lvl1pPr marL="0" indent="0">
              <a:spcBef>
                <a:spcPts val="0"/>
              </a:spcBef>
              <a:buNone/>
              <a:defRPr sz="2000" cap="all" spc="25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40994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1828800"/>
            <a:ext cx="4648199"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2" y="1828801"/>
            <a:ext cx="4648202"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14197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400"/>
            <a:ext cx="4646376"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438400"/>
            <a:ext cx="4648199"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2" y="1676400"/>
            <a:ext cx="4648201"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2" y="2438400"/>
            <a:ext cx="4648201"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solidFill>
                <a:prstClr val="white">
                  <a:tint val="75000"/>
                </a:prstClr>
              </a:solidFill>
            </a:endParaRPr>
          </a:p>
        </p:txBody>
      </p:sp>
      <p:sp>
        <p:nvSpPr>
          <p:cNvPr id="8" name="Footer Placeholder 7"/>
          <p:cNvSpPr>
            <a:spLocks noGrp="1"/>
          </p:cNvSpPr>
          <p:nvPr>
            <p:ph type="ftr" sz="quarter" idx="11"/>
          </p:nvPr>
        </p:nvSpPr>
        <p:spPr/>
        <p:txBody>
          <a:bodyPr/>
          <a:lstStyle/>
          <a:p>
            <a:endParaRPr>
              <a:solidFill>
                <a:prstClr val="white">
                  <a:tint val="75000"/>
                </a:prstClr>
              </a:solidFill>
            </a:endParaRPr>
          </a:p>
        </p:txBody>
      </p:sp>
      <p:sp>
        <p:nvSpPr>
          <p:cNvPr id="9" name="Slide Number Placeholder 8"/>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85108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solidFill>
                <a:prstClr val="white">
                  <a:tint val="75000"/>
                </a:prstClr>
              </a:solidFill>
            </a:endParaRPr>
          </a:p>
        </p:txBody>
      </p:sp>
      <p:sp>
        <p:nvSpPr>
          <p:cNvPr id="4" name="Footer Placeholder 3"/>
          <p:cNvSpPr>
            <a:spLocks noGrp="1"/>
          </p:cNvSpPr>
          <p:nvPr>
            <p:ph type="ftr" sz="quarter" idx="11"/>
          </p:nvPr>
        </p:nvSpPr>
        <p:spPr/>
        <p:txBody>
          <a:bodyPr/>
          <a:lstStyle/>
          <a:p>
            <a:endParaRPr>
              <a:solidFill>
                <a:prstClr val="white">
                  <a:tint val="75000"/>
                </a:prstClr>
              </a:solidFill>
            </a:endParaRPr>
          </a:p>
        </p:txBody>
      </p:sp>
      <p:sp>
        <p:nvSpPr>
          <p:cNvPr id="5" name="Slide Number Placeholder 4"/>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78553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solidFill>
                <a:prstClr val="white">
                  <a:tint val="75000"/>
                </a:prstClr>
              </a:solidFill>
            </a:endParaRPr>
          </a:p>
        </p:txBody>
      </p:sp>
      <p:sp>
        <p:nvSpPr>
          <p:cNvPr id="3" name="Footer Placeholder 2"/>
          <p:cNvSpPr>
            <a:spLocks noGrp="1"/>
          </p:cNvSpPr>
          <p:nvPr>
            <p:ph type="ftr" sz="quarter" idx="11"/>
          </p:nvPr>
        </p:nvSpPr>
        <p:spPr/>
        <p:txBody>
          <a:bodyPr/>
          <a:lstStyle/>
          <a:p>
            <a:endParaRPr>
              <a:solidFill>
                <a:prstClr val="white">
                  <a:tint val="75000"/>
                </a:prstClr>
              </a:solidFill>
            </a:endParaRPr>
          </a:p>
        </p:txBody>
      </p:sp>
      <p:sp>
        <p:nvSpPr>
          <p:cNvPr id="4" name="Slide Number Placeholder 3"/>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46444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1" name="Rectangle 10"/>
          <p:cNvSpPr/>
          <p:nvPr/>
        </p:nvSpPr>
        <p:spPr>
          <a:xfrm>
            <a:off x="699452" y="0"/>
            <a:ext cx="4700684"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6094413" y="685800"/>
            <a:ext cx="548497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35386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2" name="Rectangle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3" name="Rectangle 12"/>
          <p:cNvSpPr/>
          <p:nvPr/>
        </p:nvSpPr>
        <p:spPr>
          <a:xfrm>
            <a:off x="699452" y="0"/>
            <a:ext cx="4700684"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18900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a:solidFill>
                <a:prstClr val="white">
                  <a:tint val="75000"/>
                </a:prstClr>
              </a:solidFill>
            </a:endParaRPr>
          </a:p>
        </p:txBody>
      </p:sp>
      <p:sp>
        <p:nvSpPr>
          <p:cNvPr id="5" name="Footer Placeholder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a:defRPr sz="1000" cap="all" baseline="0">
                <a:solidFill>
                  <a:schemeClr val="tx1">
                    <a:tint val="75000"/>
                  </a:schemeClr>
                </a:solidFill>
              </a:defRPr>
            </a:lvl1pPr>
          </a:lstStyle>
          <a:p>
            <a:endParaRPr>
              <a:solidFill>
                <a:prstClr val="white">
                  <a:tint val="75000"/>
                </a:prstClr>
              </a:solidFill>
            </a:endParaRPr>
          </a:p>
        </p:txBody>
      </p:sp>
      <p:sp>
        <p:nvSpPr>
          <p:cNvPr id="6" name="Slide Number Placeholder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99542E4-2CCF-42F6-9D92-ED568035133D}" type="slidenum">
              <a:rPr>
                <a:solidFill>
                  <a:prstClr val="white">
                    <a:tint val="75000"/>
                  </a:prstClr>
                </a:solidFill>
              </a:rPr>
              <a:pPr/>
              <a:t>‹#›</a:t>
            </a:fld>
            <a:endParaRPr>
              <a:solidFill>
                <a:prstClr val="white">
                  <a:tint val="75000"/>
                </a:prstClr>
              </a:solidFill>
            </a:endParaRPr>
          </a:p>
        </p:txBody>
      </p:sp>
      <p:pic>
        <p:nvPicPr>
          <p:cNvPr id="9" name="Picture 4" descr="Image result for isb business analytic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815841" y="76200"/>
            <a:ext cx="1353615" cy="592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53883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twitter.com/" TargetMode="External"/><Relationship Id="rId3" Type="http://schemas.openxmlformats.org/officeDocument/2006/relationships/hyperlink" Target="https://www.apple.com/newsroom/pdfs/Q4-18-Data-Summary.pdf" TargetMode="External"/><Relationship Id="rId7" Type="http://schemas.openxmlformats.org/officeDocument/2006/relationships/hyperlink" Target="http://techcrunch.com/" TargetMode="External"/><Relationship Id="rId2" Type="http://schemas.openxmlformats.org/officeDocument/2006/relationships/hyperlink" Target="https://www.statista.com/" TargetMode="External"/><Relationship Id="rId1" Type="http://schemas.openxmlformats.org/officeDocument/2006/relationships/slideLayout" Target="../slideLayouts/slideLayout2.xml"/><Relationship Id="rId6" Type="http://schemas.openxmlformats.org/officeDocument/2006/relationships/hyperlink" Target="http://fortune.com/" TargetMode="External"/><Relationship Id="rId5" Type="http://schemas.openxmlformats.org/officeDocument/2006/relationships/hyperlink" Target="https://in.finance.yahoo.com/" TargetMode="External"/><Relationship Id="rId4" Type="http://schemas.openxmlformats.org/officeDocument/2006/relationships/hyperlink" Target="https://en.wikipedia.org/wiki/IPhone" TargetMode="External"/><Relationship Id="rId9" Type="http://schemas.openxmlformats.org/officeDocument/2006/relationships/hyperlink" Target="https://trends.google.com/trends/?geo=U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05981" y="1772816"/>
            <a:ext cx="8856984" cy="762466"/>
          </a:xfrm>
        </p:spPr>
        <p:txBody>
          <a:bodyPr/>
          <a:lstStyle/>
          <a:p>
            <a:r>
              <a:rPr lang="en-US" sz="3600" dirty="0">
                <a:solidFill>
                  <a:schemeClr val="accent3">
                    <a:lumMod val="50000"/>
                  </a:schemeClr>
                </a:solidFill>
                <a:latin typeface="Gill Sans MT" panose="020B0502020104020203" pitchFamily="34" charset="0"/>
              </a:rPr>
              <a:t>Apple Inc.  </a:t>
            </a:r>
            <a:endParaRPr lang="en-IN" sz="3600" dirty="0">
              <a:solidFill>
                <a:schemeClr val="accent3">
                  <a:lumMod val="50000"/>
                </a:schemeClr>
              </a:solidFill>
              <a:latin typeface="Gill Sans MT" panose="020B0502020104020203" pitchFamily="34" charset="0"/>
            </a:endParaRPr>
          </a:p>
        </p:txBody>
      </p:sp>
      <p:sp>
        <p:nvSpPr>
          <p:cNvPr id="3" name="Subtitle 2"/>
          <p:cNvSpPr>
            <a:spLocks noGrp="1"/>
          </p:cNvSpPr>
          <p:nvPr>
            <p:ph type="subTitle" idx="1"/>
          </p:nvPr>
        </p:nvSpPr>
        <p:spPr>
          <a:xfrm>
            <a:off x="2205980" y="2555364"/>
            <a:ext cx="5256584" cy="441588"/>
          </a:xfrm>
        </p:spPr>
        <p:txBody>
          <a:bodyPr>
            <a:normAutofit fontScale="92500"/>
          </a:bodyPr>
          <a:lstStyle/>
          <a:p>
            <a:r>
              <a:rPr lang="en-US" dirty="0">
                <a:solidFill>
                  <a:schemeClr val="accent1">
                    <a:lumMod val="50000"/>
                  </a:schemeClr>
                </a:solidFill>
                <a:latin typeface="Gill Sans MT" panose="020B0502020104020203" pitchFamily="34" charset="0"/>
              </a:rPr>
              <a:t>Customer &amp; Investor Sentiments</a:t>
            </a:r>
            <a:endParaRPr lang="en-IN" dirty="0">
              <a:solidFill>
                <a:schemeClr val="accent1">
                  <a:lumMod val="50000"/>
                </a:schemeClr>
              </a:solidFill>
              <a:latin typeface="Gill Sans MT" panose="020B0502020104020203" pitchFamily="34" charset="0"/>
            </a:endParaRPr>
          </a:p>
        </p:txBody>
      </p:sp>
      <p:sp>
        <p:nvSpPr>
          <p:cNvPr id="4" name="TextBox 3"/>
          <p:cNvSpPr txBox="1"/>
          <p:nvPr/>
        </p:nvSpPr>
        <p:spPr>
          <a:xfrm>
            <a:off x="6454452" y="4437112"/>
            <a:ext cx="5256584" cy="1815882"/>
          </a:xfrm>
          <a:prstGeom prst="rect">
            <a:avLst/>
          </a:prstGeom>
          <a:noFill/>
        </p:spPr>
        <p:txBody>
          <a:bodyPr wrap="square" rtlCol="0">
            <a:spAutoFit/>
          </a:bodyPr>
          <a:lstStyle/>
          <a:p>
            <a:pPr algn="r"/>
            <a:r>
              <a:rPr lang="en-US" sz="2800" dirty="0">
                <a:solidFill>
                  <a:srgbClr val="002060"/>
                </a:solidFill>
                <a:latin typeface="Gill Sans MT" panose="020B0502020104020203" pitchFamily="34" charset="0"/>
              </a:rPr>
              <a:t>Contributors</a:t>
            </a:r>
            <a:endParaRPr lang="en-IN" sz="2800" dirty="0">
              <a:solidFill>
                <a:srgbClr val="002060"/>
              </a:solidFill>
              <a:latin typeface="Gill Sans MT" panose="020B0502020104020203" pitchFamily="34" charset="0"/>
            </a:endParaRPr>
          </a:p>
          <a:p>
            <a:pPr algn="r"/>
            <a:endParaRPr lang="en-IN" sz="2800" dirty="0">
              <a:solidFill>
                <a:srgbClr val="002060"/>
              </a:solidFill>
              <a:latin typeface="Gill Sans MT" panose="020B0502020104020203" pitchFamily="34" charset="0"/>
              <a:ea typeface="+mj-ea"/>
              <a:cs typeface="+mj-cs"/>
            </a:endParaRPr>
          </a:p>
          <a:p>
            <a:pPr algn="r"/>
            <a:r>
              <a:rPr lang="en-IN" sz="2800" dirty="0">
                <a:solidFill>
                  <a:srgbClr val="002060"/>
                </a:solidFill>
                <a:latin typeface="Gill Sans MT" panose="020B0502020104020203" pitchFamily="34" charset="0"/>
                <a:ea typeface="+mj-ea"/>
                <a:cs typeface="+mj-cs"/>
              </a:rPr>
              <a:t>Meenakshi </a:t>
            </a:r>
            <a:r>
              <a:rPr lang="en-IN" sz="2800" dirty="0" err="1">
                <a:solidFill>
                  <a:srgbClr val="002060"/>
                </a:solidFill>
                <a:latin typeface="Gill Sans MT" panose="020B0502020104020203" pitchFamily="34" charset="0"/>
                <a:ea typeface="+mj-ea"/>
                <a:cs typeface="+mj-cs"/>
              </a:rPr>
              <a:t>Naren</a:t>
            </a:r>
            <a:r>
              <a:rPr lang="en-IN" sz="2800" dirty="0">
                <a:solidFill>
                  <a:srgbClr val="002060"/>
                </a:solidFill>
                <a:latin typeface="Gill Sans MT" panose="020B0502020104020203" pitchFamily="34" charset="0"/>
                <a:ea typeface="+mj-ea"/>
                <a:cs typeface="+mj-cs"/>
              </a:rPr>
              <a:t> (11810030)</a:t>
            </a:r>
            <a:r>
              <a:rPr lang="en-IN" sz="2800" dirty="0">
                <a:solidFill>
                  <a:srgbClr val="002060"/>
                </a:solidFill>
                <a:latin typeface="Gill Sans MT" panose="020B0502020104020203" pitchFamily="34" charset="0"/>
              </a:rPr>
              <a:t>, ISB</a:t>
            </a:r>
            <a:endParaRPr lang="en-IN" sz="2800" dirty="0">
              <a:solidFill>
                <a:srgbClr val="002060"/>
              </a:solidFill>
              <a:latin typeface="Gill Sans MT" panose="020B0502020104020203" pitchFamily="34" charset="0"/>
              <a:ea typeface="+mj-ea"/>
              <a:cs typeface="+mj-cs"/>
            </a:endParaRPr>
          </a:p>
          <a:p>
            <a:pPr algn="r"/>
            <a:r>
              <a:rPr lang="en-US" sz="2800" dirty="0">
                <a:solidFill>
                  <a:srgbClr val="002060"/>
                </a:solidFill>
                <a:latin typeface="Gill Sans MT" panose="020B0502020104020203" pitchFamily="34" charset="0"/>
                <a:ea typeface="+mj-ea"/>
                <a:cs typeface="+mj-cs"/>
              </a:rPr>
              <a:t>Vinod Joshi (11810037), ISB</a:t>
            </a:r>
            <a:endParaRPr lang="en-IN" sz="2800" dirty="0">
              <a:solidFill>
                <a:srgbClr val="002060"/>
              </a:solidFill>
              <a:latin typeface="Gill Sans MT" panose="020B0502020104020203" pitchFamily="34" charset="0"/>
              <a:ea typeface="+mj-ea"/>
              <a:cs typeface="+mj-cs"/>
            </a:endParaRPr>
          </a:p>
        </p:txBody>
      </p:sp>
      <p:pic>
        <p:nvPicPr>
          <p:cNvPr id="6" name="Picture 4" descr="Image result for isb business analy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972" y="4149080"/>
            <a:ext cx="381000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92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01200" cy="620688"/>
          </a:xfrm>
        </p:spPr>
        <p:txBody>
          <a:bodyPr/>
          <a:lstStyle/>
          <a:p>
            <a:r>
              <a:rPr lang="en-US" dirty="0">
                <a:solidFill>
                  <a:schemeClr val="accent3">
                    <a:lumMod val="50000"/>
                  </a:schemeClr>
                </a:solidFill>
                <a:latin typeface="Gill Sans MT" panose="020B0502020104020203" pitchFamily="34" charset="0"/>
              </a:rPr>
              <a:t>Analysis Contd.</a:t>
            </a:r>
            <a:endParaRPr lang="en-IN" dirty="0">
              <a:solidFill>
                <a:schemeClr val="accent3">
                  <a:lumMod val="50000"/>
                </a:schemeClr>
              </a:solidFill>
              <a:latin typeface="Gill Sans MT" panose="020B0502020104020203" pitchFamily="34" charset="0"/>
            </a:endParaRPr>
          </a:p>
        </p:txBody>
      </p:sp>
      <p:sp>
        <p:nvSpPr>
          <p:cNvPr id="3" name="Rectangle 2">
            <a:extLst>
              <a:ext uri="{FF2B5EF4-FFF2-40B4-BE49-F238E27FC236}">
                <a16:creationId xmlns:a16="http://schemas.microsoft.com/office/drawing/2014/main" id="{5DD3313C-EA54-48C5-BEA8-85FC9976A1CF}"/>
              </a:ext>
            </a:extLst>
          </p:cNvPr>
          <p:cNvSpPr/>
          <p:nvPr/>
        </p:nvSpPr>
        <p:spPr>
          <a:xfrm>
            <a:off x="122520" y="693204"/>
            <a:ext cx="5539843" cy="1477328"/>
          </a:xfrm>
          <a:prstGeom prst="rect">
            <a:avLst/>
          </a:prstGeom>
        </p:spPr>
        <p:txBody>
          <a:bodyPr wrap="square">
            <a:spAutoFit/>
          </a:bodyPr>
          <a:lstStyle/>
          <a:p>
            <a:pPr marL="285750" indent="-285750">
              <a:buFont typeface="Wingdings" panose="05000000000000000000" pitchFamily="2" charset="2"/>
              <a:buChar char="§"/>
            </a:pPr>
            <a:r>
              <a:rPr lang="en-US" dirty="0">
                <a:solidFill>
                  <a:schemeClr val="bg1"/>
                </a:solidFill>
                <a:latin typeface="Segoe UI" panose="020B0502040204020203" pitchFamily="34" charset="0"/>
                <a:cs typeface="Segoe UI" panose="020B0502040204020203" pitchFamily="34" charset="0"/>
              </a:rPr>
              <a:t>The Net Income of Apple has only increased in the last decade. Since the revenues have increased as well, we believe there is growth in the company, and it isn’t due to due to cost curbs or reduced unit production cost etc.</a:t>
            </a:r>
          </a:p>
        </p:txBody>
      </p:sp>
      <p:sp>
        <p:nvSpPr>
          <p:cNvPr id="4" name="Rectangle 3">
            <a:extLst>
              <a:ext uri="{FF2B5EF4-FFF2-40B4-BE49-F238E27FC236}">
                <a16:creationId xmlns:a16="http://schemas.microsoft.com/office/drawing/2014/main" id="{8475AA34-362B-4A3F-9749-755D51C637A7}"/>
              </a:ext>
            </a:extLst>
          </p:cNvPr>
          <p:cNvSpPr/>
          <p:nvPr/>
        </p:nvSpPr>
        <p:spPr>
          <a:xfrm>
            <a:off x="122520" y="3694192"/>
            <a:ext cx="5755868" cy="1754326"/>
          </a:xfrm>
          <a:prstGeom prst="rect">
            <a:avLst/>
          </a:prstGeom>
        </p:spPr>
        <p:txBody>
          <a:bodyPr wrap="square">
            <a:spAutoFit/>
          </a:bodyPr>
          <a:lstStyle/>
          <a:p>
            <a:pPr marL="285750" indent="-285750">
              <a:buFont typeface="Wingdings" panose="05000000000000000000" pitchFamily="2" charset="2"/>
              <a:buChar char="§"/>
            </a:pPr>
            <a:r>
              <a:rPr lang="en-US" dirty="0">
                <a:solidFill>
                  <a:schemeClr val="bg1"/>
                </a:solidFill>
                <a:latin typeface="Segoe UI" panose="020B0502040204020203" pitchFamily="34" charset="0"/>
                <a:cs typeface="Segoe UI" panose="020B0502040204020203" pitchFamily="34" charset="0"/>
              </a:rPr>
              <a:t>Number of active apps on the store is still increasing. There is not enough data to explain the stagnation in the games segment in the last 1 year, however the apps segment is still increasing. Unfortunately we don’t have a view of the paid vs unpaid services to do any further indicative analysis</a:t>
            </a:r>
          </a:p>
        </p:txBody>
      </p:sp>
      <p:pic>
        <p:nvPicPr>
          <p:cNvPr id="9" name="Picture 8">
            <a:extLst>
              <a:ext uri="{FF2B5EF4-FFF2-40B4-BE49-F238E27FC236}">
                <a16:creationId xmlns:a16="http://schemas.microsoft.com/office/drawing/2014/main" id="{6C3862BF-4296-4768-B1B3-F3EDF0C22B57}"/>
              </a:ext>
            </a:extLst>
          </p:cNvPr>
          <p:cNvPicPr/>
          <p:nvPr/>
        </p:nvPicPr>
        <p:blipFill>
          <a:blip r:embed="rId2"/>
          <a:stretch>
            <a:fillRect/>
          </a:stretch>
        </p:blipFill>
        <p:spPr>
          <a:xfrm>
            <a:off x="6382444" y="332656"/>
            <a:ext cx="4536504" cy="2664296"/>
          </a:xfrm>
          <a:prstGeom prst="rect">
            <a:avLst/>
          </a:prstGeom>
        </p:spPr>
      </p:pic>
      <p:pic>
        <p:nvPicPr>
          <p:cNvPr id="10" name="Picture 9">
            <a:extLst>
              <a:ext uri="{FF2B5EF4-FFF2-40B4-BE49-F238E27FC236}">
                <a16:creationId xmlns:a16="http://schemas.microsoft.com/office/drawing/2014/main" id="{BF3D4CD1-07FF-4F23-8A29-45976DE8C56D}"/>
              </a:ext>
            </a:extLst>
          </p:cNvPr>
          <p:cNvPicPr/>
          <p:nvPr/>
        </p:nvPicPr>
        <p:blipFill>
          <a:blip r:embed="rId3"/>
          <a:stretch>
            <a:fillRect/>
          </a:stretch>
        </p:blipFill>
        <p:spPr>
          <a:xfrm>
            <a:off x="6382443" y="3039641"/>
            <a:ext cx="5400602" cy="3557711"/>
          </a:xfrm>
          <a:prstGeom prst="rect">
            <a:avLst/>
          </a:prstGeom>
        </p:spPr>
      </p:pic>
    </p:spTree>
    <p:extLst>
      <p:ext uri="{BB962C8B-B14F-4D97-AF65-F5344CB8AC3E}">
        <p14:creationId xmlns:p14="http://schemas.microsoft.com/office/powerpoint/2010/main" val="294856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01200" cy="620688"/>
          </a:xfrm>
        </p:spPr>
        <p:txBody>
          <a:bodyPr/>
          <a:lstStyle/>
          <a:p>
            <a:r>
              <a:rPr lang="en-US" dirty="0">
                <a:solidFill>
                  <a:schemeClr val="accent3">
                    <a:lumMod val="50000"/>
                  </a:schemeClr>
                </a:solidFill>
                <a:latin typeface="Gill Sans MT" panose="020B0502020104020203" pitchFamily="34" charset="0"/>
              </a:rPr>
              <a:t>Analysis Contd.</a:t>
            </a:r>
            <a:endParaRPr lang="en-IN" dirty="0">
              <a:solidFill>
                <a:schemeClr val="accent3">
                  <a:lumMod val="50000"/>
                </a:schemeClr>
              </a:solidFill>
              <a:latin typeface="Gill Sans MT" panose="020B0502020104020203" pitchFamily="34" charset="0"/>
            </a:endParaRPr>
          </a:p>
        </p:txBody>
      </p:sp>
      <p:sp>
        <p:nvSpPr>
          <p:cNvPr id="3" name="Rectangle 2">
            <a:extLst>
              <a:ext uri="{FF2B5EF4-FFF2-40B4-BE49-F238E27FC236}">
                <a16:creationId xmlns:a16="http://schemas.microsoft.com/office/drawing/2014/main" id="{5DD3313C-EA54-48C5-BEA8-85FC9976A1CF}"/>
              </a:ext>
            </a:extLst>
          </p:cNvPr>
          <p:cNvSpPr/>
          <p:nvPr/>
        </p:nvSpPr>
        <p:spPr>
          <a:xfrm>
            <a:off x="122520" y="693204"/>
            <a:ext cx="5539843" cy="1477328"/>
          </a:xfrm>
          <a:prstGeom prst="rect">
            <a:avLst/>
          </a:prstGeom>
        </p:spPr>
        <p:txBody>
          <a:bodyPr wrap="square">
            <a:spAutoFit/>
          </a:bodyPr>
          <a:lstStyle/>
          <a:p>
            <a:pPr marL="285750" indent="-285750">
              <a:buFont typeface="Wingdings" panose="05000000000000000000" pitchFamily="2" charset="2"/>
              <a:buChar char="§"/>
            </a:pPr>
            <a:r>
              <a:rPr lang="en-US" dirty="0">
                <a:solidFill>
                  <a:schemeClr val="bg1"/>
                </a:solidFill>
                <a:latin typeface="Segoe UI" panose="020B0502040204020203" pitchFamily="34" charset="0"/>
                <a:cs typeface="Segoe UI" panose="020B0502040204020203" pitchFamily="34" charset="0"/>
              </a:rPr>
              <a:t>Customer Sentiments shows similar patterns for the last 4 years around the September release time frame. The index below the 0 mark indicating negative sentiments has been analogous in the last 4 years including the retweet counts.</a:t>
            </a:r>
          </a:p>
        </p:txBody>
      </p:sp>
      <p:sp>
        <p:nvSpPr>
          <p:cNvPr id="4" name="Rectangle 3">
            <a:extLst>
              <a:ext uri="{FF2B5EF4-FFF2-40B4-BE49-F238E27FC236}">
                <a16:creationId xmlns:a16="http://schemas.microsoft.com/office/drawing/2014/main" id="{8475AA34-362B-4A3F-9749-755D51C637A7}"/>
              </a:ext>
            </a:extLst>
          </p:cNvPr>
          <p:cNvSpPr/>
          <p:nvPr/>
        </p:nvSpPr>
        <p:spPr>
          <a:xfrm>
            <a:off x="122520" y="4509120"/>
            <a:ext cx="5755868" cy="1200329"/>
          </a:xfrm>
          <a:prstGeom prst="rect">
            <a:avLst/>
          </a:prstGeom>
        </p:spPr>
        <p:txBody>
          <a:bodyPr wrap="square">
            <a:spAutoFit/>
          </a:bodyPr>
          <a:lstStyle/>
          <a:p>
            <a:pPr marL="285750" indent="-285750">
              <a:buFont typeface="Wingdings" panose="05000000000000000000" pitchFamily="2" charset="2"/>
              <a:buChar char="§"/>
            </a:pPr>
            <a:r>
              <a:rPr lang="en-US" dirty="0">
                <a:solidFill>
                  <a:schemeClr val="bg1"/>
                </a:solidFill>
                <a:latin typeface="Segoe UI" panose="020B0502040204020203" pitchFamily="34" charset="0"/>
                <a:cs typeface="Segoe UI" panose="020B0502040204020203" pitchFamily="34" charset="0"/>
              </a:rPr>
              <a:t>The sentiment in the news generally looks positive except for specific instances around US-China trade war and Trump’s statement on 26</a:t>
            </a:r>
            <a:r>
              <a:rPr lang="en-US" baseline="30000" dirty="0">
                <a:solidFill>
                  <a:schemeClr val="bg1"/>
                </a:solidFill>
                <a:latin typeface="Segoe UI" panose="020B0502040204020203" pitchFamily="34" charset="0"/>
                <a:cs typeface="Segoe UI" panose="020B0502040204020203" pitchFamily="34" charset="0"/>
              </a:rPr>
              <a:t>th</a:t>
            </a:r>
            <a:r>
              <a:rPr lang="en-US" dirty="0">
                <a:solidFill>
                  <a:schemeClr val="bg1"/>
                </a:solidFill>
                <a:latin typeface="Segoe UI" panose="020B0502040204020203" pitchFamily="34" charset="0"/>
                <a:cs typeface="Segoe UI" panose="020B0502040204020203" pitchFamily="34" charset="0"/>
              </a:rPr>
              <a:t> Nov about additional 10% tariff.</a:t>
            </a:r>
          </a:p>
        </p:txBody>
      </p:sp>
      <p:pic>
        <p:nvPicPr>
          <p:cNvPr id="7" name="Picture 6">
            <a:extLst>
              <a:ext uri="{FF2B5EF4-FFF2-40B4-BE49-F238E27FC236}">
                <a16:creationId xmlns:a16="http://schemas.microsoft.com/office/drawing/2014/main" id="{7EDD84E9-CC12-4A82-812B-CC338F903260}"/>
              </a:ext>
            </a:extLst>
          </p:cNvPr>
          <p:cNvPicPr/>
          <p:nvPr/>
        </p:nvPicPr>
        <p:blipFill>
          <a:blip r:embed="rId2"/>
          <a:stretch>
            <a:fillRect/>
          </a:stretch>
        </p:blipFill>
        <p:spPr>
          <a:xfrm>
            <a:off x="6958826" y="647276"/>
            <a:ext cx="5204048" cy="2771695"/>
          </a:xfrm>
          <a:prstGeom prst="rect">
            <a:avLst/>
          </a:prstGeom>
        </p:spPr>
      </p:pic>
      <p:pic>
        <p:nvPicPr>
          <p:cNvPr id="8" name="Picture 7">
            <a:extLst>
              <a:ext uri="{FF2B5EF4-FFF2-40B4-BE49-F238E27FC236}">
                <a16:creationId xmlns:a16="http://schemas.microsoft.com/office/drawing/2014/main" id="{543C6C2A-1725-4F51-836A-1264EF19A38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6434" y="3771900"/>
            <a:ext cx="5943600" cy="3086100"/>
          </a:xfrm>
          <a:prstGeom prst="rect">
            <a:avLst/>
          </a:prstGeom>
          <a:noFill/>
          <a:ln>
            <a:noFill/>
          </a:ln>
        </p:spPr>
      </p:pic>
    </p:spTree>
    <p:extLst>
      <p:ext uri="{BB962C8B-B14F-4D97-AF65-F5344CB8AC3E}">
        <p14:creationId xmlns:p14="http://schemas.microsoft.com/office/powerpoint/2010/main" val="311042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01200" cy="620688"/>
          </a:xfrm>
        </p:spPr>
        <p:txBody>
          <a:bodyPr/>
          <a:lstStyle/>
          <a:p>
            <a:r>
              <a:rPr lang="en-US" dirty="0">
                <a:solidFill>
                  <a:schemeClr val="accent3">
                    <a:lumMod val="50000"/>
                  </a:schemeClr>
                </a:solidFill>
                <a:latin typeface="Gill Sans MT" panose="020B0502020104020203" pitchFamily="34" charset="0"/>
              </a:rPr>
              <a:t>Recommendation</a:t>
            </a:r>
            <a:endParaRPr lang="en-IN" dirty="0">
              <a:solidFill>
                <a:schemeClr val="accent3">
                  <a:lumMod val="50000"/>
                </a:schemeClr>
              </a:solidFill>
              <a:latin typeface="Gill Sans MT" panose="020B0502020104020203" pitchFamily="34" charset="0"/>
            </a:endParaRPr>
          </a:p>
        </p:txBody>
      </p:sp>
      <p:sp>
        <p:nvSpPr>
          <p:cNvPr id="3" name="Rectangle 2">
            <a:extLst>
              <a:ext uri="{FF2B5EF4-FFF2-40B4-BE49-F238E27FC236}">
                <a16:creationId xmlns:a16="http://schemas.microsoft.com/office/drawing/2014/main" id="{5DD3313C-EA54-48C5-BEA8-85FC9976A1CF}"/>
              </a:ext>
            </a:extLst>
          </p:cNvPr>
          <p:cNvSpPr/>
          <p:nvPr/>
        </p:nvSpPr>
        <p:spPr>
          <a:xfrm>
            <a:off x="122520" y="980728"/>
            <a:ext cx="10220364" cy="2031325"/>
          </a:xfrm>
          <a:prstGeom prst="rect">
            <a:avLst/>
          </a:prstGeom>
        </p:spPr>
        <p:txBody>
          <a:bodyPr wrap="square">
            <a:spAutoFit/>
          </a:bodyPr>
          <a:lstStyle/>
          <a:p>
            <a:r>
              <a:rPr lang="en-US" dirty="0">
                <a:solidFill>
                  <a:schemeClr val="bg1"/>
                </a:solidFill>
                <a:latin typeface="Segoe UI" panose="020B0502040204020203" pitchFamily="34" charset="0"/>
                <a:cs typeface="Segoe UI" panose="020B0502040204020203" pitchFamily="34" charset="0"/>
              </a:rPr>
              <a:t>Year on year increase in apple’s revenue, still holding strong unit sales numbers with more releases per year, Apple is still a strong brand. This coupled with opportunities in the emerging market, strong ecosystem created with multiple product line, unmatched customer centricity and their focus on App Services as a measure of the success opens the possibilities for future.</a:t>
            </a:r>
          </a:p>
          <a:p>
            <a:endParaRPr lang="en-US" dirty="0">
              <a:solidFill>
                <a:schemeClr val="bg1"/>
              </a:solidFill>
              <a:latin typeface="Segoe UI" panose="020B0502040204020203" pitchFamily="34" charset="0"/>
              <a:cs typeface="Segoe UI" panose="020B0502040204020203" pitchFamily="34" charset="0"/>
            </a:endParaRPr>
          </a:p>
          <a:p>
            <a:r>
              <a:rPr lang="en-US" dirty="0">
                <a:solidFill>
                  <a:schemeClr val="bg1"/>
                </a:solidFill>
                <a:latin typeface="Segoe UI" panose="020B0502040204020203" pitchFamily="34" charset="0"/>
                <a:cs typeface="Segoe UI" panose="020B0502040204020203" pitchFamily="34" charset="0"/>
              </a:rPr>
              <a:t>We would have to comeback 6 months later to reevaluate if any of the trends has a long term implications.</a:t>
            </a:r>
          </a:p>
        </p:txBody>
      </p:sp>
      <p:sp>
        <p:nvSpPr>
          <p:cNvPr id="4" name="Rectangle 3">
            <a:extLst>
              <a:ext uri="{FF2B5EF4-FFF2-40B4-BE49-F238E27FC236}">
                <a16:creationId xmlns:a16="http://schemas.microsoft.com/office/drawing/2014/main" id="{8475AA34-362B-4A3F-9749-755D51C637A7}"/>
              </a:ext>
            </a:extLst>
          </p:cNvPr>
          <p:cNvSpPr/>
          <p:nvPr/>
        </p:nvSpPr>
        <p:spPr>
          <a:xfrm>
            <a:off x="122520" y="3861048"/>
            <a:ext cx="11156468" cy="2862322"/>
          </a:xfrm>
          <a:prstGeom prst="rect">
            <a:avLst/>
          </a:prstGeom>
        </p:spPr>
        <p:txBody>
          <a:bodyPr wrap="square">
            <a:spAutoFit/>
          </a:bodyPr>
          <a:lstStyle/>
          <a:p>
            <a:r>
              <a:rPr lang="en-US" dirty="0">
                <a:solidFill>
                  <a:schemeClr val="bg1"/>
                </a:solidFill>
                <a:latin typeface="Segoe UI" panose="020B0502040204020203" pitchFamily="34" charset="0"/>
                <a:cs typeface="Segoe UI" panose="020B0502040204020203" pitchFamily="34" charset="0"/>
              </a:rPr>
              <a:t>The study conducted had some limitations due to the unavailability of some of the important information listed below</a:t>
            </a:r>
          </a:p>
          <a:p>
            <a:pPr marL="285750" lvl="0" indent="-285750">
              <a:buFont typeface="Arial" panose="020B0604020202020204" pitchFamily="34" charset="0"/>
              <a:buChar char="•"/>
            </a:pPr>
            <a:r>
              <a:rPr lang="en-US" dirty="0">
                <a:solidFill>
                  <a:schemeClr val="bg1"/>
                </a:solidFill>
                <a:latin typeface="Segoe UI" panose="020B0502040204020203" pitchFamily="34" charset="0"/>
                <a:cs typeface="Segoe UI" panose="020B0502040204020203" pitchFamily="34" charset="0"/>
              </a:rPr>
              <a:t>No visibility to paid apps: We would like to understand the trend of the usage of the paid services in App Store</a:t>
            </a:r>
          </a:p>
          <a:p>
            <a:pPr marL="285750" lvl="0" indent="-285750">
              <a:buFont typeface="Arial" panose="020B0604020202020204" pitchFamily="34" charset="0"/>
              <a:buChar char="•"/>
            </a:pPr>
            <a:r>
              <a:rPr lang="en-US" dirty="0">
                <a:solidFill>
                  <a:schemeClr val="bg1"/>
                </a:solidFill>
                <a:latin typeface="Segoe UI" panose="020B0502040204020203" pitchFamily="34" charset="0"/>
                <a:cs typeface="Segoe UI" panose="020B0502040204020203" pitchFamily="34" charset="0"/>
              </a:rPr>
              <a:t>Net Income increase: This could be a factor of cost curbs or production cost reduction which we don’t have a visibility to</a:t>
            </a:r>
          </a:p>
          <a:p>
            <a:pPr marL="285750" lvl="0" indent="-285750">
              <a:buFont typeface="Arial" panose="020B0604020202020204" pitchFamily="34" charset="0"/>
              <a:buChar char="•"/>
            </a:pPr>
            <a:r>
              <a:rPr lang="en-US" dirty="0">
                <a:solidFill>
                  <a:schemeClr val="bg1"/>
                </a:solidFill>
                <a:latin typeface="Segoe UI" panose="020B0502040204020203" pitchFamily="34" charset="0"/>
                <a:cs typeface="Segoe UI" panose="020B0502040204020203" pitchFamily="34" charset="0"/>
              </a:rPr>
              <a:t>Limited News Data: We only looked at 2 news channels and could only pull the data for last 30 days due to the plan limitations </a:t>
            </a:r>
          </a:p>
          <a:p>
            <a:pPr marL="285750" indent="-285750">
              <a:buFont typeface="Arial" panose="020B0604020202020204" pitchFamily="34" charset="0"/>
              <a:buChar char="•"/>
            </a:pPr>
            <a:r>
              <a:rPr lang="en-US" dirty="0">
                <a:solidFill>
                  <a:schemeClr val="bg1"/>
                </a:solidFill>
                <a:latin typeface="Segoe UI" panose="020B0502040204020203" pitchFamily="34" charset="0"/>
                <a:cs typeface="Segoe UI" panose="020B0502040204020203" pitchFamily="34" charset="0"/>
              </a:rPr>
              <a:t>As much as we would like to dwell more into the qualitative feedback on twitter, there is further work required here to understand the topics e.g. Topic modelling</a:t>
            </a:r>
          </a:p>
        </p:txBody>
      </p:sp>
      <p:sp>
        <p:nvSpPr>
          <p:cNvPr id="9" name="Title 1">
            <a:extLst>
              <a:ext uri="{FF2B5EF4-FFF2-40B4-BE49-F238E27FC236}">
                <a16:creationId xmlns:a16="http://schemas.microsoft.com/office/drawing/2014/main" id="{4F66971A-4C6D-4BD5-9880-643B243F853C}"/>
              </a:ext>
            </a:extLst>
          </p:cNvPr>
          <p:cNvSpPr txBox="1">
            <a:spLocks/>
          </p:cNvSpPr>
          <p:nvPr/>
        </p:nvSpPr>
        <p:spPr>
          <a:xfrm>
            <a:off x="122520" y="3229742"/>
            <a:ext cx="9601200" cy="620688"/>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4000" kern="1200">
                <a:solidFill>
                  <a:srgbClr val="FFFF00"/>
                </a:solidFill>
                <a:latin typeface="+mj-lt"/>
                <a:ea typeface="+mj-ea"/>
                <a:cs typeface="+mj-cs"/>
              </a:defRPr>
            </a:lvl1pPr>
          </a:lstStyle>
          <a:p>
            <a:r>
              <a:rPr lang="en-US" dirty="0">
                <a:solidFill>
                  <a:schemeClr val="accent3">
                    <a:lumMod val="50000"/>
                  </a:schemeClr>
                </a:solidFill>
                <a:latin typeface="Gill Sans MT" panose="020B0502020104020203" pitchFamily="34" charset="0"/>
              </a:rPr>
              <a:t>Feasibility &amp; Limitation </a:t>
            </a:r>
            <a:endParaRPr lang="en-IN" dirty="0">
              <a:solidFill>
                <a:schemeClr val="accent3">
                  <a:lumMod val="50000"/>
                </a:schemeClr>
              </a:solidFill>
              <a:latin typeface="Gill Sans MT" panose="020B0502020104020203" pitchFamily="34" charset="0"/>
            </a:endParaRPr>
          </a:p>
        </p:txBody>
      </p:sp>
    </p:spTree>
    <p:extLst>
      <p:ext uri="{BB962C8B-B14F-4D97-AF65-F5344CB8AC3E}">
        <p14:creationId xmlns:p14="http://schemas.microsoft.com/office/powerpoint/2010/main" val="352011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01200" cy="620688"/>
          </a:xfrm>
        </p:spPr>
        <p:txBody>
          <a:bodyPr/>
          <a:lstStyle/>
          <a:p>
            <a:r>
              <a:rPr lang="en-US" dirty="0">
                <a:solidFill>
                  <a:schemeClr val="accent3">
                    <a:lumMod val="50000"/>
                  </a:schemeClr>
                </a:solidFill>
                <a:latin typeface="Gill Sans MT" panose="020B0502020104020203" pitchFamily="34" charset="0"/>
              </a:rPr>
              <a:t>Executive Summary</a:t>
            </a:r>
            <a:endParaRPr lang="en-IN" dirty="0">
              <a:solidFill>
                <a:schemeClr val="accent3">
                  <a:lumMod val="50000"/>
                </a:schemeClr>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2</a:t>
            </a:fld>
            <a:endParaRPr lang="en-IN">
              <a:solidFill>
                <a:prstClr val="white">
                  <a:tint val="75000"/>
                </a:prstClr>
              </a:solidFill>
            </a:endParaRPr>
          </a:p>
        </p:txBody>
      </p:sp>
      <p:sp>
        <p:nvSpPr>
          <p:cNvPr id="7" name="Rectangle 6">
            <a:extLst>
              <a:ext uri="{FF2B5EF4-FFF2-40B4-BE49-F238E27FC236}">
                <a16:creationId xmlns:a16="http://schemas.microsoft.com/office/drawing/2014/main" id="{626F6F08-EA51-47EA-86FB-C97966D51717}"/>
              </a:ext>
            </a:extLst>
          </p:cNvPr>
          <p:cNvSpPr/>
          <p:nvPr/>
        </p:nvSpPr>
        <p:spPr>
          <a:xfrm>
            <a:off x="333772" y="1105928"/>
            <a:ext cx="10945216" cy="3776418"/>
          </a:xfrm>
          <a:prstGeom prst="rect">
            <a:avLst/>
          </a:prstGeom>
        </p:spPr>
        <p:txBody>
          <a:bodyPr wrap="square">
            <a:spAutoFit/>
          </a:bodyPr>
          <a:lstStyle/>
          <a:p>
            <a:pPr algn="just">
              <a:lnSpc>
                <a:spcPct val="107000"/>
              </a:lnSpc>
              <a:spcAft>
                <a:spcPts val="800"/>
              </a:spcAft>
            </a:pPr>
            <a:r>
              <a:rPr lang="en-US" dirty="0">
                <a:solidFill>
                  <a:srgbClr val="000000"/>
                </a:solidFill>
                <a:latin typeface="Segoe UI" panose="020B0502040204020203" pitchFamily="34" charset="0"/>
                <a:ea typeface="Calibri" panose="020F0502020204030204" pitchFamily="34" charset="0"/>
                <a:cs typeface="Mangal" panose="02040503050203030202" pitchFamily="18" charset="0"/>
              </a:rPr>
              <a:t>This report provides an analysis of the current customer and investor sentiment about Apple Inc. based on the close observation of their flagship product iPhone. iPhone contributes to approximately 60% of the Apple’s revenue, hence the methods of analysis includes a close observation of iPhone sales trend, stock price, service consumption, news, consumer sentiments and compete from the same sector. Results of the analysis show that the recent plunge in Apple’s performance is a reflection of a systematic decline in the sector as opposed to a concrete resemblance of the customer or investor sentiment.</a:t>
            </a:r>
            <a:endParaRPr lang="en-US" sz="1600" dirty="0">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US" dirty="0">
                <a:solidFill>
                  <a:srgbClr val="000000"/>
                </a:solidFill>
                <a:latin typeface="Segoe UI" panose="020B0502040204020203" pitchFamily="34" charset="0"/>
                <a:ea typeface="Calibri" panose="020F0502020204030204" pitchFamily="34" charset="0"/>
                <a:cs typeface="Mangal" panose="02040503050203030202" pitchFamily="18" charset="0"/>
              </a:rPr>
              <a:t>The report finds that Apple Inc. still demonstrates a healthy performance of its flagship product and any inference to its performance would be too early a call. </a:t>
            </a:r>
            <a:endParaRPr lang="en-US" sz="1600" dirty="0">
              <a:latin typeface="Calibri" panose="020F0502020204030204" pitchFamily="34" charset="0"/>
              <a:ea typeface="Calibri" panose="020F0502020204030204" pitchFamily="34" charset="0"/>
              <a:cs typeface="Mangal" panose="02040503050203030202" pitchFamily="18" charset="0"/>
            </a:endParaRPr>
          </a:p>
          <a:p>
            <a:pPr algn="just"/>
            <a:r>
              <a:rPr lang="en-US" dirty="0">
                <a:solidFill>
                  <a:srgbClr val="000000"/>
                </a:solidFill>
                <a:latin typeface="Segoe UI" panose="020B0502040204020203" pitchFamily="34" charset="0"/>
                <a:ea typeface="Calibri" panose="020F0502020204030204" pitchFamily="34" charset="0"/>
                <a:cs typeface="Mangal" panose="02040503050203030202" pitchFamily="18" charset="0"/>
              </a:rPr>
              <a:t>The report also acknowledges some limitations in the analysis that includes: non-availability of geographic distribution of iPhone sales, lack of age-group based sales distribution, limited information about OnePlus Stock (a compete that is growing rapidly but privately held) and unavailability of App Store’s data for analysis of the paid services consumption.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599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01200" cy="620688"/>
          </a:xfrm>
        </p:spPr>
        <p:txBody>
          <a:bodyPr/>
          <a:lstStyle/>
          <a:p>
            <a:r>
              <a:rPr lang="en-US" dirty="0">
                <a:solidFill>
                  <a:schemeClr val="accent3">
                    <a:lumMod val="50000"/>
                  </a:schemeClr>
                </a:solidFill>
                <a:latin typeface="Gill Sans MT" panose="020B0502020104020203" pitchFamily="34" charset="0"/>
              </a:rPr>
              <a:t>Business Problem</a:t>
            </a:r>
            <a:endParaRPr lang="en-IN" dirty="0">
              <a:solidFill>
                <a:schemeClr val="accent3">
                  <a:lumMod val="50000"/>
                </a:schemeClr>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3</a:t>
            </a:fld>
            <a:endParaRPr lang="en-IN">
              <a:solidFill>
                <a:prstClr val="white">
                  <a:tint val="75000"/>
                </a:prstClr>
              </a:solidFill>
            </a:endParaRPr>
          </a:p>
        </p:txBody>
      </p:sp>
      <p:sp>
        <p:nvSpPr>
          <p:cNvPr id="7" name="Rectangle 6">
            <a:extLst>
              <a:ext uri="{FF2B5EF4-FFF2-40B4-BE49-F238E27FC236}">
                <a16:creationId xmlns:a16="http://schemas.microsoft.com/office/drawing/2014/main" id="{626F6F08-EA51-47EA-86FB-C97966D51717}"/>
              </a:ext>
            </a:extLst>
          </p:cNvPr>
          <p:cNvSpPr/>
          <p:nvPr/>
        </p:nvSpPr>
        <p:spPr>
          <a:xfrm>
            <a:off x="117748" y="764704"/>
            <a:ext cx="11809312" cy="1390317"/>
          </a:xfrm>
          <a:prstGeom prst="rect">
            <a:avLst/>
          </a:prstGeom>
        </p:spPr>
        <p:txBody>
          <a:bodyPr wrap="square">
            <a:spAutoFit/>
          </a:bodyPr>
          <a:lstStyle/>
          <a:p>
            <a:pPr algn="just">
              <a:lnSpc>
                <a:spcPct val="107000"/>
              </a:lnSpc>
              <a:spcAft>
                <a:spcPts val="800"/>
              </a:spcAft>
            </a:pPr>
            <a:r>
              <a:rPr lang="en-US" sz="1600" dirty="0">
                <a:solidFill>
                  <a:srgbClr val="000000"/>
                </a:solidFill>
                <a:latin typeface="Segoe UI" panose="020B0502040204020203" pitchFamily="34" charset="0"/>
                <a:ea typeface="Calibri" panose="020F0502020204030204" pitchFamily="34" charset="0"/>
              </a:rPr>
              <a:t>iPhones sales in 2018 haven’t shown any increase over the number from the previous year (2017). There hasn’t been a new major product release in the last few years. Apple Inc. stock tumbled more than 30% in the last quarter. Apple Inc. lost its top spot to Microsoft as the company with highest market cap. This could reflect the customer and investor sentiment. As such there are numerous questions that we would like to answer: Is Apple’s customer base diminishing? Is it experiencing a stagnation in growth? Are investors losing faith in the company and its brand? Is there a need for a drastic measure to revive the company</a:t>
            </a:r>
          </a:p>
        </p:txBody>
      </p:sp>
      <p:sp>
        <p:nvSpPr>
          <p:cNvPr id="6" name="Title 1">
            <a:extLst>
              <a:ext uri="{FF2B5EF4-FFF2-40B4-BE49-F238E27FC236}">
                <a16:creationId xmlns:a16="http://schemas.microsoft.com/office/drawing/2014/main" id="{959424E9-0A46-417E-BF33-ABCCE42BB926}"/>
              </a:ext>
            </a:extLst>
          </p:cNvPr>
          <p:cNvSpPr txBox="1">
            <a:spLocks/>
          </p:cNvSpPr>
          <p:nvPr/>
        </p:nvSpPr>
        <p:spPr>
          <a:xfrm>
            <a:off x="4564" y="2804619"/>
            <a:ext cx="9601200" cy="620688"/>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4000" kern="1200">
                <a:solidFill>
                  <a:srgbClr val="FFFF00"/>
                </a:solidFill>
                <a:latin typeface="+mj-lt"/>
                <a:ea typeface="+mj-ea"/>
                <a:cs typeface="+mj-cs"/>
              </a:defRPr>
            </a:lvl1pPr>
          </a:lstStyle>
          <a:p>
            <a:r>
              <a:rPr lang="en-US" dirty="0">
                <a:solidFill>
                  <a:schemeClr val="accent3">
                    <a:lumMod val="50000"/>
                  </a:schemeClr>
                </a:solidFill>
                <a:latin typeface="Gill Sans MT" panose="020B0502020104020203" pitchFamily="34" charset="0"/>
              </a:rPr>
              <a:t>Introduction</a:t>
            </a:r>
            <a:endParaRPr lang="en-IN" dirty="0">
              <a:solidFill>
                <a:schemeClr val="accent3">
                  <a:lumMod val="50000"/>
                </a:schemeClr>
              </a:solidFill>
              <a:latin typeface="Gill Sans MT" panose="020B0502020104020203" pitchFamily="34" charset="0"/>
            </a:endParaRPr>
          </a:p>
        </p:txBody>
      </p:sp>
      <p:sp>
        <p:nvSpPr>
          <p:cNvPr id="3" name="Rectangle 2">
            <a:extLst>
              <a:ext uri="{FF2B5EF4-FFF2-40B4-BE49-F238E27FC236}">
                <a16:creationId xmlns:a16="http://schemas.microsoft.com/office/drawing/2014/main" id="{5DCCF1EB-B615-4B18-8AD7-2469DAB54052}"/>
              </a:ext>
            </a:extLst>
          </p:cNvPr>
          <p:cNvSpPr/>
          <p:nvPr/>
        </p:nvSpPr>
        <p:spPr>
          <a:xfrm>
            <a:off x="117748" y="3644349"/>
            <a:ext cx="11881320" cy="2634247"/>
          </a:xfrm>
          <a:prstGeom prst="rect">
            <a:avLst/>
          </a:prstGeom>
        </p:spPr>
        <p:txBody>
          <a:bodyPr wrap="square">
            <a:spAutoFit/>
          </a:bodyPr>
          <a:lstStyle/>
          <a:p>
            <a:pPr algn="just">
              <a:lnSpc>
                <a:spcPct val="107000"/>
              </a:lnSpc>
              <a:spcAft>
                <a:spcPts val="800"/>
              </a:spcAft>
            </a:pPr>
            <a:r>
              <a:rPr lang="en-US" sz="1600" dirty="0">
                <a:solidFill>
                  <a:srgbClr val="000000"/>
                </a:solidFill>
                <a:latin typeface="Segoe UI" panose="020B0502040204020203" pitchFamily="34" charset="0"/>
                <a:ea typeface="Calibri" panose="020F0502020204030204" pitchFamily="34" charset="0"/>
                <a:cs typeface="Mangal" panose="02040503050203030202" pitchFamily="18" charset="0"/>
              </a:rPr>
              <a:t>Apple Inc. has seen a phenomenal growth in the last decade esp. with the launch of its flagship product called iPhone. While it has been in various businesses, iPhone has been the primary revenue generator for the company. As much as that between 2014- 2016, iPhone contributed to approximately 70% of the Apple’s Revenue. In the 4th quarter of 2018 iPhone still holds 60% of the share of Apple revenue, thus in a way Apple could be called an iPhone company.</a:t>
            </a:r>
            <a:endParaRPr lang="en-US" sz="1400" dirty="0">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US" sz="1600" dirty="0">
                <a:solidFill>
                  <a:srgbClr val="000000"/>
                </a:solidFill>
                <a:latin typeface="Segoe UI" panose="020B0502040204020203" pitchFamily="34" charset="0"/>
                <a:ea typeface="Calibri" panose="020F0502020204030204" pitchFamily="34" charset="0"/>
                <a:cs typeface="Mangal" panose="02040503050203030202" pitchFamily="18" charset="0"/>
              </a:rPr>
              <a:t>In the last six months Apple has been in news for various reasons, including the change in unit sales reporting, potential 10% tariff that could be imposed by the incumbent US government, the US China trade war and above all some skepticism about Apple’s future based on the perceived dearth of innovative products in the last few years.</a:t>
            </a:r>
            <a:endParaRPr lang="en-US" sz="1400" dirty="0">
              <a:latin typeface="Calibri" panose="020F0502020204030204" pitchFamily="34" charset="0"/>
              <a:ea typeface="Calibri" panose="020F0502020204030204" pitchFamily="34" charset="0"/>
              <a:cs typeface="Mangal" panose="02040503050203030202" pitchFamily="18" charset="0"/>
            </a:endParaRPr>
          </a:p>
          <a:p>
            <a:r>
              <a:rPr lang="en-US" sz="1600" dirty="0">
                <a:solidFill>
                  <a:srgbClr val="000000"/>
                </a:solidFill>
                <a:latin typeface="Segoe UI" panose="020B0502040204020203" pitchFamily="34" charset="0"/>
                <a:ea typeface="Calibri" panose="020F0502020204030204" pitchFamily="34" charset="0"/>
              </a:rPr>
              <a:t>In our analysis we closely observed iPhone, the flagship product for Apple to build our hypothesis about the consumer and investor sentiment about Apple Inc.</a:t>
            </a:r>
            <a:r>
              <a:rPr lang="en-US" sz="1400" dirty="0">
                <a:latin typeface="Segoe UI" panose="020B0502040204020203" pitchFamily="34" charset="0"/>
                <a:ea typeface="Calibri" panose="020F0502020204030204" pitchFamily="34" charset="0"/>
              </a:rPr>
              <a:t> </a:t>
            </a:r>
            <a:endParaRPr lang="en-US" sz="1600" dirty="0"/>
          </a:p>
        </p:txBody>
      </p:sp>
    </p:spTree>
    <p:extLst>
      <p:ext uri="{BB962C8B-B14F-4D97-AF65-F5344CB8AC3E}">
        <p14:creationId xmlns:p14="http://schemas.microsoft.com/office/powerpoint/2010/main" val="62895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01200" cy="620688"/>
          </a:xfrm>
        </p:spPr>
        <p:txBody>
          <a:bodyPr/>
          <a:lstStyle/>
          <a:p>
            <a:r>
              <a:rPr lang="en-US" dirty="0">
                <a:solidFill>
                  <a:schemeClr val="accent3">
                    <a:lumMod val="50000"/>
                  </a:schemeClr>
                </a:solidFill>
                <a:latin typeface="Gill Sans MT" panose="020B0502020104020203" pitchFamily="34" charset="0"/>
              </a:rPr>
              <a:t>Questions &amp; Hypothesis</a:t>
            </a:r>
            <a:endParaRPr lang="en-IN" dirty="0">
              <a:solidFill>
                <a:schemeClr val="accent3">
                  <a:lumMod val="50000"/>
                </a:schemeClr>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4</a:t>
            </a:fld>
            <a:endParaRPr lang="en-IN">
              <a:solidFill>
                <a:prstClr val="white">
                  <a:tint val="75000"/>
                </a:prstClr>
              </a:solidFill>
            </a:endParaRPr>
          </a:p>
        </p:txBody>
      </p:sp>
      <p:sp>
        <p:nvSpPr>
          <p:cNvPr id="7" name="Rectangle 6">
            <a:extLst>
              <a:ext uri="{FF2B5EF4-FFF2-40B4-BE49-F238E27FC236}">
                <a16:creationId xmlns:a16="http://schemas.microsoft.com/office/drawing/2014/main" id="{626F6F08-EA51-47EA-86FB-C97966D51717}"/>
              </a:ext>
            </a:extLst>
          </p:cNvPr>
          <p:cNvSpPr/>
          <p:nvPr/>
        </p:nvSpPr>
        <p:spPr>
          <a:xfrm>
            <a:off x="117748" y="764704"/>
            <a:ext cx="10009112" cy="2107308"/>
          </a:xfrm>
          <a:prstGeom prst="rect">
            <a:avLst/>
          </a:prstGeom>
        </p:spPr>
        <p:txBody>
          <a:bodyPr wrap="square">
            <a:spAutoFit/>
          </a:bodyPr>
          <a:lstStyle/>
          <a:p>
            <a:pPr algn="just">
              <a:lnSpc>
                <a:spcPct val="107000"/>
              </a:lnSpc>
              <a:spcAft>
                <a:spcPts val="800"/>
              </a:spcAft>
            </a:pPr>
            <a:r>
              <a:rPr lang="en-US" sz="1600" dirty="0">
                <a:solidFill>
                  <a:srgbClr val="000000"/>
                </a:solidFill>
                <a:latin typeface="Segoe UI" panose="020B0502040204020203" pitchFamily="34" charset="0"/>
                <a:ea typeface="Calibri" panose="020F0502020204030204" pitchFamily="34" charset="0"/>
                <a:cs typeface="Segoe UI" panose="020B0502040204020203" pitchFamily="34" charset="0"/>
              </a:rPr>
              <a:t>The key questions this analysis would like to answer includes</a:t>
            </a:r>
            <a:endParaRPr lang="en-US" sz="1600" dirty="0">
              <a:latin typeface="Segoe UI" panose="020B0502040204020203" pitchFamily="34" charset="0"/>
              <a:ea typeface="Calibri" panose="020F0502020204030204" pitchFamily="34" charset="0"/>
              <a:cs typeface="Segoe UI" panose="020B0502040204020203" pitchFamily="34" charset="0"/>
            </a:endParaRPr>
          </a:p>
          <a:p>
            <a:pPr marL="342900" marR="0" lvl="0" indent="-342900" algn="just">
              <a:lnSpc>
                <a:spcPct val="107000"/>
              </a:lnSpc>
              <a:spcBef>
                <a:spcPts val="0"/>
              </a:spcBef>
              <a:spcAft>
                <a:spcPts val="0"/>
              </a:spcAft>
              <a:buFont typeface="+mj-lt"/>
              <a:buAutoNum type="arabicPeriod"/>
            </a:pPr>
            <a:r>
              <a:rPr lang="en-US" sz="1600" dirty="0">
                <a:solidFill>
                  <a:srgbClr val="000000"/>
                </a:solidFill>
                <a:latin typeface="Segoe UI" panose="020B0502040204020203" pitchFamily="34" charset="0"/>
                <a:ea typeface="Calibri" panose="020F0502020204030204" pitchFamily="34" charset="0"/>
                <a:cs typeface="Segoe UI" panose="020B0502040204020203" pitchFamily="34" charset="0"/>
              </a:rPr>
              <a:t>Is Apple Inc. experiencing a stagnation?</a:t>
            </a:r>
            <a:endParaRPr lang="en-US" sz="1600" dirty="0">
              <a:latin typeface="Segoe UI" panose="020B0502040204020203" pitchFamily="34" charset="0"/>
              <a:ea typeface="Calibri" panose="020F0502020204030204" pitchFamily="34" charset="0"/>
              <a:cs typeface="Segoe UI" panose="020B0502040204020203" pitchFamily="34" charset="0"/>
            </a:endParaRPr>
          </a:p>
          <a:p>
            <a:pPr marL="342900" marR="0" lvl="0" indent="-342900" algn="just">
              <a:lnSpc>
                <a:spcPct val="107000"/>
              </a:lnSpc>
              <a:spcBef>
                <a:spcPts val="0"/>
              </a:spcBef>
              <a:spcAft>
                <a:spcPts val="0"/>
              </a:spcAft>
              <a:buFont typeface="+mj-lt"/>
              <a:buAutoNum type="arabicPeriod"/>
            </a:pPr>
            <a:r>
              <a:rPr lang="en-US" sz="1600" dirty="0">
                <a:solidFill>
                  <a:srgbClr val="000000"/>
                </a:solidFill>
                <a:latin typeface="Segoe UI" panose="020B0502040204020203" pitchFamily="34" charset="0"/>
                <a:ea typeface="Calibri" panose="020F0502020204030204" pitchFamily="34" charset="0"/>
                <a:cs typeface="Segoe UI" panose="020B0502040204020203" pitchFamily="34" charset="0"/>
              </a:rPr>
              <a:t>Is company’s loyal customer base diminishing?</a:t>
            </a:r>
            <a:endParaRPr lang="en-US" sz="1600" dirty="0">
              <a:latin typeface="Segoe UI" panose="020B0502040204020203" pitchFamily="34" charset="0"/>
              <a:ea typeface="Calibri" panose="020F0502020204030204" pitchFamily="34" charset="0"/>
              <a:cs typeface="Segoe UI" panose="020B0502040204020203" pitchFamily="34" charset="0"/>
            </a:endParaRPr>
          </a:p>
          <a:p>
            <a:pPr marL="342900" marR="0" lvl="0" indent="-342900" algn="just">
              <a:lnSpc>
                <a:spcPct val="107000"/>
              </a:lnSpc>
              <a:spcBef>
                <a:spcPts val="0"/>
              </a:spcBef>
              <a:spcAft>
                <a:spcPts val="0"/>
              </a:spcAft>
              <a:buFont typeface="+mj-lt"/>
              <a:buAutoNum type="arabicPeriod"/>
            </a:pPr>
            <a:r>
              <a:rPr lang="en-US" sz="1600" dirty="0">
                <a:solidFill>
                  <a:srgbClr val="000000"/>
                </a:solidFill>
                <a:latin typeface="Segoe UI" panose="020B0502040204020203" pitchFamily="34" charset="0"/>
                <a:ea typeface="Calibri" panose="020F0502020204030204" pitchFamily="34" charset="0"/>
                <a:cs typeface="Segoe UI" panose="020B0502040204020203" pitchFamily="34" charset="0"/>
              </a:rPr>
              <a:t>Is there shift in the customer sentiments?</a:t>
            </a:r>
            <a:endParaRPr lang="en-US" sz="1600" dirty="0">
              <a:latin typeface="Segoe UI" panose="020B0502040204020203" pitchFamily="34" charset="0"/>
              <a:ea typeface="Calibri" panose="020F0502020204030204" pitchFamily="34" charset="0"/>
              <a:cs typeface="Segoe UI" panose="020B0502040204020203" pitchFamily="34" charset="0"/>
            </a:endParaRPr>
          </a:p>
          <a:p>
            <a:pPr marL="342900" marR="0" lvl="0" indent="-342900" algn="just">
              <a:lnSpc>
                <a:spcPct val="107000"/>
              </a:lnSpc>
              <a:spcBef>
                <a:spcPts val="0"/>
              </a:spcBef>
              <a:spcAft>
                <a:spcPts val="800"/>
              </a:spcAft>
              <a:buFont typeface="+mj-lt"/>
              <a:buAutoNum type="arabicPeriod"/>
            </a:pPr>
            <a:r>
              <a:rPr lang="en-US" sz="1600" dirty="0">
                <a:solidFill>
                  <a:srgbClr val="000000"/>
                </a:solidFill>
                <a:latin typeface="Segoe UI" panose="020B0502040204020203" pitchFamily="34" charset="0"/>
                <a:ea typeface="Calibri" panose="020F0502020204030204" pitchFamily="34" charset="0"/>
                <a:cs typeface="Segoe UI" panose="020B0502040204020203" pitchFamily="34" charset="0"/>
              </a:rPr>
              <a:t>Has the faith in Apple reduced amongst its investors? </a:t>
            </a:r>
            <a:endParaRPr lang="en-US" sz="1600" dirty="0">
              <a:latin typeface="Segoe UI" panose="020B0502040204020203" pitchFamily="34" charset="0"/>
              <a:ea typeface="Calibri" panose="020F0502020204030204" pitchFamily="34" charset="0"/>
              <a:cs typeface="Segoe UI" panose="020B0502040204020203" pitchFamily="34" charset="0"/>
            </a:endParaRPr>
          </a:p>
          <a:p>
            <a:r>
              <a:rPr lang="en-US" sz="1600" dirty="0">
                <a:solidFill>
                  <a:srgbClr val="000000"/>
                </a:solidFill>
                <a:latin typeface="Segoe UI" panose="020B0502040204020203" pitchFamily="34" charset="0"/>
                <a:ea typeface="Calibri" panose="020F0502020204030204" pitchFamily="34" charset="0"/>
                <a:cs typeface="Segoe UI" panose="020B0502040204020203" pitchFamily="34" charset="0"/>
              </a:rPr>
              <a:t>Hypothesis of our analysis is based on company’s performance for its flagship product iPhone with observation spanning over majorly over last 6-12 months based on the data that is available publicly.</a:t>
            </a:r>
          </a:p>
        </p:txBody>
      </p:sp>
      <p:sp>
        <p:nvSpPr>
          <p:cNvPr id="6" name="Title 1">
            <a:extLst>
              <a:ext uri="{FF2B5EF4-FFF2-40B4-BE49-F238E27FC236}">
                <a16:creationId xmlns:a16="http://schemas.microsoft.com/office/drawing/2014/main" id="{959424E9-0A46-417E-BF33-ABCCE42BB926}"/>
              </a:ext>
            </a:extLst>
          </p:cNvPr>
          <p:cNvSpPr txBox="1">
            <a:spLocks/>
          </p:cNvSpPr>
          <p:nvPr/>
        </p:nvSpPr>
        <p:spPr>
          <a:xfrm>
            <a:off x="64142" y="2924944"/>
            <a:ext cx="3744416" cy="1231598"/>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4000" kern="1200">
                <a:solidFill>
                  <a:srgbClr val="FFFF00"/>
                </a:solidFill>
                <a:latin typeface="+mj-lt"/>
                <a:ea typeface="+mj-ea"/>
                <a:cs typeface="+mj-cs"/>
              </a:defRPr>
            </a:lvl1pPr>
          </a:lstStyle>
          <a:p>
            <a:pPr>
              <a:lnSpc>
                <a:spcPct val="100000"/>
              </a:lnSpc>
            </a:pPr>
            <a:r>
              <a:rPr lang="en-US" dirty="0">
                <a:solidFill>
                  <a:schemeClr val="accent3">
                    <a:lumMod val="50000"/>
                  </a:schemeClr>
                </a:solidFill>
                <a:latin typeface="Gill Sans MT" panose="020B0502020104020203" pitchFamily="34" charset="0"/>
              </a:rPr>
              <a:t>Methodology &amp; </a:t>
            </a:r>
          </a:p>
          <a:p>
            <a:pPr>
              <a:lnSpc>
                <a:spcPct val="100000"/>
              </a:lnSpc>
            </a:pPr>
            <a:r>
              <a:rPr lang="en-US" dirty="0">
                <a:solidFill>
                  <a:schemeClr val="accent3">
                    <a:lumMod val="50000"/>
                  </a:schemeClr>
                </a:solidFill>
                <a:latin typeface="Gill Sans MT" panose="020B0502020104020203" pitchFamily="34" charset="0"/>
              </a:rPr>
              <a:t>Tools</a:t>
            </a:r>
            <a:endParaRPr lang="en-IN" dirty="0">
              <a:solidFill>
                <a:schemeClr val="accent3">
                  <a:lumMod val="50000"/>
                </a:schemeClr>
              </a:solidFill>
              <a:latin typeface="Gill Sans MT" panose="020B0502020104020203" pitchFamily="34" charset="0"/>
            </a:endParaRPr>
          </a:p>
        </p:txBody>
      </p:sp>
      <p:sp>
        <p:nvSpPr>
          <p:cNvPr id="4" name="Rectangle 3">
            <a:extLst>
              <a:ext uri="{FF2B5EF4-FFF2-40B4-BE49-F238E27FC236}">
                <a16:creationId xmlns:a16="http://schemas.microsoft.com/office/drawing/2014/main" id="{EBC8BD16-7E0E-478B-9638-8F74154AFB1D}"/>
              </a:ext>
            </a:extLst>
          </p:cNvPr>
          <p:cNvSpPr/>
          <p:nvPr/>
        </p:nvSpPr>
        <p:spPr>
          <a:xfrm>
            <a:off x="64142" y="4153094"/>
            <a:ext cx="3744416" cy="1077218"/>
          </a:xfrm>
          <a:prstGeom prst="rect">
            <a:avLst/>
          </a:prstGeom>
        </p:spPr>
        <p:txBody>
          <a:bodyPr wrap="square">
            <a:spAutoFit/>
          </a:bodyPr>
          <a:lstStyle/>
          <a:p>
            <a:r>
              <a:rPr lang="en-US" sz="1600" dirty="0">
                <a:solidFill>
                  <a:srgbClr val="000000"/>
                </a:solidFill>
                <a:latin typeface="Segoe UI" panose="020B0502040204020203" pitchFamily="34" charset="0"/>
                <a:ea typeface="Calibri" panose="020F0502020204030204" pitchFamily="34" charset="0"/>
              </a:rPr>
              <a:t>Comprehensive approach for the analysis, taking into account multiple dimensions to analyze the situation and come up with our recommendation</a:t>
            </a:r>
            <a:endParaRPr lang="en-US" sz="1600" dirty="0"/>
          </a:p>
        </p:txBody>
      </p:sp>
      <p:graphicFrame>
        <p:nvGraphicFramePr>
          <p:cNvPr id="8" name="Table 7">
            <a:extLst>
              <a:ext uri="{FF2B5EF4-FFF2-40B4-BE49-F238E27FC236}">
                <a16:creationId xmlns:a16="http://schemas.microsoft.com/office/drawing/2014/main" id="{E2CBC4A1-FFBD-4526-909C-CCEE5FBE67D3}"/>
              </a:ext>
            </a:extLst>
          </p:cNvPr>
          <p:cNvGraphicFramePr>
            <a:graphicFrameLocks noGrp="1"/>
          </p:cNvGraphicFramePr>
          <p:nvPr>
            <p:extLst>
              <p:ext uri="{D42A27DB-BD31-4B8C-83A1-F6EECF244321}">
                <p14:modId xmlns:p14="http://schemas.microsoft.com/office/powerpoint/2010/main" val="1576230905"/>
              </p:ext>
            </p:extLst>
          </p:nvPr>
        </p:nvGraphicFramePr>
        <p:xfrm>
          <a:off x="3899475" y="2872012"/>
          <a:ext cx="8225208" cy="3939396"/>
        </p:xfrm>
        <a:graphic>
          <a:graphicData uri="http://schemas.openxmlformats.org/drawingml/2006/table">
            <a:tbl>
              <a:tblPr firstRow="1" firstCol="1" bandRow="1">
                <a:tableStyleId>{5940675A-B579-460E-94D1-54222C63F5DA}</a:tableStyleId>
              </a:tblPr>
              <a:tblGrid>
                <a:gridCol w="2418827">
                  <a:extLst>
                    <a:ext uri="{9D8B030D-6E8A-4147-A177-3AD203B41FA5}">
                      <a16:colId xmlns:a16="http://schemas.microsoft.com/office/drawing/2014/main" val="1363896224"/>
                    </a:ext>
                  </a:extLst>
                </a:gridCol>
                <a:gridCol w="5806381">
                  <a:extLst>
                    <a:ext uri="{9D8B030D-6E8A-4147-A177-3AD203B41FA5}">
                      <a16:colId xmlns:a16="http://schemas.microsoft.com/office/drawing/2014/main" val="1041680667"/>
                    </a:ext>
                  </a:extLst>
                </a:gridCol>
              </a:tblGrid>
              <a:tr h="432048">
                <a:tc>
                  <a:txBody>
                    <a:bodyPr/>
                    <a:lstStyle/>
                    <a:p>
                      <a:pPr marL="0" marR="0" algn="just">
                        <a:lnSpc>
                          <a:spcPct val="107000"/>
                        </a:lnSpc>
                        <a:spcBef>
                          <a:spcPts val="0"/>
                        </a:spcBef>
                        <a:spcAft>
                          <a:spcPts val="0"/>
                        </a:spcAft>
                      </a:pPr>
                      <a:r>
                        <a:rPr lang="en-US" sz="1200" dirty="0">
                          <a:solidFill>
                            <a:schemeClr val="bg1"/>
                          </a:solidFill>
                          <a:effectLst/>
                          <a:latin typeface="Segoe UI" panose="020B0502040204020203" pitchFamily="34" charset="0"/>
                          <a:cs typeface="Segoe UI" panose="020B0502040204020203" pitchFamily="34" charset="0"/>
                        </a:rPr>
                        <a:t>Reports</a:t>
                      </a:r>
                      <a:endParaRPr lang="en-US" sz="1100" dirty="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algn="just">
                        <a:lnSpc>
                          <a:spcPct val="107000"/>
                        </a:lnSpc>
                        <a:spcBef>
                          <a:spcPts val="0"/>
                        </a:spcBef>
                        <a:spcAft>
                          <a:spcPts val="0"/>
                        </a:spcAft>
                      </a:pPr>
                      <a:r>
                        <a:rPr lang="en-US" sz="1200">
                          <a:solidFill>
                            <a:schemeClr val="bg1"/>
                          </a:solidFill>
                          <a:effectLst/>
                          <a:latin typeface="Segoe UI" panose="020B0502040204020203" pitchFamily="34" charset="0"/>
                          <a:cs typeface="Segoe UI" panose="020B0502040204020203" pitchFamily="34" charset="0"/>
                        </a:rPr>
                        <a:t>Read a set of report talking about apple’s shift to not report unit sales, trumps statement, the US China trade war and the current government shutdown.</a:t>
                      </a:r>
                      <a:endParaRPr lang="en-US" sz="11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3041725061"/>
                  </a:ext>
                </a:extLst>
              </a:tr>
              <a:tr h="441378">
                <a:tc>
                  <a:txBody>
                    <a:bodyPr/>
                    <a:lstStyle/>
                    <a:p>
                      <a:pPr marL="0" marR="0" algn="just">
                        <a:lnSpc>
                          <a:spcPct val="107000"/>
                        </a:lnSpc>
                        <a:spcBef>
                          <a:spcPts val="0"/>
                        </a:spcBef>
                        <a:spcAft>
                          <a:spcPts val="0"/>
                        </a:spcAft>
                      </a:pPr>
                      <a:r>
                        <a:rPr lang="en-US" sz="1200">
                          <a:solidFill>
                            <a:schemeClr val="bg1"/>
                          </a:solidFill>
                          <a:effectLst/>
                          <a:latin typeface="Segoe UI" panose="020B0502040204020203" pitchFamily="34" charset="0"/>
                          <a:cs typeface="Segoe UI" panose="020B0502040204020203" pitchFamily="34" charset="0"/>
                        </a:rPr>
                        <a:t>Sales, Income, Units etc.</a:t>
                      </a:r>
                      <a:endParaRPr lang="en-US" sz="11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algn="just">
                        <a:lnSpc>
                          <a:spcPct val="107000"/>
                        </a:lnSpc>
                        <a:spcBef>
                          <a:spcPts val="0"/>
                        </a:spcBef>
                        <a:spcAft>
                          <a:spcPts val="0"/>
                        </a:spcAft>
                      </a:pPr>
                      <a:r>
                        <a:rPr lang="en-US" sz="1200" dirty="0">
                          <a:solidFill>
                            <a:schemeClr val="bg1"/>
                          </a:solidFill>
                          <a:effectLst/>
                          <a:latin typeface="Segoe UI" panose="020B0502040204020203" pitchFamily="34" charset="0"/>
                          <a:cs typeface="Segoe UI" panose="020B0502040204020203" pitchFamily="34" charset="0"/>
                        </a:rPr>
                        <a:t>To measure the performance of the company quantitatively/objectively</a:t>
                      </a:r>
                      <a:endParaRPr lang="en-US" sz="1100" dirty="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2814443748"/>
                  </a:ext>
                </a:extLst>
              </a:tr>
              <a:tr h="441378">
                <a:tc>
                  <a:txBody>
                    <a:bodyPr/>
                    <a:lstStyle/>
                    <a:p>
                      <a:pPr marL="0" marR="0" algn="just">
                        <a:lnSpc>
                          <a:spcPct val="107000"/>
                        </a:lnSpc>
                        <a:spcBef>
                          <a:spcPts val="0"/>
                        </a:spcBef>
                        <a:spcAft>
                          <a:spcPts val="0"/>
                        </a:spcAft>
                      </a:pPr>
                      <a:r>
                        <a:rPr lang="en-US" sz="1200">
                          <a:solidFill>
                            <a:schemeClr val="bg1"/>
                          </a:solidFill>
                          <a:effectLst/>
                          <a:latin typeface="Segoe UI" panose="020B0502040204020203" pitchFamily="34" charset="0"/>
                          <a:cs typeface="Segoe UI" panose="020B0502040204020203" pitchFamily="34" charset="0"/>
                        </a:rPr>
                        <a:t>Product Release </a:t>
                      </a:r>
                      <a:endParaRPr lang="en-US" sz="11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algn="just">
                        <a:lnSpc>
                          <a:spcPct val="107000"/>
                        </a:lnSpc>
                        <a:spcBef>
                          <a:spcPts val="0"/>
                        </a:spcBef>
                        <a:spcAft>
                          <a:spcPts val="0"/>
                        </a:spcAft>
                      </a:pPr>
                      <a:r>
                        <a:rPr lang="en-US" sz="1200">
                          <a:solidFill>
                            <a:schemeClr val="bg1"/>
                          </a:solidFill>
                          <a:effectLst/>
                          <a:latin typeface="Segoe UI" panose="020B0502040204020203" pitchFamily="34" charset="0"/>
                          <a:cs typeface="Segoe UI" panose="020B0502040204020203" pitchFamily="34" charset="0"/>
                        </a:rPr>
                        <a:t>Product releases, pricing, frequency of releases etc. to get insights into the business model</a:t>
                      </a:r>
                      <a:endParaRPr lang="en-US" sz="11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1260763752"/>
                  </a:ext>
                </a:extLst>
              </a:tr>
              <a:tr h="441378">
                <a:tc>
                  <a:txBody>
                    <a:bodyPr/>
                    <a:lstStyle/>
                    <a:p>
                      <a:pPr marL="0" marR="0" algn="just">
                        <a:lnSpc>
                          <a:spcPct val="107000"/>
                        </a:lnSpc>
                        <a:spcBef>
                          <a:spcPts val="0"/>
                        </a:spcBef>
                        <a:spcAft>
                          <a:spcPts val="0"/>
                        </a:spcAft>
                      </a:pPr>
                      <a:r>
                        <a:rPr lang="en-US" sz="1200">
                          <a:solidFill>
                            <a:schemeClr val="bg1"/>
                          </a:solidFill>
                          <a:effectLst/>
                          <a:latin typeface="Segoe UI" panose="020B0502040204020203" pitchFamily="34" charset="0"/>
                          <a:cs typeface="Segoe UI" panose="020B0502040204020203" pitchFamily="34" charset="0"/>
                        </a:rPr>
                        <a:t>Stocks</a:t>
                      </a:r>
                      <a:endParaRPr lang="en-US" sz="11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algn="just">
                        <a:lnSpc>
                          <a:spcPct val="107000"/>
                        </a:lnSpc>
                        <a:spcBef>
                          <a:spcPts val="0"/>
                        </a:spcBef>
                        <a:spcAft>
                          <a:spcPts val="0"/>
                        </a:spcAft>
                      </a:pPr>
                      <a:r>
                        <a:rPr lang="en-US" sz="1200">
                          <a:solidFill>
                            <a:schemeClr val="bg1"/>
                          </a:solidFill>
                          <a:effectLst/>
                          <a:latin typeface="Segoe UI" panose="020B0502040204020203" pitchFamily="34" charset="0"/>
                          <a:cs typeface="Segoe UI" panose="020B0502040204020203" pitchFamily="34" charset="0"/>
                        </a:rPr>
                        <a:t>Looks at the sentiment of the investors as well as the global and US situational impact on the stocks </a:t>
                      </a:r>
                      <a:endParaRPr lang="en-US" sz="11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3245375223"/>
                  </a:ext>
                </a:extLst>
              </a:tr>
              <a:tr h="441378">
                <a:tc>
                  <a:txBody>
                    <a:bodyPr/>
                    <a:lstStyle/>
                    <a:p>
                      <a:pPr marL="0" marR="0" algn="just">
                        <a:lnSpc>
                          <a:spcPct val="107000"/>
                        </a:lnSpc>
                        <a:spcBef>
                          <a:spcPts val="0"/>
                        </a:spcBef>
                        <a:spcAft>
                          <a:spcPts val="0"/>
                        </a:spcAft>
                      </a:pPr>
                      <a:r>
                        <a:rPr lang="en-US" sz="1200" dirty="0">
                          <a:solidFill>
                            <a:schemeClr val="bg1"/>
                          </a:solidFill>
                          <a:effectLst/>
                          <a:latin typeface="Segoe UI" panose="020B0502040204020203" pitchFamily="34" charset="0"/>
                          <a:cs typeface="Segoe UI" panose="020B0502040204020203" pitchFamily="34" charset="0"/>
                        </a:rPr>
                        <a:t>Consumer Sentiments</a:t>
                      </a:r>
                      <a:endParaRPr lang="en-US" sz="1100" dirty="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algn="just">
                        <a:lnSpc>
                          <a:spcPct val="107000"/>
                        </a:lnSpc>
                        <a:spcBef>
                          <a:spcPts val="0"/>
                        </a:spcBef>
                        <a:spcAft>
                          <a:spcPts val="0"/>
                        </a:spcAft>
                      </a:pPr>
                      <a:r>
                        <a:rPr lang="en-US" sz="1200">
                          <a:solidFill>
                            <a:schemeClr val="bg1"/>
                          </a:solidFill>
                          <a:effectLst/>
                          <a:latin typeface="Segoe UI" panose="020B0502040204020203" pitchFamily="34" charset="0"/>
                          <a:cs typeface="Segoe UI" panose="020B0502040204020203" pitchFamily="34" charset="0"/>
                        </a:rPr>
                        <a:t>Sentiments of the consumers across multiple releases to observe if there is a hint for saturation</a:t>
                      </a:r>
                      <a:endParaRPr lang="en-US" sz="11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327123291"/>
                  </a:ext>
                </a:extLst>
              </a:tr>
              <a:tr h="441378">
                <a:tc>
                  <a:txBody>
                    <a:bodyPr/>
                    <a:lstStyle/>
                    <a:p>
                      <a:pPr marL="0" marR="0" algn="just">
                        <a:lnSpc>
                          <a:spcPct val="107000"/>
                        </a:lnSpc>
                        <a:spcBef>
                          <a:spcPts val="0"/>
                        </a:spcBef>
                        <a:spcAft>
                          <a:spcPts val="0"/>
                        </a:spcAft>
                      </a:pPr>
                      <a:r>
                        <a:rPr lang="en-US" sz="1200">
                          <a:solidFill>
                            <a:schemeClr val="bg1"/>
                          </a:solidFill>
                          <a:effectLst/>
                          <a:latin typeface="Segoe UI" panose="020B0502040204020203" pitchFamily="34" charset="0"/>
                          <a:cs typeface="Segoe UI" panose="020B0502040204020203" pitchFamily="34" charset="0"/>
                        </a:rPr>
                        <a:t>Geography</a:t>
                      </a:r>
                      <a:endParaRPr lang="en-US" sz="11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algn="just">
                        <a:lnSpc>
                          <a:spcPct val="107000"/>
                        </a:lnSpc>
                        <a:spcBef>
                          <a:spcPts val="0"/>
                        </a:spcBef>
                        <a:spcAft>
                          <a:spcPts val="0"/>
                        </a:spcAft>
                      </a:pPr>
                      <a:r>
                        <a:rPr lang="en-US" sz="1200">
                          <a:solidFill>
                            <a:schemeClr val="bg1"/>
                          </a:solidFill>
                          <a:effectLst/>
                          <a:latin typeface="Segoe UI" panose="020B0502040204020203" pitchFamily="34" charset="0"/>
                          <a:cs typeface="Segoe UI" panose="020B0502040204020203" pitchFamily="34" charset="0"/>
                        </a:rPr>
                        <a:t>Quantitative measurement across geographies to identify seasonality</a:t>
                      </a:r>
                      <a:endParaRPr lang="en-US" sz="11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818783633"/>
                  </a:ext>
                </a:extLst>
              </a:tr>
              <a:tr h="441378">
                <a:tc>
                  <a:txBody>
                    <a:bodyPr/>
                    <a:lstStyle/>
                    <a:p>
                      <a:pPr marL="0" marR="0" algn="just">
                        <a:lnSpc>
                          <a:spcPct val="107000"/>
                        </a:lnSpc>
                        <a:spcBef>
                          <a:spcPts val="0"/>
                        </a:spcBef>
                        <a:spcAft>
                          <a:spcPts val="0"/>
                        </a:spcAft>
                      </a:pPr>
                      <a:r>
                        <a:rPr lang="en-US" sz="1200">
                          <a:solidFill>
                            <a:schemeClr val="bg1"/>
                          </a:solidFill>
                          <a:effectLst/>
                          <a:latin typeface="Segoe UI" panose="020B0502040204020203" pitchFamily="34" charset="0"/>
                          <a:cs typeface="Segoe UI" panose="020B0502040204020203" pitchFamily="34" charset="0"/>
                        </a:rPr>
                        <a:t>Compete</a:t>
                      </a:r>
                      <a:endParaRPr lang="en-US" sz="11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algn="just">
                        <a:lnSpc>
                          <a:spcPct val="107000"/>
                        </a:lnSpc>
                        <a:spcBef>
                          <a:spcPts val="0"/>
                        </a:spcBef>
                        <a:spcAft>
                          <a:spcPts val="0"/>
                        </a:spcAft>
                      </a:pPr>
                      <a:r>
                        <a:rPr lang="en-US" sz="1200">
                          <a:solidFill>
                            <a:schemeClr val="bg1"/>
                          </a:solidFill>
                          <a:effectLst/>
                          <a:latin typeface="Segoe UI" panose="020B0502040204020203" pitchFamily="34" charset="0"/>
                          <a:cs typeface="Segoe UI" panose="020B0502040204020203" pitchFamily="34" charset="0"/>
                        </a:rPr>
                        <a:t>Observe competes in developed and emerging markets to explore variations</a:t>
                      </a:r>
                      <a:endParaRPr lang="en-US" sz="11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3749613524"/>
                  </a:ext>
                </a:extLst>
              </a:tr>
              <a:tr h="214770">
                <a:tc>
                  <a:txBody>
                    <a:bodyPr/>
                    <a:lstStyle/>
                    <a:p>
                      <a:pPr marL="0" marR="0" algn="just">
                        <a:lnSpc>
                          <a:spcPct val="107000"/>
                        </a:lnSpc>
                        <a:spcBef>
                          <a:spcPts val="0"/>
                        </a:spcBef>
                        <a:spcAft>
                          <a:spcPts val="0"/>
                        </a:spcAft>
                      </a:pPr>
                      <a:r>
                        <a:rPr lang="en-US" sz="1200">
                          <a:solidFill>
                            <a:schemeClr val="bg1"/>
                          </a:solidFill>
                          <a:effectLst/>
                          <a:latin typeface="Segoe UI" panose="020B0502040204020203" pitchFamily="34" charset="0"/>
                          <a:cs typeface="Segoe UI" panose="020B0502040204020203" pitchFamily="34" charset="0"/>
                        </a:rPr>
                        <a:t>Technology Sector Trends</a:t>
                      </a:r>
                      <a:endParaRPr lang="en-US" sz="11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algn="just">
                        <a:lnSpc>
                          <a:spcPct val="107000"/>
                        </a:lnSpc>
                        <a:spcBef>
                          <a:spcPts val="0"/>
                        </a:spcBef>
                        <a:spcAft>
                          <a:spcPts val="0"/>
                        </a:spcAft>
                      </a:pPr>
                      <a:r>
                        <a:rPr lang="en-US" sz="1200">
                          <a:solidFill>
                            <a:schemeClr val="bg1"/>
                          </a:solidFill>
                          <a:effectLst/>
                          <a:latin typeface="Segoe UI" panose="020B0502040204020203" pitchFamily="34" charset="0"/>
                          <a:cs typeface="Segoe UI" panose="020B0502040204020203" pitchFamily="34" charset="0"/>
                        </a:rPr>
                        <a:t>How is overall GAMFA stocks trends</a:t>
                      </a:r>
                      <a:endParaRPr lang="en-US" sz="11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1848223696"/>
                  </a:ext>
                </a:extLst>
              </a:tr>
              <a:tr h="214770">
                <a:tc>
                  <a:txBody>
                    <a:bodyPr/>
                    <a:lstStyle/>
                    <a:p>
                      <a:pPr marL="0" marR="0" algn="just">
                        <a:lnSpc>
                          <a:spcPct val="107000"/>
                        </a:lnSpc>
                        <a:spcBef>
                          <a:spcPts val="0"/>
                        </a:spcBef>
                        <a:spcAft>
                          <a:spcPts val="0"/>
                        </a:spcAft>
                      </a:pPr>
                      <a:r>
                        <a:rPr lang="en-US" sz="1200">
                          <a:solidFill>
                            <a:schemeClr val="bg1"/>
                          </a:solidFill>
                          <a:effectLst/>
                          <a:latin typeface="Segoe UI" panose="020B0502040204020203" pitchFamily="34" charset="0"/>
                          <a:cs typeface="Segoe UI" panose="020B0502040204020203" pitchFamily="34" charset="0"/>
                        </a:rPr>
                        <a:t>News</a:t>
                      </a:r>
                      <a:endParaRPr lang="en-US" sz="11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algn="just">
                        <a:lnSpc>
                          <a:spcPct val="107000"/>
                        </a:lnSpc>
                        <a:spcBef>
                          <a:spcPts val="0"/>
                        </a:spcBef>
                        <a:spcAft>
                          <a:spcPts val="0"/>
                        </a:spcAft>
                      </a:pPr>
                      <a:r>
                        <a:rPr lang="en-US" sz="1200">
                          <a:solidFill>
                            <a:schemeClr val="bg1"/>
                          </a:solidFill>
                          <a:effectLst/>
                          <a:latin typeface="Segoe UI" panose="020B0502040204020203" pitchFamily="34" charset="0"/>
                          <a:cs typeface="Segoe UI" panose="020B0502040204020203" pitchFamily="34" charset="0"/>
                        </a:rPr>
                        <a:t>What’s being talked about the company</a:t>
                      </a:r>
                      <a:endParaRPr lang="en-US" sz="11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1622339202"/>
                  </a:ext>
                </a:extLst>
              </a:tr>
              <a:tr h="214770">
                <a:tc>
                  <a:txBody>
                    <a:bodyPr/>
                    <a:lstStyle/>
                    <a:p>
                      <a:pPr marL="0" marR="0" algn="just">
                        <a:lnSpc>
                          <a:spcPct val="107000"/>
                        </a:lnSpc>
                        <a:spcBef>
                          <a:spcPts val="0"/>
                        </a:spcBef>
                        <a:spcAft>
                          <a:spcPts val="0"/>
                        </a:spcAft>
                      </a:pPr>
                      <a:r>
                        <a:rPr lang="en-US" sz="1200">
                          <a:solidFill>
                            <a:schemeClr val="bg1"/>
                          </a:solidFill>
                          <a:effectLst/>
                          <a:latin typeface="Segoe UI" panose="020B0502040204020203" pitchFamily="34" charset="0"/>
                          <a:cs typeface="Segoe UI" panose="020B0502040204020203" pitchFamily="34" charset="0"/>
                        </a:rPr>
                        <a:t>User Interest</a:t>
                      </a:r>
                      <a:endParaRPr lang="en-US" sz="11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algn="just">
                        <a:lnSpc>
                          <a:spcPct val="107000"/>
                        </a:lnSpc>
                        <a:spcBef>
                          <a:spcPts val="0"/>
                        </a:spcBef>
                        <a:spcAft>
                          <a:spcPts val="0"/>
                        </a:spcAft>
                      </a:pPr>
                      <a:r>
                        <a:rPr lang="en-US" sz="1200">
                          <a:solidFill>
                            <a:schemeClr val="bg1"/>
                          </a:solidFill>
                          <a:effectLst/>
                          <a:latin typeface="Segoe UI" panose="020B0502040204020203" pitchFamily="34" charset="0"/>
                          <a:cs typeface="Segoe UI" panose="020B0502040204020203" pitchFamily="34" charset="0"/>
                        </a:rPr>
                        <a:t>Interest about the product in community</a:t>
                      </a:r>
                      <a:endParaRPr lang="en-US" sz="11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802424607"/>
                  </a:ext>
                </a:extLst>
              </a:tr>
              <a:tr h="214770">
                <a:tc>
                  <a:txBody>
                    <a:bodyPr/>
                    <a:lstStyle/>
                    <a:p>
                      <a:pPr marL="0" marR="0" algn="just">
                        <a:lnSpc>
                          <a:spcPct val="107000"/>
                        </a:lnSpc>
                        <a:spcBef>
                          <a:spcPts val="0"/>
                        </a:spcBef>
                        <a:spcAft>
                          <a:spcPts val="0"/>
                        </a:spcAft>
                      </a:pPr>
                      <a:r>
                        <a:rPr lang="en-US" sz="1200">
                          <a:solidFill>
                            <a:schemeClr val="bg1"/>
                          </a:solidFill>
                          <a:effectLst/>
                          <a:latin typeface="Segoe UI" panose="020B0502040204020203" pitchFamily="34" charset="0"/>
                          <a:cs typeface="Segoe UI" panose="020B0502040204020203" pitchFamily="34" charset="0"/>
                        </a:rPr>
                        <a:t>Service Usage</a:t>
                      </a:r>
                      <a:endParaRPr lang="en-US" sz="11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algn="just">
                        <a:lnSpc>
                          <a:spcPct val="107000"/>
                        </a:lnSpc>
                        <a:spcBef>
                          <a:spcPts val="0"/>
                        </a:spcBef>
                        <a:spcAft>
                          <a:spcPts val="0"/>
                        </a:spcAft>
                      </a:pPr>
                      <a:r>
                        <a:rPr lang="en-US" sz="1200" dirty="0">
                          <a:solidFill>
                            <a:schemeClr val="bg1"/>
                          </a:solidFill>
                          <a:effectLst/>
                          <a:latin typeface="Segoe UI" panose="020B0502040204020203" pitchFamily="34" charset="0"/>
                          <a:cs typeface="Segoe UI" panose="020B0502040204020203" pitchFamily="34" charset="0"/>
                        </a:rPr>
                        <a:t>Usage of the services in iPhone</a:t>
                      </a:r>
                      <a:endParaRPr lang="en-US" sz="1100" dirty="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625898707"/>
                  </a:ext>
                </a:extLst>
              </a:tr>
            </a:tbl>
          </a:graphicData>
        </a:graphic>
      </p:graphicFrame>
    </p:spTree>
    <p:extLst>
      <p:ext uri="{BB962C8B-B14F-4D97-AF65-F5344CB8AC3E}">
        <p14:creationId xmlns:p14="http://schemas.microsoft.com/office/powerpoint/2010/main" val="310292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01200" cy="620688"/>
          </a:xfrm>
        </p:spPr>
        <p:txBody>
          <a:bodyPr/>
          <a:lstStyle/>
          <a:p>
            <a:r>
              <a:rPr lang="en-US" dirty="0">
                <a:solidFill>
                  <a:schemeClr val="accent3">
                    <a:lumMod val="50000"/>
                  </a:schemeClr>
                </a:solidFill>
                <a:latin typeface="Gill Sans MT" panose="020B0502020104020203" pitchFamily="34" charset="0"/>
              </a:rPr>
              <a:t>Tools Used</a:t>
            </a:r>
            <a:endParaRPr lang="en-IN" dirty="0">
              <a:solidFill>
                <a:schemeClr val="accent3">
                  <a:lumMod val="50000"/>
                </a:schemeClr>
              </a:solidFill>
              <a:latin typeface="Gill Sans MT" panose="020B0502020104020203" pitchFamily="34" charset="0"/>
            </a:endParaRPr>
          </a:p>
        </p:txBody>
      </p:sp>
      <p:sp>
        <p:nvSpPr>
          <p:cNvPr id="6" name="Title 1">
            <a:extLst>
              <a:ext uri="{FF2B5EF4-FFF2-40B4-BE49-F238E27FC236}">
                <a16:creationId xmlns:a16="http://schemas.microsoft.com/office/drawing/2014/main" id="{959424E9-0A46-417E-BF33-ABCCE42BB926}"/>
              </a:ext>
            </a:extLst>
          </p:cNvPr>
          <p:cNvSpPr txBox="1">
            <a:spLocks/>
          </p:cNvSpPr>
          <p:nvPr/>
        </p:nvSpPr>
        <p:spPr>
          <a:xfrm>
            <a:off x="64142" y="1766203"/>
            <a:ext cx="11430870" cy="620688"/>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4000" kern="1200">
                <a:solidFill>
                  <a:srgbClr val="FFFF00"/>
                </a:solidFill>
                <a:latin typeface="+mj-lt"/>
                <a:ea typeface="+mj-ea"/>
                <a:cs typeface="+mj-cs"/>
              </a:defRPr>
            </a:lvl1pPr>
          </a:lstStyle>
          <a:p>
            <a:pPr>
              <a:lnSpc>
                <a:spcPct val="100000"/>
              </a:lnSpc>
            </a:pPr>
            <a:r>
              <a:rPr lang="en-US" dirty="0">
                <a:solidFill>
                  <a:schemeClr val="accent3">
                    <a:lumMod val="50000"/>
                  </a:schemeClr>
                </a:solidFill>
                <a:latin typeface="Gill Sans MT" panose="020B0502020104020203" pitchFamily="34" charset="0"/>
              </a:rPr>
              <a:t>Data Collection</a:t>
            </a:r>
            <a:endParaRPr lang="en-IN" dirty="0">
              <a:solidFill>
                <a:schemeClr val="accent3">
                  <a:lumMod val="50000"/>
                </a:schemeClr>
              </a:solidFill>
              <a:latin typeface="Gill Sans MT" panose="020B0502020104020203" pitchFamily="34" charset="0"/>
            </a:endParaRPr>
          </a:p>
        </p:txBody>
      </p:sp>
      <p:graphicFrame>
        <p:nvGraphicFramePr>
          <p:cNvPr id="3" name="Table 2">
            <a:extLst>
              <a:ext uri="{FF2B5EF4-FFF2-40B4-BE49-F238E27FC236}">
                <a16:creationId xmlns:a16="http://schemas.microsoft.com/office/drawing/2014/main" id="{ADEBFCFB-B92B-4655-922C-DE79D9DB0F3A}"/>
              </a:ext>
            </a:extLst>
          </p:cNvPr>
          <p:cNvGraphicFramePr>
            <a:graphicFrameLocks noGrp="1"/>
          </p:cNvGraphicFramePr>
          <p:nvPr>
            <p:extLst>
              <p:ext uri="{D42A27DB-BD31-4B8C-83A1-F6EECF244321}">
                <p14:modId xmlns:p14="http://schemas.microsoft.com/office/powerpoint/2010/main" val="2011638754"/>
              </p:ext>
            </p:extLst>
          </p:nvPr>
        </p:nvGraphicFramePr>
        <p:xfrm>
          <a:off x="261764" y="874670"/>
          <a:ext cx="5937250" cy="725235"/>
        </p:xfrm>
        <a:graphic>
          <a:graphicData uri="http://schemas.openxmlformats.org/drawingml/2006/table">
            <a:tbl>
              <a:tblPr firstRow="1" firstCol="1" bandRow="1">
                <a:tableStyleId>{5940675A-B579-460E-94D1-54222C63F5DA}</a:tableStyleId>
              </a:tblPr>
              <a:tblGrid>
                <a:gridCol w="2168525">
                  <a:extLst>
                    <a:ext uri="{9D8B030D-6E8A-4147-A177-3AD203B41FA5}">
                      <a16:colId xmlns:a16="http://schemas.microsoft.com/office/drawing/2014/main" val="329852903"/>
                    </a:ext>
                  </a:extLst>
                </a:gridCol>
                <a:gridCol w="3768725">
                  <a:extLst>
                    <a:ext uri="{9D8B030D-6E8A-4147-A177-3AD203B41FA5}">
                      <a16:colId xmlns:a16="http://schemas.microsoft.com/office/drawing/2014/main" val="3032366519"/>
                    </a:ext>
                  </a:extLst>
                </a:gridCol>
              </a:tblGrid>
              <a:tr h="0">
                <a:tc>
                  <a:txBody>
                    <a:bodyPr/>
                    <a:lstStyle/>
                    <a:p>
                      <a:pPr marL="0" marR="0" algn="just" defTabSz="914400" rtl="0" eaLnBrk="1" latinLnBrk="0" hangingPunct="1">
                        <a:lnSpc>
                          <a:spcPct val="107000"/>
                        </a:lnSpc>
                        <a:spcBef>
                          <a:spcPts val="0"/>
                        </a:spcBef>
                        <a:spcAft>
                          <a:spcPts val="0"/>
                        </a:spcAft>
                      </a:pPr>
                      <a:r>
                        <a:rPr lang="en-US" sz="1600" kern="1200" dirty="0">
                          <a:solidFill>
                            <a:schemeClr val="bg1"/>
                          </a:solidFill>
                          <a:effectLst/>
                          <a:latin typeface="Segoe UI" panose="020B0502040204020203" pitchFamily="34" charset="0"/>
                          <a:cs typeface="Segoe UI" panose="020B0502040204020203" pitchFamily="34" charset="0"/>
                        </a:rPr>
                        <a:t>Programming</a:t>
                      </a:r>
                      <a:endParaRPr lang="en-US" sz="1600" kern="1200" dirty="0">
                        <a:solidFill>
                          <a:schemeClr val="bg1"/>
                        </a:solidFill>
                        <a:effectLst/>
                        <a:latin typeface="Segoe UI" panose="020B0502040204020203" pitchFamily="34" charset="0"/>
                        <a:ea typeface="+mn-ea"/>
                        <a:cs typeface="Segoe UI" panose="020B0502040204020203" pitchFamily="34" charset="0"/>
                      </a:endParaRPr>
                    </a:p>
                  </a:txBody>
                  <a:tcPr marL="68580" marR="68580" marT="0" marB="0">
                    <a:solidFill>
                      <a:schemeClr val="tx1">
                        <a:lumMod val="85000"/>
                      </a:schemeClr>
                    </a:solidFill>
                  </a:tcPr>
                </a:tc>
                <a:tc>
                  <a:txBody>
                    <a:bodyPr/>
                    <a:lstStyle/>
                    <a:p>
                      <a:pPr marL="0" marR="0" algn="just" defTabSz="914400" rtl="0" eaLnBrk="1" latinLnBrk="0" hangingPunct="1">
                        <a:lnSpc>
                          <a:spcPct val="107000"/>
                        </a:lnSpc>
                        <a:spcBef>
                          <a:spcPts val="0"/>
                        </a:spcBef>
                        <a:spcAft>
                          <a:spcPts val="0"/>
                        </a:spcAft>
                      </a:pPr>
                      <a:r>
                        <a:rPr lang="en-US" sz="1600" kern="1200" dirty="0">
                          <a:solidFill>
                            <a:schemeClr val="bg1"/>
                          </a:solidFill>
                          <a:effectLst/>
                          <a:latin typeface="Segoe UI" panose="020B0502040204020203" pitchFamily="34" charset="0"/>
                          <a:cs typeface="Segoe UI" panose="020B0502040204020203" pitchFamily="34" charset="0"/>
                        </a:rPr>
                        <a:t>Python</a:t>
                      </a:r>
                      <a:endParaRPr lang="en-US" sz="1600" kern="1200" dirty="0">
                        <a:solidFill>
                          <a:schemeClr val="bg1"/>
                        </a:solidFill>
                        <a:effectLst/>
                        <a:latin typeface="Segoe UI" panose="020B0502040204020203" pitchFamily="34" charset="0"/>
                        <a:ea typeface="+mn-ea"/>
                        <a:cs typeface="Segoe UI" panose="020B0502040204020203" pitchFamily="34" charset="0"/>
                      </a:endParaRPr>
                    </a:p>
                  </a:txBody>
                  <a:tcPr marL="68580" marR="68580" marT="0" marB="0">
                    <a:solidFill>
                      <a:schemeClr val="tx1">
                        <a:lumMod val="85000"/>
                      </a:schemeClr>
                    </a:solidFill>
                  </a:tcPr>
                </a:tc>
                <a:extLst>
                  <a:ext uri="{0D108BD9-81ED-4DB2-BD59-A6C34878D82A}">
                    <a16:rowId xmlns:a16="http://schemas.microsoft.com/office/drawing/2014/main" val="296930641"/>
                  </a:ext>
                </a:extLst>
              </a:tr>
              <a:tr h="0">
                <a:tc>
                  <a:txBody>
                    <a:bodyPr/>
                    <a:lstStyle/>
                    <a:p>
                      <a:pPr marL="0" marR="0" algn="just" defTabSz="914400" rtl="0" eaLnBrk="1" latinLnBrk="0" hangingPunct="1">
                        <a:lnSpc>
                          <a:spcPct val="107000"/>
                        </a:lnSpc>
                        <a:spcBef>
                          <a:spcPts val="0"/>
                        </a:spcBef>
                        <a:spcAft>
                          <a:spcPts val="0"/>
                        </a:spcAft>
                      </a:pPr>
                      <a:r>
                        <a:rPr lang="en-US" sz="1600" kern="1200">
                          <a:solidFill>
                            <a:schemeClr val="bg1"/>
                          </a:solidFill>
                          <a:effectLst/>
                          <a:latin typeface="Segoe UI" panose="020B0502040204020203" pitchFamily="34" charset="0"/>
                          <a:cs typeface="Segoe UI" panose="020B0502040204020203" pitchFamily="34" charset="0"/>
                        </a:rPr>
                        <a:t>Visualization</a:t>
                      </a:r>
                      <a:endParaRPr lang="en-US" sz="1600" kern="1200">
                        <a:solidFill>
                          <a:schemeClr val="bg1"/>
                        </a:solidFill>
                        <a:effectLst/>
                        <a:latin typeface="Segoe UI" panose="020B0502040204020203" pitchFamily="34" charset="0"/>
                        <a:ea typeface="+mn-ea"/>
                        <a:cs typeface="Segoe UI" panose="020B0502040204020203" pitchFamily="34" charset="0"/>
                      </a:endParaRPr>
                    </a:p>
                  </a:txBody>
                  <a:tcPr marL="68580" marR="68580" marT="0" marB="0">
                    <a:solidFill>
                      <a:schemeClr val="tx1">
                        <a:lumMod val="85000"/>
                      </a:schemeClr>
                    </a:solidFill>
                  </a:tcPr>
                </a:tc>
                <a:tc>
                  <a:txBody>
                    <a:bodyPr/>
                    <a:lstStyle/>
                    <a:p>
                      <a:pPr marL="0" marR="0" algn="just" defTabSz="914400" rtl="0" eaLnBrk="1" latinLnBrk="0" hangingPunct="1">
                        <a:lnSpc>
                          <a:spcPct val="107000"/>
                        </a:lnSpc>
                        <a:spcBef>
                          <a:spcPts val="0"/>
                        </a:spcBef>
                        <a:spcAft>
                          <a:spcPts val="0"/>
                        </a:spcAft>
                      </a:pPr>
                      <a:r>
                        <a:rPr lang="en-US" sz="1600" kern="1200" dirty="0">
                          <a:solidFill>
                            <a:schemeClr val="bg1"/>
                          </a:solidFill>
                          <a:effectLst/>
                          <a:latin typeface="Segoe UI" panose="020B0502040204020203" pitchFamily="34" charset="0"/>
                          <a:cs typeface="Segoe UI" panose="020B0502040204020203" pitchFamily="34" charset="0"/>
                        </a:rPr>
                        <a:t>Tableau</a:t>
                      </a:r>
                      <a:endParaRPr lang="en-US" sz="1600" kern="1200" dirty="0">
                        <a:solidFill>
                          <a:schemeClr val="bg1"/>
                        </a:solidFill>
                        <a:effectLst/>
                        <a:latin typeface="Segoe UI" panose="020B0502040204020203" pitchFamily="34" charset="0"/>
                        <a:ea typeface="+mn-ea"/>
                        <a:cs typeface="Segoe UI" panose="020B0502040204020203" pitchFamily="34" charset="0"/>
                      </a:endParaRPr>
                    </a:p>
                  </a:txBody>
                  <a:tcPr marL="68580" marR="68580" marT="0" marB="0">
                    <a:solidFill>
                      <a:schemeClr val="tx1">
                        <a:lumMod val="85000"/>
                      </a:schemeClr>
                    </a:solidFill>
                  </a:tcPr>
                </a:tc>
                <a:extLst>
                  <a:ext uri="{0D108BD9-81ED-4DB2-BD59-A6C34878D82A}">
                    <a16:rowId xmlns:a16="http://schemas.microsoft.com/office/drawing/2014/main" val="887983021"/>
                  </a:ext>
                </a:extLst>
              </a:tr>
              <a:tr h="0">
                <a:tc>
                  <a:txBody>
                    <a:bodyPr/>
                    <a:lstStyle/>
                    <a:p>
                      <a:pPr marL="0" marR="0" algn="just" defTabSz="914400" rtl="0" eaLnBrk="1" latinLnBrk="0" hangingPunct="1">
                        <a:lnSpc>
                          <a:spcPct val="107000"/>
                        </a:lnSpc>
                        <a:spcBef>
                          <a:spcPts val="0"/>
                        </a:spcBef>
                        <a:spcAft>
                          <a:spcPts val="0"/>
                        </a:spcAft>
                      </a:pPr>
                      <a:r>
                        <a:rPr lang="en-US" sz="1600" kern="1200">
                          <a:solidFill>
                            <a:schemeClr val="bg1"/>
                          </a:solidFill>
                          <a:effectLst/>
                          <a:latin typeface="Segoe UI" panose="020B0502040204020203" pitchFamily="34" charset="0"/>
                          <a:cs typeface="Segoe UI" panose="020B0502040204020203" pitchFamily="34" charset="0"/>
                        </a:rPr>
                        <a:t>Model</a:t>
                      </a:r>
                      <a:endParaRPr lang="en-US" sz="1600" kern="1200">
                        <a:solidFill>
                          <a:schemeClr val="bg1"/>
                        </a:solidFill>
                        <a:effectLst/>
                        <a:latin typeface="Segoe UI" panose="020B0502040204020203" pitchFamily="34" charset="0"/>
                        <a:ea typeface="+mn-ea"/>
                        <a:cs typeface="Segoe UI" panose="020B0502040204020203" pitchFamily="34" charset="0"/>
                      </a:endParaRPr>
                    </a:p>
                  </a:txBody>
                  <a:tcPr marL="68580" marR="68580" marT="0" marB="0">
                    <a:solidFill>
                      <a:schemeClr val="tx1">
                        <a:lumMod val="85000"/>
                      </a:schemeClr>
                    </a:solidFill>
                  </a:tcPr>
                </a:tc>
                <a:tc>
                  <a:txBody>
                    <a:bodyPr/>
                    <a:lstStyle/>
                    <a:p>
                      <a:pPr marL="0" marR="0" algn="just" defTabSz="914400" rtl="0" eaLnBrk="1" latinLnBrk="0" hangingPunct="1">
                        <a:lnSpc>
                          <a:spcPct val="107000"/>
                        </a:lnSpc>
                        <a:spcBef>
                          <a:spcPts val="0"/>
                        </a:spcBef>
                        <a:spcAft>
                          <a:spcPts val="0"/>
                        </a:spcAft>
                      </a:pPr>
                      <a:r>
                        <a:rPr lang="en-US" sz="1600" kern="1200" dirty="0">
                          <a:solidFill>
                            <a:schemeClr val="bg1"/>
                          </a:solidFill>
                          <a:effectLst/>
                          <a:latin typeface="Segoe UI" panose="020B0502040204020203" pitchFamily="34" charset="0"/>
                          <a:cs typeface="Segoe UI" panose="020B0502040204020203" pitchFamily="34" charset="0"/>
                        </a:rPr>
                        <a:t>Sentiment Analysis with </a:t>
                      </a:r>
                      <a:r>
                        <a:rPr lang="en-US" sz="1600" kern="1200" dirty="0" err="1">
                          <a:solidFill>
                            <a:schemeClr val="bg1"/>
                          </a:solidFill>
                          <a:effectLst/>
                          <a:latin typeface="Segoe UI" panose="020B0502040204020203" pitchFamily="34" charset="0"/>
                          <a:cs typeface="Segoe UI" panose="020B0502040204020203" pitchFamily="34" charset="0"/>
                        </a:rPr>
                        <a:t>TextBlob</a:t>
                      </a:r>
                      <a:endParaRPr lang="en-US" sz="1600" kern="1200" dirty="0">
                        <a:solidFill>
                          <a:schemeClr val="bg1"/>
                        </a:solidFill>
                        <a:effectLst/>
                        <a:latin typeface="Segoe UI" panose="020B0502040204020203" pitchFamily="34" charset="0"/>
                        <a:ea typeface="+mn-ea"/>
                        <a:cs typeface="Segoe UI" panose="020B0502040204020203" pitchFamily="34" charset="0"/>
                      </a:endParaRPr>
                    </a:p>
                  </a:txBody>
                  <a:tcPr marL="68580" marR="68580" marT="0" marB="0">
                    <a:solidFill>
                      <a:schemeClr val="tx1">
                        <a:lumMod val="85000"/>
                      </a:schemeClr>
                    </a:solidFill>
                  </a:tcPr>
                </a:tc>
                <a:extLst>
                  <a:ext uri="{0D108BD9-81ED-4DB2-BD59-A6C34878D82A}">
                    <a16:rowId xmlns:a16="http://schemas.microsoft.com/office/drawing/2014/main" val="1031761663"/>
                  </a:ext>
                </a:extLst>
              </a:tr>
            </a:tbl>
          </a:graphicData>
        </a:graphic>
      </p:graphicFrame>
      <p:sp>
        <p:nvSpPr>
          <p:cNvPr id="9" name="Rectangle 8">
            <a:extLst>
              <a:ext uri="{FF2B5EF4-FFF2-40B4-BE49-F238E27FC236}">
                <a16:creationId xmlns:a16="http://schemas.microsoft.com/office/drawing/2014/main" id="{28F847B5-436F-497E-8D19-A98851E2A189}"/>
              </a:ext>
            </a:extLst>
          </p:cNvPr>
          <p:cNvSpPr/>
          <p:nvPr/>
        </p:nvSpPr>
        <p:spPr>
          <a:xfrm>
            <a:off x="136604" y="2409430"/>
            <a:ext cx="11574432" cy="968086"/>
          </a:xfrm>
          <a:prstGeom prst="rect">
            <a:avLst/>
          </a:prstGeom>
        </p:spPr>
        <p:txBody>
          <a:bodyPr wrap="square">
            <a:spAutoFit/>
          </a:bodyPr>
          <a:lstStyle/>
          <a:p>
            <a:pPr algn="just">
              <a:lnSpc>
                <a:spcPct val="107000"/>
              </a:lnSpc>
              <a:spcAft>
                <a:spcPts val="800"/>
              </a:spcAft>
            </a:pPr>
            <a:r>
              <a:rPr lang="en-US" sz="1600" dirty="0">
                <a:solidFill>
                  <a:srgbClr val="000000"/>
                </a:solidFill>
                <a:latin typeface="Segoe UI" panose="020B0502040204020203" pitchFamily="34" charset="0"/>
                <a:ea typeface="Calibri" panose="020F0502020204030204" pitchFamily="34" charset="0"/>
                <a:cs typeface="Segoe UI" panose="020B0502040204020203" pitchFamily="34" charset="0"/>
              </a:rPr>
              <a:t>Data for our study was sourced from different locations with our primary focus on reliability and completeness. Table below specifies data that was collected, sources that were used and methodology that was applied.</a:t>
            </a:r>
            <a:endParaRPr lang="en-US" sz="1600" dirty="0">
              <a:latin typeface="Segoe UI" panose="020B0502040204020203" pitchFamily="34" charset="0"/>
              <a:ea typeface="Calibri" panose="020F0502020204030204" pitchFamily="34" charset="0"/>
              <a:cs typeface="Segoe UI" panose="020B0502040204020203" pitchFamily="34" charset="0"/>
            </a:endParaRPr>
          </a:p>
          <a:p>
            <a:r>
              <a:rPr lang="en-US" sz="1600" dirty="0">
                <a:solidFill>
                  <a:srgbClr val="000000"/>
                </a:solidFill>
                <a:latin typeface="Segoe UI" panose="020B0502040204020203" pitchFamily="34" charset="0"/>
                <a:ea typeface="Calibri" panose="020F0502020204030204" pitchFamily="34" charset="0"/>
                <a:cs typeface="Segoe UI" panose="020B0502040204020203" pitchFamily="34" charset="0"/>
              </a:rPr>
              <a:t>* NOTE: Since Apple principally is an inner source company not all the data is openly available for consumption </a:t>
            </a:r>
            <a:endParaRPr lang="en-US" sz="1600" dirty="0">
              <a:latin typeface="Segoe UI" panose="020B0502040204020203" pitchFamily="34" charset="0"/>
              <a:cs typeface="Segoe UI" panose="020B0502040204020203" pitchFamily="34" charset="0"/>
            </a:endParaRPr>
          </a:p>
        </p:txBody>
      </p:sp>
      <p:graphicFrame>
        <p:nvGraphicFramePr>
          <p:cNvPr id="10" name="Table 9">
            <a:extLst>
              <a:ext uri="{FF2B5EF4-FFF2-40B4-BE49-F238E27FC236}">
                <a16:creationId xmlns:a16="http://schemas.microsoft.com/office/drawing/2014/main" id="{944ADD4E-E4EF-4C1D-87A1-52B76FB70690}"/>
              </a:ext>
            </a:extLst>
          </p:cNvPr>
          <p:cNvGraphicFramePr>
            <a:graphicFrameLocks noGrp="1"/>
          </p:cNvGraphicFramePr>
          <p:nvPr>
            <p:extLst>
              <p:ext uri="{D42A27DB-BD31-4B8C-83A1-F6EECF244321}">
                <p14:modId xmlns:p14="http://schemas.microsoft.com/office/powerpoint/2010/main" val="2711883073"/>
              </p:ext>
            </p:extLst>
          </p:nvPr>
        </p:nvGraphicFramePr>
        <p:xfrm>
          <a:off x="297440" y="3532406"/>
          <a:ext cx="11485604" cy="2436626"/>
        </p:xfrm>
        <a:graphic>
          <a:graphicData uri="http://schemas.openxmlformats.org/drawingml/2006/table">
            <a:tbl>
              <a:tblPr firstRow="1" firstCol="1" bandRow="1">
                <a:tableStyleId>{5940675A-B579-460E-94D1-54222C63F5DA}</a:tableStyleId>
              </a:tblPr>
              <a:tblGrid>
                <a:gridCol w="2700628">
                  <a:extLst>
                    <a:ext uri="{9D8B030D-6E8A-4147-A177-3AD203B41FA5}">
                      <a16:colId xmlns:a16="http://schemas.microsoft.com/office/drawing/2014/main" val="721786081"/>
                    </a:ext>
                  </a:extLst>
                </a:gridCol>
                <a:gridCol w="6120680">
                  <a:extLst>
                    <a:ext uri="{9D8B030D-6E8A-4147-A177-3AD203B41FA5}">
                      <a16:colId xmlns:a16="http://schemas.microsoft.com/office/drawing/2014/main" val="3166489975"/>
                    </a:ext>
                  </a:extLst>
                </a:gridCol>
                <a:gridCol w="1152128">
                  <a:extLst>
                    <a:ext uri="{9D8B030D-6E8A-4147-A177-3AD203B41FA5}">
                      <a16:colId xmlns:a16="http://schemas.microsoft.com/office/drawing/2014/main" val="3240374318"/>
                    </a:ext>
                  </a:extLst>
                </a:gridCol>
                <a:gridCol w="1512168">
                  <a:extLst>
                    <a:ext uri="{9D8B030D-6E8A-4147-A177-3AD203B41FA5}">
                      <a16:colId xmlns:a16="http://schemas.microsoft.com/office/drawing/2014/main" val="2229333623"/>
                    </a:ext>
                  </a:extLst>
                </a:gridCol>
              </a:tblGrid>
              <a:tr h="0">
                <a:tc>
                  <a:txBody>
                    <a:bodyPr/>
                    <a:lstStyle/>
                    <a:p>
                      <a:pPr marL="0" marR="0" algn="just">
                        <a:lnSpc>
                          <a:spcPct val="107000"/>
                        </a:lnSpc>
                        <a:spcBef>
                          <a:spcPts val="0"/>
                        </a:spcBef>
                        <a:spcAft>
                          <a:spcPts val="0"/>
                        </a:spcAft>
                      </a:pPr>
                      <a:r>
                        <a:rPr lang="en-US" sz="1600">
                          <a:solidFill>
                            <a:schemeClr val="bg1"/>
                          </a:solidFill>
                          <a:effectLst/>
                          <a:latin typeface="Segoe UI" panose="020B0502040204020203" pitchFamily="34" charset="0"/>
                          <a:cs typeface="Segoe UI" panose="020B0502040204020203" pitchFamily="34" charset="0"/>
                        </a:rPr>
                        <a:t>Data Type</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a:solidFill>
                            <a:schemeClr val="bg1"/>
                          </a:solidFill>
                          <a:effectLst/>
                          <a:latin typeface="Segoe UI" panose="020B0502040204020203" pitchFamily="34" charset="0"/>
                          <a:cs typeface="Segoe UI" panose="020B0502040204020203" pitchFamily="34" charset="0"/>
                        </a:rPr>
                        <a:t>Source</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a:solidFill>
                            <a:schemeClr val="bg1"/>
                          </a:solidFill>
                          <a:effectLst/>
                          <a:latin typeface="Segoe UI" panose="020B0502040204020203" pitchFamily="34" charset="0"/>
                          <a:cs typeface="Segoe UI" panose="020B0502040204020203" pitchFamily="34" charset="0"/>
                        </a:rPr>
                        <a:t>Format</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a:solidFill>
                            <a:schemeClr val="bg1"/>
                          </a:solidFill>
                          <a:effectLst/>
                          <a:latin typeface="Segoe UI" panose="020B0502040204020203" pitchFamily="34" charset="0"/>
                          <a:cs typeface="Segoe UI" panose="020B0502040204020203" pitchFamily="34" charset="0"/>
                        </a:rPr>
                        <a:t>Methodology</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extLst>
                  <a:ext uri="{0D108BD9-81ED-4DB2-BD59-A6C34878D82A}">
                    <a16:rowId xmlns:a16="http://schemas.microsoft.com/office/drawing/2014/main" val="1564012939"/>
                  </a:ext>
                </a:extLst>
              </a:tr>
              <a:tr h="0">
                <a:tc>
                  <a:txBody>
                    <a:bodyPr/>
                    <a:lstStyle/>
                    <a:p>
                      <a:pPr marL="0" marR="0" algn="just">
                        <a:lnSpc>
                          <a:spcPct val="107000"/>
                        </a:lnSpc>
                        <a:spcBef>
                          <a:spcPts val="0"/>
                        </a:spcBef>
                        <a:spcAft>
                          <a:spcPts val="0"/>
                        </a:spcAft>
                      </a:pPr>
                      <a:r>
                        <a:rPr lang="en-US" sz="1600">
                          <a:solidFill>
                            <a:schemeClr val="bg1"/>
                          </a:solidFill>
                          <a:effectLst/>
                          <a:latin typeface="Segoe UI" panose="020B0502040204020203" pitchFamily="34" charset="0"/>
                          <a:cs typeface="Segoe UI" panose="020B0502040204020203" pitchFamily="34" charset="0"/>
                        </a:rPr>
                        <a:t>Sales, Net Income</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u="sng">
                          <a:solidFill>
                            <a:schemeClr val="bg1"/>
                          </a:solidFill>
                          <a:effectLst/>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https://www.statista.com/</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dirty="0">
                          <a:solidFill>
                            <a:schemeClr val="bg1"/>
                          </a:solidFill>
                          <a:effectLst/>
                          <a:latin typeface="Segoe UI" panose="020B0502040204020203" pitchFamily="34" charset="0"/>
                          <a:cs typeface="Segoe UI" panose="020B0502040204020203" pitchFamily="34" charset="0"/>
                        </a:rPr>
                        <a:t>Excel</a:t>
                      </a:r>
                      <a:endParaRPr lang="en-US" sz="1400" dirty="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a:solidFill>
                            <a:schemeClr val="bg1"/>
                          </a:solidFill>
                          <a:effectLst/>
                          <a:latin typeface="Segoe UI" panose="020B0502040204020203" pitchFamily="34" charset="0"/>
                          <a:cs typeface="Segoe UI" panose="020B0502040204020203" pitchFamily="34" charset="0"/>
                        </a:rPr>
                        <a:t>Download</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extLst>
                  <a:ext uri="{0D108BD9-81ED-4DB2-BD59-A6C34878D82A}">
                    <a16:rowId xmlns:a16="http://schemas.microsoft.com/office/drawing/2014/main" val="1019802485"/>
                  </a:ext>
                </a:extLst>
              </a:tr>
              <a:tr h="0">
                <a:tc>
                  <a:txBody>
                    <a:bodyPr/>
                    <a:lstStyle/>
                    <a:p>
                      <a:pPr marL="0" marR="0" algn="just">
                        <a:lnSpc>
                          <a:spcPct val="107000"/>
                        </a:lnSpc>
                        <a:spcBef>
                          <a:spcPts val="0"/>
                        </a:spcBef>
                        <a:spcAft>
                          <a:spcPts val="0"/>
                        </a:spcAft>
                      </a:pPr>
                      <a:r>
                        <a:rPr lang="en-US" sz="1600" dirty="0">
                          <a:solidFill>
                            <a:schemeClr val="bg1"/>
                          </a:solidFill>
                          <a:effectLst/>
                          <a:latin typeface="Segoe UI" panose="020B0502040204020203" pitchFamily="34" charset="0"/>
                          <a:cs typeface="Segoe UI" panose="020B0502040204020203" pitchFamily="34" charset="0"/>
                        </a:rPr>
                        <a:t>Revenue</a:t>
                      </a:r>
                      <a:endParaRPr lang="en-US" sz="1400" dirty="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u="sng" dirty="0">
                          <a:solidFill>
                            <a:schemeClr val="bg1"/>
                          </a:solidFill>
                          <a:effectLst/>
                          <a:latin typeface="Segoe UI" panose="020B0502040204020203"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https://www.apple.com/newsroom/pdfs/Q4-18-Data-Summary.pdf</a:t>
                      </a:r>
                      <a:r>
                        <a:rPr lang="en-US" sz="1600" dirty="0">
                          <a:solidFill>
                            <a:schemeClr val="bg1"/>
                          </a:solidFill>
                          <a:effectLst/>
                          <a:latin typeface="Segoe UI" panose="020B0502040204020203" pitchFamily="34" charset="0"/>
                          <a:cs typeface="Segoe UI" panose="020B0502040204020203" pitchFamily="34" charset="0"/>
                        </a:rPr>
                        <a:t> </a:t>
                      </a:r>
                      <a:endParaRPr lang="en-US" sz="1400" dirty="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dirty="0">
                          <a:solidFill>
                            <a:schemeClr val="bg1"/>
                          </a:solidFill>
                          <a:effectLst/>
                          <a:latin typeface="Segoe UI" panose="020B0502040204020203" pitchFamily="34" charset="0"/>
                          <a:cs typeface="Segoe UI" panose="020B0502040204020203" pitchFamily="34" charset="0"/>
                        </a:rPr>
                        <a:t>PDF</a:t>
                      </a:r>
                      <a:endParaRPr lang="en-US" sz="1400" dirty="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a:solidFill>
                            <a:schemeClr val="bg1"/>
                          </a:solidFill>
                          <a:effectLst/>
                          <a:latin typeface="Segoe UI" panose="020B0502040204020203" pitchFamily="34" charset="0"/>
                          <a:cs typeface="Segoe UI" panose="020B0502040204020203" pitchFamily="34" charset="0"/>
                        </a:rPr>
                        <a:t>OCR</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extLst>
                  <a:ext uri="{0D108BD9-81ED-4DB2-BD59-A6C34878D82A}">
                    <a16:rowId xmlns:a16="http://schemas.microsoft.com/office/drawing/2014/main" val="3431853254"/>
                  </a:ext>
                </a:extLst>
              </a:tr>
              <a:tr h="0">
                <a:tc>
                  <a:txBody>
                    <a:bodyPr/>
                    <a:lstStyle/>
                    <a:p>
                      <a:pPr marL="0" marR="0" algn="just">
                        <a:lnSpc>
                          <a:spcPct val="107000"/>
                        </a:lnSpc>
                        <a:spcBef>
                          <a:spcPts val="0"/>
                        </a:spcBef>
                        <a:spcAft>
                          <a:spcPts val="0"/>
                        </a:spcAft>
                      </a:pPr>
                      <a:r>
                        <a:rPr lang="en-US" sz="1600">
                          <a:solidFill>
                            <a:schemeClr val="bg1"/>
                          </a:solidFill>
                          <a:effectLst/>
                          <a:latin typeface="Segoe UI" panose="020B0502040204020203" pitchFamily="34" charset="0"/>
                          <a:cs typeface="Segoe UI" panose="020B0502040204020203" pitchFamily="34" charset="0"/>
                        </a:rPr>
                        <a:t>Product Releases</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u="sng">
                          <a:solidFill>
                            <a:schemeClr val="bg1"/>
                          </a:solidFill>
                          <a:effectLst/>
                          <a:latin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https://en.wikipedia.org/wiki/IPhone</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a:solidFill>
                            <a:schemeClr val="bg1"/>
                          </a:solidFill>
                          <a:effectLst/>
                          <a:latin typeface="Segoe UI" panose="020B0502040204020203" pitchFamily="34" charset="0"/>
                          <a:cs typeface="Segoe UI" panose="020B0502040204020203" pitchFamily="34" charset="0"/>
                        </a:rPr>
                        <a:t>Web</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a:solidFill>
                            <a:schemeClr val="bg1"/>
                          </a:solidFill>
                          <a:effectLst/>
                          <a:latin typeface="Segoe UI" panose="020B0502040204020203" pitchFamily="34" charset="0"/>
                          <a:cs typeface="Segoe UI" panose="020B0502040204020203" pitchFamily="34" charset="0"/>
                        </a:rPr>
                        <a:t>Scraping</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extLst>
                  <a:ext uri="{0D108BD9-81ED-4DB2-BD59-A6C34878D82A}">
                    <a16:rowId xmlns:a16="http://schemas.microsoft.com/office/drawing/2014/main" val="3264917786"/>
                  </a:ext>
                </a:extLst>
              </a:tr>
              <a:tr h="0">
                <a:tc>
                  <a:txBody>
                    <a:bodyPr/>
                    <a:lstStyle/>
                    <a:p>
                      <a:pPr marL="0" marR="0" algn="just">
                        <a:lnSpc>
                          <a:spcPct val="107000"/>
                        </a:lnSpc>
                        <a:spcBef>
                          <a:spcPts val="0"/>
                        </a:spcBef>
                        <a:spcAft>
                          <a:spcPts val="0"/>
                        </a:spcAft>
                      </a:pPr>
                      <a:r>
                        <a:rPr lang="en-US" sz="1600">
                          <a:solidFill>
                            <a:schemeClr val="bg1"/>
                          </a:solidFill>
                          <a:effectLst/>
                          <a:latin typeface="Segoe UI" panose="020B0502040204020203" pitchFamily="34" charset="0"/>
                          <a:cs typeface="Segoe UI" panose="020B0502040204020203" pitchFamily="34" charset="0"/>
                        </a:rPr>
                        <a:t>GAMFA Stocks</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u="sng">
                          <a:solidFill>
                            <a:schemeClr val="bg1"/>
                          </a:solidFill>
                          <a:effectLst/>
                          <a:latin typeface="Segoe UI" panose="020B0502040204020203" pitchFamily="34" charset="0"/>
                          <a:cs typeface="Segoe UI" panose="020B0502040204020203" pitchFamily="34" charset="0"/>
                          <a:hlinkClick r:id="rId5">
                            <a:extLst>
                              <a:ext uri="{A12FA001-AC4F-418D-AE19-62706E023703}">
                                <ahyp:hlinkClr xmlns:ahyp="http://schemas.microsoft.com/office/drawing/2018/hyperlinkcolor" val="tx"/>
                              </a:ext>
                            </a:extLst>
                          </a:hlinkClick>
                        </a:rPr>
                        <a:t>https://in.finance.yahoo.com/</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dirty="0">
                          <a:solidFill>
                            <a:schemeClr val="bg1"/>
                          </a:solidFill>
                          <a:effectLst/>
                          <a:latin typeface="Segoe UI" panose="020B0502040204020203" pitchFamily="34" charset="0"/>
                          <a:cs typeface="Segoe UI" panose="020B0502040204020203" pitchFamily="34" charset="0"/>
                        </a:rPr>
                        <a:t>Web</a:t>
                      </a:r>
                      <a:endParaRPr lang="en-US" sz="1400" dirty="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a:solidFill>
                            <a:schemeClr val="bg1"/>
                          </a:solidFill>
                          <a:effectLst/>
                          <a:latin typeface="Segoe UI" panose="020B0502040204020203" pitchFamily="34" charset="0"/>
                          <a:cs typeface="Segoe UI" panose="020B0502040204020203" pitchFamily="34" charset="0"/>
                        </a:rPr>
                        <a:t>Download</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extLst>
                  <a:ext uri="{0D108BD9-81ED-4DB2-BD59-A6C34878D82A}">
                    <a16:rowId xmlns:a16="http://schemas.microsoft.com/office/drawing/2014/main" val="967365977"/>
                  </a:ext>
                </a:extLst>
              </a:tr>
              <a:tr h="0">
                <a:tc>
                  <a:txBody>
                    <a:bodyPr/>
                    <a:lstStyle/>
                    <a:p>
                      <a:pPr marL="0" marR="0" algn="just">
                        <a:lnSpc>
                          <a:spcPct val="107000"/>
                        </a:lnSpc>
                        <a:spcBef>
                          <a:spcPts val="0"/>
                        </a:spcBef>
                        <a:spcAft>
                          <a:spcPts val="0"/>
                        </a:spcAft>
                      </a:pPr>
                      <a:r>
                        <a:rPr lang="en-US" sz="1600">
                          <a:solidFill>
                            <a:schemeClr val="bg1"/>
                          </a:solidFill>
                          <a:effectLst/>
                          <a:latin typeface="Segoe UI" panose="020B0502040204020203" pitchFamily="34" charset="0"/>
                          <a:cs typeface="Segoe UI" panose="020B0502040204020203" pitchFamily="34" charset="0"/>
                        </a:rPr>
                        <a:t>News</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u="sng">
                          <a:solidFill>
                            <a:schemeClr val="bg1"/>
                          </a:solidFill>
                          <a:effectLst/>
                          <a:latin typeface="Segoe UI" panose="020B0502040204020203" pitchFamily="34" charset="0"/>
                          <a:cs typeface="Segoe UI" panose="020B0502040204020203" pitchFamily="34" charset="0"/>
                          <a:hlinkClick r:id="rId6">
                            <a:extLst>
                              <a:ext uri="{A12FA001-AC4F-418D-AE19-62706E023703}">
                                <ahyp:hlinkClr xmlns:ahyp="http://schemas.microsoft.com/office/drawing/2018/hyperlinkcolor" val="tx"/>
                              </a:ext>
                            </a:extLst>
                          </a:hlinkClick>
                        </a:rPr>
                        <a:t>http://fortune.com/</a:t>
                      </a:r>
                      <a:r>
                        <a:rPr lang="en-US" sz="1600">
                          <a:solidFill>
                            <a:schemeClr val="bg1"/>
                          </a:solidFill>
                          <a:effectLst/>
                          <a:latin typeface="Segoe UI" panose="020B0502040204020203" pitchFamily="34" charset="0"/>
                          <a:cs typeface="Segoe UI" panose="020B0502040204020203" pitchFamily="34" charset="0"/>
                        </a:rPr>
                        <a:t> </a:t>
                      </a:r>
                      <a:endParaRPr lang="en-US" sz="1400">
                        <a:solidFill>
                          <a:schemeClr val="bg1"/>
                        </a:solidFill>
                        <a:effectLst/>
                        <a:latin typeface="Segoe UI" panose="020B0502040204020203" pitchFamily="34" charset="0"/>
                        <a:cs typeface="Segoe UI" panose="020B0502040204020203" pitchFamily="34" charset="0"/>
                      </a:endParaRPr>
                    </a:p>
                    <a:p>
                      <a:pPr marL="0" marR="0" algn="just">
                        <a:lnSpc>
                          <a:spcPct val="107000"/>
                        </a:lnSpc>
                        <a:spcBef>
                          <a:spcPts val="0"/>
                        </a:spcBef>
                        <a:spcAft>
                          <a:spcPts val="0"/>
                        </a:spcAft>
                      </a:pPr>
                      <a:r>
                        <a:rPr lang="en-US" sz="1600" u="sng">
                          <a:solidFill>
                            <a:schemeClr val="bg1"/>
                          </a:solidFill>
                          <a:effectLst/>
                          <a:latin typeface="Segoe UI" panose="020B0502040204020203" pitchFamily="34" charset="0"/>
                          <a:cs typeface="Segoe UI" panose="020B0502040204020203" pitchFamily="34" charset="0"/>
                          <a:hlinkClick r:id="rId7">
                            <a:extLst>
                              <a:ext uri="{A12FA001-AC4F-418D-AE19-62706E023703}">
                                <ahyp:hlinkClr xmlns:ahyp="http://schemas.microsoft.com/office/drawing/2018/hyperlinkcolor" val="tx"/>
                              </a:ext>
                            </a:extLst>
                          </a:hlinkClick>
                        </a:rPr>
                        <a:t>http://techcrunch.com/</a:t>
                      </a:r>
                      <a:r>
                        <a:rPr lang="en-US" sz="1600">
                          <a:solidFill>
                            <a:schemeClr val="bg1"/>
                          </a:solidFill>
                          <a:effectLst/>
                          <a:latin typeface="Segoe UI" panose="020B0502040204020203" pitchFamily="34" charset="0"/>
                          <a:cs typeface="Segoe UI" panose="020B0502040204020203" pitchFamily="34" charset="0"/>
                        </a:rPr>
                        <a:t> </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a:solidFill>
                            <a:schemeClr val="bg1"/>
                          </a:solidFill>
                          <a:effectLst/>
                          <a:latin typeface="Segoe UI" panose="020B0502040204020203" pitchFamily="34" charset="0"/>
                          <a:cs typeface="Segoe UI" panose="020B0502040204020203" pitchFamily="34" charset="0"/>
                        </a:rPr>
                        <a:t>Web</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a:solidFill>
                            <a:schemeClr val="bg1"/>
                          </a:solidFill>
                          <a:effectLst/>
                          <a:latin typeface="Segoe UI" panose="020B0502040204020203" pitchFamily="34" charset="0"/>
                          <a:cs typeface="Segoe UI" panose="020B0502040204020203" pitchFamily="34" charset="0"/>
                        </a:rPr>
                        <a:t>API(s)</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extLst>
                  <a:ext uri="{0D108BD9-81ED-4DB2-BD59-A6C34878D82A}">
                    <a16:rowId xmlns:a16="http://schemas.microsoft.com/office/drawing/2014/main" val="835931173"/>
                  </a:ext>
                </a:extLst>
              </a:tr>
              <a:tr h="0">
                <a:tc>
                  <a:txBody>
                    <a:bodyPr/>
                    <a:lstStyle/>
                    <a:p>
                      <a:pPr marL="0" marR="0" algn="just">
                        <a:lnSpc>
                          <a:spcPct val="107000"/>
                        </a:lnSpc>
                        <a:spcBef>
                          <a:spcPts val="0"/>
                        </a:spcBef>
                        <a:spcAft>
                          <a:spcPts val="0"/>
                        </a:spcAft>
                      </a:pPr>
                      <a:r>
                        <a:rPr lang="en-US" sz="1600">
                          <a:solidFill>
                            <a:schemeClr val="bg1"/>
                          </a:solidFill>
                          <a:effectLst/>
                          <a:latin typeface="Segoe UI" panose="020B0502040204020203" pitchFamily="34" charset="0"/>
                          <a:cs typeface="Segoe UI" panose="020B0502040204020203" pitchFamily="34" charset="0"/>
                        </a:rPr>
                        <a:t>Consumer Sentiment</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u="sng">
                          <a:solidFill>
                            <a:schemeClr val="bg1"/>
                          </a:solidFill>
                          <a:effectLst/>
                          <a:latin typeface="Segoe UI" panose="020B0502040204020203" pitchFamily="34" charset="0"/>
                          <a:cs typeface="Segoe UI" panose="020B0502040204020203" pitchFamily="34" charset="0"/>
                          <a:hlinkClick r:id="rId8">
                            <a:extLst>
                              <a:ext uri="{A12FA001-AC4F-418D-AE19-62706E023703}">
                                <ahyp:hlinkClr xmlns:ahyp="http://schemas.microsoft.com/office/drawing/2018/hyperlinkcolor" val="tx"/>
                              </a:ext>
                            </a:extLst>
                          </a:hlinkClick>
                        </a:rPr>
                        <a:t>https://twitter.com</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a:solidFill>
                            <a:schemeClr val="bg1"/>
                          </a:solidFill>
                          <a:effectLst/>
                          <a:latin typeface="Segoe UI" panose="020B0502040204020203" pitchFamily="34" charset="0"/>
                          <a:cs typeface="Segoe UI" panose="020B0502040204020203" pitchFamily="34" charset="0"/>
                        </a:rPr>
                        <a:t>Web</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a:solidFill>
                            <a:schemeClr val="bg1"/>
                          </a:solidFill>
                          <a:effectLst/>
                          <a:latin typeface="Segoe UI" panose="020B0502040204020203" pitchFamily="34" charset="0"/>
                          <a:cs typeface="Segoe UI" panose="020B0502040204020203" pitchFamily="34" charset="0"/>
                        </a:rPr>
                        <a:t>API(s)</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extLst>
                  <a:ext uri="{0D108BD9-81ED-4DB2-BD59-A6C34878D82A}">
                    <a16:rowId xmlns:a16="http://schemas.microsoft.com/office/drawing/2014/main" val="3109860273"/>
                  </a:ext>
                </a:extLst>
              </a:tr>
              <a:tr h="0">
                <a:tc>
                  <a:txBody>
                    <a:bodyPr/>
                    <a:lstStyle/>
                    <a:p>
                      <a:pPr marL="0" marR="0" algn="just">
                        <a:lnSpc>
                          <a:spcPct val="107000"/>
                        </a:lnSpc>
                        <a:spcBef>
                          <a:spcPts val="0"/>
                        </a:spcBef>
                        <a:spcAft>
                          <a:spcPts val="0"/>
                        </a:spcAft>
                      </a:pPr>
                      <a:r>
                        <a:rPr lang="en-US" sz="1600">
                          <a:solidFill>
                            <a:schemeClr val="bg1"/>
                          </a:solidFill>
                          <a:effectLst/>
                          <a:latin typeface="Segoe UI" panose="020B0502040204020203" pitchFamily="34" charset="0"/>
                          <a:cs typeface="Segoe UI" panose="020B0502040204020203" pitchFamily="34" charset="0"/>
                        </a:rPr>
                        <a:t>Product Interest &amp; Compete</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u="sng">
                          <a:solidFill>
                            <a:schemeClr val="bg1"/>
                          </a:solidFill>
                          <a:effectLst/>
                          <a:latin typeface="Segoe UI" panose="020B0502040204020203" pitchFamily="34" charset="0"/>
                          <a:cs typeface="Segoe UI" panose="020B0502040204020203" pitchFamily="34" charset="0"/>
                          <a:hlinkClick r:id="rId9">
                            <a:extLst>
                              <a:ext uri="{A12FA001-AC4F-418D-AE19-62706E023703}">
                                <ahyp:hlinkClr xmlns:ahyp="http://schemas.microsoft.com/office/drawing/2018/hyperlinkcolor" val="tx"/>
                              </a:ext>
                            </a:extLst>
                          </a:hlinkClick>
                        </a:rPr>
                        <a:t>https://trends.google.com/trends/?geo=US</a:t>
                      </a:r>
                      <a:r>
                        <a:rPr lang="en-US" sz="1600">
                          <a:solidFill>
                            <a:schemeClr val="bg1"/>
                          </a:solidFill>
                          <a:effectLst/>
                          <a:latin typeface="Segoe UI" panose="020B0502040204020203" pitchFamily="34" charset="0"/>
                          <a:cs typeface="Segoe UI" panose="020B0502040204020203" pitchFamily="34" charset="0"/>
                        </a:rPr>
                        <a:t> </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a:solidFill>
                            <a:schemeClr val="bg1"/>
                          </a:solidFill>
                          <a:effectLst/>
                          <a:latin typeface="Segoe UI" panose="020B0502040204020203" pitchFamily="34" charset="0"/>
                          <a:cs typeface="Segoe UI" panose="020B0502040204020203" pitchFamily="34" charset="0"/>
                        </a:rPr>
                        <a:t>Web</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a:solidFill>
                            <a:schemeClr val="bg1"/>
                          </a:solidFill>
                          <a:effectLst/>
                          <a:latin typeface="Segoe UI" panose="020B0502040204020203" pitchFamily="34" charset="0"/>
                          <a:cs typeface="Segoe UI" panose="020B0502040204020203" pitchFamily="34" charset="0"/>
                        </a:rPr>
                        <a:t>Charts</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extLst>
                  <a:ext uri="{0D108BD9-81ED-4DB2-BD59-A6C34878D82A}">
                    <a16:rowId xmlns:a16="http://schemas.microsoft.com/office/drawing/2014/main" val="1893049052"/>
                  </a:ext>
                </a:extLst>
              </a:tr>
              <a:tr h="0">
                <a:tc>
                  <a:txBody>
                    <a:bodyPr/>
                    <a:lstStyle/>
                    <a:p>
                      <a:pPr marL="0" marR="0" algn="just">
                        <a:lnSpc>
                          <a:spcPct val="107000"/>
                        </a:lnSpc>
                        <a:spcBef>
                          <a:spcPts val="0"/>
                        </a:spcBef>
                        <a:spcAft>
                          <a:spcPts val="0"/>
                        </a:spcAft>
                      </a:pPr>
                      <a:r>
                        <a:rPr lang="en-US" sz="1600">
                          <a:solidFill>
                            <a:schemeClr val="bg1"/>
                          </a:solidFill>
                          <a:effectLst/>
                          <a:latin typeface="Segoe UI" panose="020B0502040204020203" pitchFamily="34" charset="0"/>
                          <a:cs typeface="Segoe UI" panose="020B0502040204020203" pitchFamily="34" charset="0"/>
                        </a:rPr>
                        <a:t>App Store Usage </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u="sng">
                          <a:solidFill>
                            <a:schemeClr val="bg1"/>
                          </a:solidFill>
                          <a:effectLst/>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https://www.statista.com/</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a:solidFill>
                            <a:schemeClr val="bg1"/>
                          </a:solidFill>
                          <a:effectLst/>
                          <a:latin typeface="Segoe UI" panose="020B0502040204020203" pitchFamily="34" charset="0"/>
                          <a:cs typeface="Segoe UI" panose="020B0502040204020203" pitchFamily="34" charset="0"/>
                        </a:rPr>
                        <a:t>Excel</a:t>
                      </a:r>
                      <a:endParaRPr lang="en-US" sz="140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tc>
                  <a:txBody>
                    <a:bodyPr/>
                    <a:lstStyle/>
                    <a:p>
                      <a:pPr marL="0" marR="0" algn="just">
                        <a:lnSpc>
                          <a:spcPct val="107000"/>
                        </a:lnSpc>
                        <a:spcBef>
                          <a:spcPts val="0"/>
                        </a:spcBef>
                        <a:spcAft>
                          <a:spcPts val="0"/>
                        </a:spcAft>
                      </a:pPr>
                      <a:r>
                        <a:rPr lang="en-US" sz="1600" dirty="0">
                          <a:solidFill>
                            <a:schemeClr val="bg1"/>
                          </a:solidFill>
                          <a:effectLst/>
                          <a:latin typeface="Segoe UI" panose="020B0502040204020203" pitchFamily="34" charset="0"/>
                          <a:cs typeface="Segoe UI" panose="020B0502040204020203" pitchFamily="34" charset="0"/>
                        </a:rPr>
                        <a:t>Download</a:t>
                      </a:r>
                      <a:endParaRPr lang="en-US" sz="1400" dirty="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tx1">
                        <a:lumMod val="85000"/>
                      </a:schemeClr>
                    </a:solidFill>
                  </a:tcPr>
                </a:tc>
                <a:extLst>
                  <a:ext uri="{0D108BD9-81ED-4DB2-BD59-A6C34878D82A}">
                    <a16:rowId xmlns:a16="http://schemas.microsoft.com/office/drawing/2014/main" val="2296013398"/>
                  </a:ext>
                </a:extLst>
              </a:tr>
            </a:tbl>
          </a:graphicData>
        </a:graphic>
      </p:graphicFrame>
    </p:spTree>
    <p:extLst>
      <p:ext uri="{BB962C8B-B14F-4D97-AF65-F5344CB8AC3E}">
        <p14:creationId xmlns:p14="http://schemas.microsoft.com/office/powerpoint/2010/main" val="394402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01200" cy="620688"/>
          </a:xfrm>
        </p:spPr>
        <p:txBody>
          <a:bodyPr/>
          <a:lstStyle/>
          <a:p>
            <a:r>
              <a:rPr lang="en-US" dirty="0">
                <a:solidFill>
                  <a:schemeClr val="accent3">
                    <a:lumMod val="50000"/>
                  </a:schemeClr>
                </a:solidFill>
                <a:latin typeface="Gill Sans MT" panose="020B0502020104020203" pitchFamily="34" charset="0"/>
              </a:rPr>
              <a:t>Data Understanding</a:t>
            </a:r>
            <a:endParaRPr lang="en-IN" dirty="0">
              <a:solidFill>
                <a:schemeClr val="accent3">
                  <a:lumMod val="50000"/>
                </a:schemeClr>
              </a:solidFill>
              <a:latin typeface="Gill Sans MT" panose="020B0502020104020203" pitchFamily="34" charset="0"/>
            </a:endParaRPr>
          </a:p>
        </p:txBody>
      </p:sp>
      <p:sp>
        <p:nvSpPr>
          <p:cNvPr id="5" name="Rectangle 4">
            <a:extLst>
              <a:ext uri="{FF2B5EF4-FFF2-40B4-BE49-F238E27FC236}">
                <a16:creationId xmlns:a16="http://schemas.microsoft.com/office/drawing/2014/main" id="{0E7A788C-33AD-4887-A7D8-1C9AC4BB377D}"/>
              </a:ext>
            </a:extLst>
          </p:cNvPr>
          <p:cNvSpPr/>
          <p:nvPr/>
        </p:nvSpPr>
        <p:spPr>
          <a:xfrm>
            <a:off x="117748" y="836712"/>
            <a:ext cx="11161240" cy="2902141"/>
          </a:xfrm>
          <a:prstGeom prst="rect">
            <a:avLst/>
          </a:prstGeom>
        </p:spPr>
        <p:txBody>
          <a:bodyPr wrap="square">
            <a:spAutoFit/>
          </a:bodyPr>
          <a:lstStyle/>
          <a:p>
            <a:pPr algn="just"/>
            <a:r>
              <a:rPr lang="en-US" sz="1600" dirty="0">
                <a:solidFill>
                  <a:srgbClr val="000000"/>
                </a:solidFill>
                <a:latin typeface="Segoe UI" panose="020B0502040204020203" pitchFamily="34" charset="0"/>
                <a:cs typeface="Segoe UI" panose="020B0502040204020203" pitchFamily="34" charset="0"/>
              </a:rPr>
              <a:t>While analyzing the data as part of the EDA we had the following observations</a:t>
            </a:r>
          </a:p>
          <a:p>
            <a:pPr marL="342900" marR="0" lvl="0" indent="-342900" algn="just">
              <a:spcBef>
                <a:spcPts val="0"/>
              </a:spcBef>
              <a:spcAft>
                <a:spcPts val="0"/>
              </a:spcAft>
              <a:buFont typeface="Calibri Light" panose="020F0302020204030204" pitchFamily="34" charset="0"/>
              <a:buChar char="-"/>
            </a:pPr>
            <a:r>
              <a:rPr lang="en-US" sz="1600" dirty="0">
                <a:solidFill>
                  <a:srgbClr val="000000"/>
                </a:solidFill>
                <a:latin typeface="Segoe UI" panose="020B0502040204020203" pitchFamily="34" charset="0"/>
                <a:cs typeface="Segoe UI" panose="020B0502040204020203" pitchFamily="34" charset="0"/>
              </a:rPr>
              <a:t>The pricing data for each version of the iPhone was available as set of ranges. Hence, we had to use the mean to identify the average price per version of the phone. Since we didn’t use the average price in deriving the revenues the average would not impact the revenues.</a:t>
            </a:r>
          </a:p>
          <a:p>
            <a:pPr marL="342900" marR="0" lvl="0" indent="-342900" algn="just">
              <a:lnSpc>
                <a:spcPct val="107000"/>
              </a:lnSpc>
              <a:spcBef>
                <a:spcPts val="0"/>
              </a:spcBef>
              <a:spcAft>
                <a:spcPts val="0"/>
              </a:spcAft>
              <a:buFont typeface="Calibri Light" panose="020F0302020204030204" pitchFamily="34" charset="0"/>
              <a:buChar char="-"/>
            </a:pPr>
            <a:r>
              <a:rPr lang="en-US" sz="1600" dirty="0">
                <a:solidFill>
                  <a:srgbClr val="000000"/>
                </a:solidFill>
                <a:latin typeface="Segoe UI" panose="020B0502040204020203" pitchFamily="34" charset="0"/>
                <a:cs typeface="Segoe UI" panose="020B0502040204020203" pitchFamily="34" charset="0"/>
              </a:rPr>
              <a:t>Adjusted value of stock used instead of the market close to account for any calculations that happen after the close of the day</a:t>
            </a:r>
          </a:p>
          <a:p>
            <a:pPr marL="342900" marR="0" lvl="0" indent="-342900" algn="just">
              <a:lnSpc>
                <a:spcPct val="107000"/>
              </a:lnSpc>
              <a:spcBef>
                <a:spcPts val="0"/>
              </a:spcBef>
              <a:spcAft>
                <a:spcPts val="0"/>
              </a:spcAft>
              <a:buFont typeface="Calibri Light" panose="020F0302020204030204" pitchFamily="34" charset="0"/>
              <a:buChar char="-"/>
            </a:pPr>
            <a:r>
              <a:rPr lang="en-US" sz="1600" dirty="0">
                <a:solidFill>
                  <a:srgbClr val="000000"/>
                </a:solidFill>
                <a:latin typeface="Segoe UI" panose="020B0502040204020203" pitchFamily="34" charset="0"/>
                <a:cs typeface="Segoe UI" panose="020B0502040204020203" pitchFamily="34" charset="0"/>
              </a:rPr>
              <a:t>iPhone news was not limited to the product but also has comments around accessories. </a:t>
            </a:r>
          </a:p>
          <a:p>
            <a:pPr marL="342900" marR="0" lvl="0" indent="-342900" algn="just">
              <a:lnSpc>
                <a:spcPct val="107000"/>
              </a:lnSpc>
              <a:spcBef>
                <a:spcPts val="0"/>
              </a:spcBef>
              <a:spcAft>
                <a:spcPts val="0"/>
              </a:spcAft>
              <a:buFont typeface="Calibri Light" panose="020F0302020204030204" pitchFamily="34" charset="0"/>
              <a:buChar char="-"/>
            </a:pPr>
            <a:r>
              <a:rPr lang="en-US" sz="1600" dirty="0">
                <a:solidFill>
                  <a:srgbClr val="000000"/>
                </a:solidFill>
                <a:latin typeface="Segoe UI" panose="020B0502040204020203" pitchFamily="34" charset="0"/>
                <a:cs typeface="Segoe UI" panose="020B0502040204020203" pitchFamily="34" charset="0"/>
              </a:rPr>
              <a:t>The apple version releases happen in September and March timeframe which causes seasonality in the sales and revenue numbers for quarters </a:t>
            </a:r>
          </a:p>
          <a:p>
            <a:pPr marL="342900" marR="0" lvl="0" indent="-342900" algn="just">
              <a:lnSpc>
                <a:spcPct val="107000"/>
              </a:lnSpc>
              <a:spcBef>
                <a:spcPts val="0"/>
              </a:spcBef>
              <a:spcAft>
                <a:spcPts val="800"/>
              </a:spcAft>
              <a:buFont typeface="Calibri Light" panose="020F0302020204030204" pitchFamily="34" charset="0"/>
              <a:buChar char="-"/>
            </a:pPr>
            <a:r>
              <a:rPr lang="en-US" sz="1600" dirty="0">
                <a:solidFill>
                  <a:srgbClr val="000000"/>
                </a:solidFill>
                <a:latin typeface="Segoe UI" panose="020B0502040204020203" pitchFamily="34" charset="0"/>
                <a:cs typeface="Segoe UI" panose="020B0502040204020203" pitchFamily="34" charset="0"/>
              </a:rPr>
              <a:t>Different regions have different leader in the mobile phone segment, hence compete in one country (India) may not be the same in another (Brazil).</a:t>
            </a:r>
          </a:p>
        </p:txBody>
      </p:sp>
      <p:pic>
        <p:nvPicPr>
          <p:cNvPr id="11" name="Picture 10">
            <a:extLst>
              <a:ext uri="{FF2B5EF4-FFF2-40B4-BE49-F238E27FC236}">
                <a16:creationId xmlns:a16="http://schemas.microsoft.com/office/drawing/2014/main" id="{87DAC922-35AB-4232-829B-04534A1D7B44}"/>
              </a:ext>
            </a:extLst>
          </p:cNvPr>
          <p:cNvPicPr/>
          <p:nvPr/>
        </p:nvPicPr>
        <p:blipFill>
          <a:blip r:embed="rId2"/>
          <a:stretch>
            <a:fillRect/>
          </a:stretch>
        </p:blipFill>
        <p:spPr>
          <a:xfrm>
            <a:off x="6245225" y="3634740"/>
            <a:ext cx="5943600" cy="3223260"/>
          </a:xfrm>
          <a:prstGeom prst="rect">
            <a:avLst/>
          </a:prstGeom>
        </p:spPr>
      </p:pic>
      <p:sp>
        <p:nvSpPr>
          <p:cNvPr id="13" name="Rectangle 12">
            <a:extLst>
              <a:ext uri="{FF2B5EF4-FFF2-40B4-BE49-F238E27FC236}">
                <a16:creationId xmlns:a16="http://schemas.microsoft.com/office/drawing/2014/main" id="{BEC48535-16A7-46C2-8BA8-2238EB1BD1FB}"/>
              </a:ext>
            </a:extLst>
          </p:cNvPr>
          <p:cNvSpPr/>
          <p:nvPr/>
        </p:nvSpPr>
        <p:spPr>
          <a:xfrm>
            <a:off x="6641269" y="4354820"/>
            <a:ext cx="2088232" cy="830997"/>
          </a:xfrm>
          <a:prstGeom prst="rect">
            <a:avLst/>
          </a:prstGeom>
        </p:spPr>
        <p:txBody>
          <a:bodyPr wrap="square">
            <a:spAutoFit/>
          </a:bodyPr>
          <a:lstStyle/>
          <a:p>
            <a:pPr algn="just"/>
            <a:r>
              <a:rPr lang="en-US" sz="1600" dirty="0">
                <a:solidFill>
                  <a:srgbClr val="000000"/>
                </a:solidFill>
                <a:latin typeface="Segoe UI" panose="020B0502040204020203" pitchFamily="34" charset="0"/>
                <a:cs typeface="Segoe UI" panose="020B0502040204020203" pitchFamily="34" charset="0"/>
              </a:rPr>
              <a:t>Observed seasonality in the data as shown in the graph</a:t>
            </a:r>
          </a:p>
        </p:txBody>
      </p:sp>
      <p:sp>
        <p:nvSpPr>
          <p:cNvPr id="14" name="Title 1">
            <a:extLst>
              <a:ext uri="{FF2B5EF4-FFF2-40B4-BE49-F238E27FC236}">
                <a16:creationId xmlns:a16="http://schemas.microsoft.com/office/drawing/2014/main" id="{307A387F-0D83-4605-B315-290314ECFAF1}"/>
              </a:ext>
            </a:extLst>
          </p:cNvPr>
          <p:cNvSpPr txBox="1">
            <a:spLocks/>
          </p:cNvSpPr>
          <p:nvPr/>
        </p:nvSpPr>
        <p:spPr>
          <a:xfrm>
            <a:off x="0" y="3954256"/>
            <a:ext cx="5014292" cy="620688"/>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4000" kern="1200">
                <a:solidFill>
                  <a:srgbClr val="FFFF00"/>
                </a:solidFill>
                <a:latin typeface="+mj-lt"/>
                <a:ea typeface="+mj-ea"/>
                <a:cs typeface="+mj-cs"/>
              </a:defRPr>
            </a:lvl1pPr>
          </a:lstStyle>
          <a:p>
            <a:r>
              <a:rPr lang="en-US" dirty="0">
                <a:solidFill>
                  <a:schemeClr val="accent3">
                    <a:lumMod val="50000"/>
                  </a:schemeClr>
                </a:solidFill>
                <a:latin typeface="Gill Sans MT" panose="020B0502020104020203" pitchFamily="34" charset="0"/>
              </a:rPr>
              <a:t>Data Preparation</a:t>
            </a:r>
            <a:endParaRPr lang="en-IN" dirty="0">
              <a:solidFill>
                <a:schemeClr val="accent3">
                  <a:lumMod val="50000"/>
                </a:schemeClr>
              </a:solidFill>
              <a:latin typeface="Gill Sans MT" panose="020B0502020104020203" pitchFamily="34" charset="0"/>
            </a:endParaRPr>
          </a:p>
        </p:txBody>
      </p:sp>
      <p:sp>
        <p:nvSpPr>
          <p:cNvPr id="7" name="Rectangle 6">
            <a:extLst>
              <a:ext uri="{FF2B5EF4-FFF2-40B4-BE49-F238E27FC236}">
                <a16:creationId xmlns:a16="http://schemas.microsoft.com/office/drawing/2014/main" id="{9EDEEBE3-3B05-4E88-9648-9FBBE2F87E76}"/>
              </a:ext>
            </a:extLst>
          </p:cNvPr>
          <p:cNvSpPr/>
          <p:nvPr/>
        </p:nvSpPr>
        <p:spPr>
          <a:xfrm>
            <a:off x="117748" y="4574944"/>
            <a:ext cx="6092825" cy="2283317"/>
          </a:xfrm>
          <a:prstGeom prst="rect">
            <a:avLst/>
          </a:prstGeom>
        </p:spPr>
        <p:txBody>
          <a:bodyPr>
            <a:spAutoFit/>
          </a:bodyPr>
          <a:lstStyle/>
          <a:p>
            <a:pPr>
              <a:lnSpc>
                <a:spcPct val="107000"/>
              </a:lnSpc>
              <a:spcAft>
                <a:spcPts val="800"/>
              </a:spcAft>
            </a:pPr>
            <a:r>
              <a:rPr lang="en-US" sz="1600" dirty="0">
                <a:solidFill>
                  <a:srgbClr val="000000"/>
                </a:solidFill>
                <a:latin typeface="Segoe UI" panose="020B0502040204020203" pitchFamily="34" charset="0"/>
                <a:ea typeface="Calibri" panose="020F0502020204030204" pitchFamily="34" charset="0"/>
                <a:cs typeface="Segoe UI" panose="020B0502040204020203" pitchFamily="34" charset="0"/>
              </a:rPr>
              <a:t>Majority of the data that was obtained from the Web in download format was clean and complete. However, data pulled from the new channels and twitter feed and content that required cleaning</a:t>
            </a:r>
            <a:endParaRPr lang="en-US" sz="1600" dirty="0">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solidFill>
                  <a:srgbClr val="000000"/>
                </a:solidFill>
                <a:latin typeface="Segoe UI" panose="020B0502040204020203" pitchFamily="34" charset="0"/>
                <a:ea typeface="Calibri" panose="020F0502020204030204" pitchFamily="34" charset="0"/>
                <a:cs typeface="Segoe UI" panose="020B0502040204020203" pitchFamily="34" charset="0"/>
              </a:rPr>
              <a:t>Regular Expression to eliminate the context specific noise (#, @ etc., in twitter)</a:t>
            </a:r>
            <a:endParaRPr lang="en-US" sz="1600" dirty="0">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solidFill>
                  <a:srgbClr val="000000"/>
                </a:solidFill>
                <a:latin typeface="Segoe UI" panose="020B0502040204020203" pitchFamily="34" charset="0"/>
                <a:ea typeface="Calibri" panose="020F0502020204030204" pitchFamily="34" charset="0"/>
                <a:cs typeface="Segoe UI" panose="020B0502040204020203" pitchFamily="34" charset="0"/>
              </a:rPr>
              <a:t>Special character coming in the news feed</a:t>
            </a:r>
            <a:endParaRPr lang="en-US" sz="1600" dirty="0">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solidFill>
                  <a:srgbClr val="000000"/>
                </a:solidFill>
                <a:latin typeface="Segoe UI" panose="020B0502040204020203" pitchFamily="34" charset="0"/>
                <a:ea typeface="Calibri" panose="020F0502020204030204" pitchFamily="34" charset="0"/>
                <a:cs typeface="Segoe UI" panose="020B0502040204020203" pitchFamily="34" charset="0"/>
              </a:rPr>
              <a:t>Eliminating extra spaces in the text</a:t>
            </a:r>
            <a:endParaRPr lang="en-US" sz="1600" dirty="0">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600" dirty="0">
                <a:solidFill>
                  <a:srgbClr val="000000"/>
                </a:solidFill>
                <a:latin typeface="Segoe UI" panose="020B0502040204020203" pitchFamily="34" charset="0"/>
                <a:ea typeface="Calibri" panose="020F0502020204030204" pitchFamily="34" charset="0"/>
                <a:cs typeface="Segoe UI" panose="020B0502040204020203" pitchFamily="34" charset="0"/>
              </a:rPr>
              <a:t>Removing the numbered hyperlinks from the text e.g. </a:t>
            </a:r>
            <a:r>
              <a:rPr lang="en-US" sz="1600" dirty="0">
                <a:solidFill>
                  <a:srgbClr val="0070C0"/>
                </a:solidFill>
                <a:latin typeface="Segoe UI" panose="020B0502040204020203" pitchFamily="34" charset="0"/>
                <a:ea typeface="Calibri" panose="020F0502020204030204" pitchFamily="34" charset="0"/>
                <a:cs typeface="Segoe UI" panose="020B0502040204020203" pitchFamily="34" charset="0"/>
              </a:rPr>
              <a:t>[1]</a:t>
            </a:r>
            <a:endParaRPr lang="en-US" sz="1600" dirty="0">
              <a:solidFill>
                <a:srgbClr val="0070C0"/>
              </a:solidFill>
              <a:effectLst/>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138030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01200" cy="620688"/>
          </a:xfrm>
        </p:spPr>
        <p:txBody>
          <a:bodyPr/>
          <a:lstStyle/>
          <a:p>
            <a:r>
              <a:rPr lang="en-US" dirty="0">
                <a:solidFill>
                  <a:schemeClr val="accent3">
                    <a:lumMod val="50000"/>
                  </a:schemeClr>
                </a:solidFill>
                <a:latin typeface="Gill Sans MT" panose="020B0502020104020203" pitchFamily="34" charset="0"/>
              </a:rPr>
              <a:t>Analysis</a:t>
            </a:r>
            <a:endParaRPr lang="en-IN" dirty="0">
              <a:solidFill>
                <a:schemeClr val="accent3">
                  <a:lumMod val="50000"/>
                </a:schemeClr>
              </a:solidFill>
              <a:latin typeface="Gill Sans MT" panose="020B0502020104020203" pitchFamily="34" charset="0"/>
            </a:endParaRPr>
          </a:p>
        </p:txBody>
      </p:sp>
      <p:pic>
        <p:nvPicPr>
          <p:cNvPr id="6" name="Picture 5">
            <a:extLst>
              <a:ext uri="{FF2B5EF4-FFF2-40B4-BE49-F238E27FC236}">
                <a16:creationId xmlns:a16="http://schemas.microsoft.com/office/drawing/2014/main" id="{C716758A-E3D0-4E27-A98F-A958E2D37741}"/>
              </a:ext>
            </a:extLst>
          </p:cNvPr>
          <p:cNvPicPr/>
          <p:nvPr/>
        </p:nvPicPr>
        <p:blipFill>
          <a:blip r:embed="rId2"/>
          <a:stretch>
            <a:fillRect/>
          </a:stretch>
        </p:blipFill>
        <p:spPr>
          <a:xfrm>
            <a:off x="6118176" y="692696"/>
            <a:ext cx="5943600" cy="3223260"/>
          </a:xfrm>
          <a:prstGeom prst="rect">
            <a:avLst/>
          </a:prstGeom>
        </p:spPr>
      </p:pic>
      <p:pic>
        <p:nvPicPr>
          <p:cNvPr id="7" name="Picture 6">
            <a:extLst>
              <a:ext uri="{FF2B5EF4-FFF2-40B4-BE49-F238E27FC236}">
                <a16:creationId xmlns:a16="http://schemas.microsoft.com/office/drawing/2014/main" id="{A03AA7B1-E2CC-4152-B307-65FE18BC0107}"/>
              </a:ext>
            </a:extLst>
          </p:cNvPr>
          <p:cNvPicPr/>
          <p:nvPr/>
        </p:nvPicPr>
        <p:blipFill>
          <a:blip r:embed="rId3"/>
          <a:stretch>
            <a:fillRect/>
          </a:stretch>
        </p:blipFill>
        <p:spPr>
          <a:xfrm>
            <a:off x="6080965" y="4725144"/>
            <a:ext cx="5943600" cy="1296035"/>
          </a:xfrm>
          <a:prstGeom prst="rect">
            <a:avLst/>
          </a:prstGeom>
        </p:spPr>
      </p:pic>
      <p:sp>
        <p:nvSpPr>
          <p:cNvPr id="3" name="Rectangle 2">
            <a:extLst>
              <a:ext uri="{FF2B5EF4-FFF2-40B4-BE49-F238E27FC236}">
                <a16:creationId xmlns:a16="http://schemas.microsoft.com/office/drawing/2014/main" id="{5DD3313C-EA54-48C5-BEA8-85FC9976A1CF}"/>
              </a:ext>
            </a:extLst>
          </p:cNvPr>
          <p:cNvSpPr/>
          <p:nvPr/>
        </p:nvSpPr>
        <p:spPr>
          <a:xfrm>
            <a:off x="122521" y="1052736"/>
            <a:ext cx="5103267" cy="1477328"/>
          </a:xfrm>
          <a:prstGeom prst="rect">
            <a:avLst/>
          </a:prstGeom>
        </p:spPr>
        <p:txBody>
          <a:bodyPr wrap="square">
            <a:spAutoFit/>
          </a:bodyPr>
          <a:lstStyle/>
          <a:p>
            <a:pPr marL="285750" indent="-285750">
              <a:buFont typeface="Wingdings" panose="05000000000000000000" pitchFamily="2" charset="2"/>
              <a:buChar char="§"/>
            </a:pPr>
            <a:r>
              <a:rPr lang="en-US" dirty="0">
                <a:solidFill>
                  <a:srgbClr val="000000"/>
                </a:solidFill>
                <a:latin typeface="Segoe UI" panose="020B0502040204020203" pitchFamily="34" charset="0"/>
                <a:ea typeface="Calibri" panose="020F0502020204030204" pitchFamily="34" charset="0"/>
              </a:rPr>
              <a:t>While the quarter on quarter sales of iPhone remains same in 2017 and 2018, we observed a similar pattern in 2015 and 2016 as well. Additionally, this is not an indicator of revenue, which we will observe next.</a:t>
            </a:r>
            <a:endParaRPr lang="en-US" dirty="0"/>
          </a:p>
        </p:txBody>
      </p:sp>
      <p:sp>
        <p:nvSpPr>
          <p:cNvPr id="4" name="Rectangle 3">
            <a:extLst>
              <a:ext uri="{FF2B5EF4-FFF2-40B4-BE49-F238E27FC236}">
                <a16:creationId xmlns:a16="http://schemas.microsoft.com/office/drawing/2014/main" id="{8475AA34-362B-4A3F-9749-755D51C637A7}"/>
              </a:ext>
            </a:extLst>
          </p:cNvPr>
          <p:cNvSpPr/>
          <p:nvPr/>
        </p:nvSpPr>
        <p:spPr>
          <a:xfrm>
            <a:off x="122521" y="4653136"/>
            <a:ext cx="5386191" cy="1754326"/>
          </a:xfrm>
          <a:prstGeom prst="rect">
            <a:avLst/>
          </a:prstGeom>
        </p:spPr>
        <p:txBody>
          <a:bodyPr wrap="square">
            <a:spAutoFit/>
          </a:bodyPr>
          <a:lstStyle/>
          <a:p>
            <a:pPr marL="285750" indent="-285750">
              <a:buFont typeface="Wingdings" panose="05000000000000000000" pitchFamily="2" charset="2"/>
              <a:buChar char="§"/>
            </a:pPr>
            <a:r>
              <a:rPr lang="en-US" dirty="0">
                <a:solidFill>
                  <a:srgbClr val="000000"/>
                </a:solidFill>
                <a:latin typeface="Segoe UI" panose="020B0502040204020203" pitchFamily="34" charset="0"/>
                <a:ea typeface="Calibri" panose="020F0502020204030204" pitchFamily="34" charset="0"/>
              </a:rPr>
              <a:t>Although the unit sales in Q4 of 2017 and 2018 remains stagnant, the revenue generated in Q4 2018 is significantly higher than that of Q4 2017. Selling same number of phones at a higher cost in a period of 12 month is a strong indicator of the value of the brand with the consumers</a:t>
            </a:r>
            <a:endParaRPr lang="en-US" dirty="0"/>
          </a:p>
        </p:txBody>
      </p:sp>
    </p:spTree>
    <p:extLst>
      <p:ext uri="{BB962C8B-B14F-4D97-AF65-F5344CB8AC3E}">
        <p14:creationId xmlns:p14="http://schemas.microsoft.com/office/powerpoint/2010/main" val="229384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01200" cy="620688"/>
          </a:xfrm>
        </p:spPr>
        <p:txBody>
          <a:bodyPr/>
          <a:lstStyle/>
          <a:p>
            <a:r>
              <a:rPr lang="en-US" dirty="0">
                <a:solidFill>
                  <a:schemeClr val="accent3">
                    <a:lumMod val="50000"/>
                  </a:schemeClr>
                </a:solidFill>
                <a:latin typeface="Gill Sans MT" panose="020B0502020104020203" pitchFamily="34" charset="0"/>
              </a:rPr>
              <a:t>Analysis Contd.</a:t>
            </a:r>
            <a:endParaRPr lang="en-IN" dirty="0">
              <a:solidFill>
                <a:schemeClr val="accent3">
                  <a:lumMod val="50000"/>
                </a:schemeClr>
              </a:solidFill>
              <a:latin typeface="Gill Sans MT" panose="020B0502020104020203" pitchFamily="34" charset="0"/>
            </a:endParaRPr>
          </a:p>
        </p:txBody>
      </p:sp>
      <p:sp>
        <p:nvSpPr>
          <p:cNvPr id="3" name="Rectangle 2">
            <a:extLst>
              <a:ext uri="{FF2B5EF4-FFF2-40B4-BE49-F238E27FC236}">
                <a16:creationId xmlns:a16="http://schemas.microsoft.com/office/drawing/2014/main" id="{5DD3313C-EA54-48C5-BEA8-85FC9976A1CF}"/>
              </a:ext>
            </a:extLst>
          </p:cNvPr>
          <p:cNvSpPr/>
          <p:nvPr/>
        </p:nvSpPr>
        <p:spPr>
          <a:xfrm>
            <a:off x="122521" y="1052736"/>
            <a:ext cx="5323819" cy="1200329"/>
          </a:xfrm>
          <a:prstGeom prst="rect">
            <a:avLst/>
          </a:prstGeom>
        </p:spPr>
        <p:txBody>
          <a:bodyPr wrap="square">
            <a:spAutoFit/>
          </a:bodyPr>
          <a:lstStyle/>
          <a:p>
            <a:pPr marL="285750" indent="-285750">
              <a:buFont typeface="Wingdings" panose="05000000000000000000" pitchFamily="2" charset="2"/>
              <a:buChar char="§"/>
            </a:pPr>
            <a:r>
              <a:rPr lang="en-US" dirty="0">
                <a:solidFill>
                  <a:schemeClr val="bg1"/>
                </a:solidFill>
                <a:latin typeface="Segoe UI" panose="020B0502040204020203" pitchFamily="34" charset="0"/>
                <a:ea typeface="Calibri" panose="020F0502020204030204" pitchFamily="34" charset="0"/>
              </a:rPr>
              <a:t>In all major regions worldwide, 2018 Q4 iPhone revenue is higher than the previous year’s revenue (2017 Q4 revenue) and previous quarter’s revenue (2018 Q3 revenue)</a:t>
            </a:r>
            <a:endParaRPr lang="en-US" dirty="0">
              <a:solidFill>
                <a:schemeClr val="bg1"/>
              </a:solidFill>
            </a:endParaRPr>
          </a:p>
        </p:txBody>
      </p:sp>
      <p:sp>
        <p:nvSpPr>
          <p:cNvPr id="4" name="Rectangle 3">
            <a:extLst>
              <a:ext uri="{FF2B5EF4-FFF2-40B4-BE49-F238E27FC236}">
                <a16:creationId xmlns:a16="http://schemas.microsoft.com/office/drawing/2014/main" id="{8475AA34-362B-4A3F-9749-755D51C637A7}"/>
              </a:ext>
            </a:extLst>
          </p:cNvPr>
          <p:cNvSpPr/>
          <p:nvPr/>
        </p:nvSpPr>
        <p:spPr>
          <a:xfrm>
            <a:off x="122521" y="4653136"/>
            <a:ext cx="5386191" cy="1754326"/>
          </a:xfrm>
          <a:prstGeom prst="rect">
            <a:avLst/>
          </a:prstGeom>
        </p:spPr>
        <p:txBody>
          <a:bodyPr wrap="square">
            <a:spAutoFit/>
          </a:bodyPr>
          <a:lstStyle/>
          <a:p>
            <a:pPr marL="285750" indent="-285750">
              <a:buFont typeface="Wingdings" panose="05000000000000000000" pitchFamily="2" charset="2"/>
              <a:buChar char="§"/>
            </a:pPr>
            <a:r>
              <a:rPr lang="en-US" dirty="0">
                <a:solidFill>
                  <a:schemeClr val="bg1"/>
                </a:solidFill>
                <a:latin typeface="Segoe UI" panose="020B0502040204020203" pitchFamily="34" charset="0"/>
                <a:cs typeface="Segoe UI" panose="020B0502040204020203" pitchFamily="34" charset="0"/>
              </a:rPr>
              <a:t>Number of iPhone releases and average price per iPhone has gone up in the last 6 years compared to the prior 6. This coupled with the fact that there hasn’t been a drop in the unit sales is another strong indicator of the brand it holds</a:t>
            </a:r>
          </a:p>
        </p:txBody>
      </p:sp>
      <p:pic>
        <p:nvPicPr>
          <p:cNvPr id="8" name="Picture 7">
            <a:extLst>
              <a:ext uri="{FF2B5EF4-FFF2-40B4-BE49-F238E27FC236}">
                <a16:creationId xmlns:a16="http://schemas.microsoft.com/office/drawing/2014/main" id="{BE6320E2-3947-42C3-925E-5FF73B0C65E5}"/>
              </a:ext>
            </a:extLst>
          </p:cNvPr>
          <p:cNvPicPr/>
          <p:nvPr/>
        </p:nvPicPr>
        <p:blipFill>
          <a:blip r:embed="rId2"/>
          <a:stretch>
            <a:fillRect/>
          </a:stretch>
        </p:blipFill>
        <p:spPr>
          <a:xfrm>
            <a:off x="6152737" y="476672"/>
            <a:ext cx="5571301" cy="3168352"/>
          </a:xfrm>
          <a:prstGeom prst="rect">
            <a:avLst/>
          </a:prstGeom>
        </p:spPr>
      </p:pic>
      <p:pic>
        <p:nvPicPr>
          <p:cNvPr id="9" name="Picture 8">
            <a:extLst>
              <a:ext uri="{FF2B5EF4-FFF2-40B4-BE49-F238E27FC236}">
                <a16:creationId xmlns:a16="http://schemas.microsoft.com/office/drawing/2014/main" id="{9B2B90CF-510F-4441-A0E3-10B309583048}"/>
              </a:ext>
            </a:extLst>
          </p:cNvPr>
          <p:cNvPicPr/>
          <p:nvPr/>
        </p:nvPicPr>
        <p:blipFill>
          <a:blip r:embed="rId3"/>
          <a:stretch>
            <a:fillRect/>
          </a:stretch>
        </p:blipFill>
        <p:spPr>
          <a:xfrm>
            <a:off x="6152737" y="3849089"/>
            <a:ext cx="5571301" cy="2981391"/>
          </a:xfrm>
          <a:prstGeom prst="rect">
            <a:avLst/>
          </a:prstGeom>
        </p:spPr>
      </p:pic>
    </p:spTree>
    <p:extLst>
      <p:ext uri="{BB962C8B-B14F-4D97-AF65-F5344CB8AC3E}">
        <p14:creationId xmlns:p14="http://schemas.microsoft.com/office/powerpoint/2010/main" val="530618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01200" cy="620688"/>
          </a:xfrm>
        </p:spPr>
        <p:txBody>
          <a:bodyPr/>
          <a:lstStyle/>
          <a:p>
            <a:r>
              <a:rPr lang="en-US" dirty="0">
                <a:solidFill>
                  <a:schemeClr val="accent3">
                    <a:lumMod val="50000"/>
                  </a:schemeClr>
                </a:solidFill>
                <a:latin typeface="Gill Sans MT" panose="020B0502020104020203" pitchFamily="34" charset="0"/>
              </a:rPr>
              <a:t>Analysis Contd.</a:t>
            </a:r>
            <a:endParaRPr lang="en-IN" dirty="0">
              <a:solidFill>
                <a:schemeClr val="accent3">
                  <a:lumMod val="50000"/>
                </a:schemeClr>
              </a:solidFill>
              <a:latin typeface="Gill Sans MT" panose="020B0502020104020203" pitchFamily="34" charset="0"/>
            </a:endParaRPr>
          </a:p>
        </p:txBody>
      </p:sp>
      <p:sp>
        <p:nvSpPr>
          <p:cNvPr id="3" name="Rectangle 2">
            <a:extLst>
              <a:ext uri="{FF2B5EF4-FFF2-40B4-BE49-F238E27FC236}">
                <a16:creationId xmlns:a16="http://schemas.microsoft.com/office/drawing/2014/main" id="{5DD3313C-EA54-48C5-BEA8-85FC9976A1CF}"/>
              </a:ext>
            </a:extLst>
          </p:cNvPr>
          <p:cNvSpPr/>
          <p:nvPr/>
        </p:nvSpPr>
        <p:spPr>
          <a:xfrm>
            <a:off x="122521" y="1052736"/>
            <a:ext cx="5539843" cy="1477328"/>
          </a:xfrm>
          <a:prstGeom prst="rect">
            <a:avLst/>
          </a:prstGeom>
        </p:spPr>
        <p:txBody>
          <a:bodyPr wrap="square">
            <a:spAutoFit/>
          </a:bodyPr>
          <a:lstStyle/>
          <a:p>
            <a:pPr marL="285750" indent="-285750">
              <a:buFont typeface="Wingdings" panose="05000000000000000000" pitchFamily="2" charset="2"/>
              <a:buChar char="§"/>
            </a:pPr>
            <a:r>
              <a:rPr lang="en-US" dirty="0">
                <a:solidFill>
                  <a:schemeClr val="bg1"/>
                </a:solidFill>
                <a:latin typeface="Segoe UI" panose="020B0502040204020203" pitchFamily="34" charset="0"/>
                <a:cs typeface="Segoe UI" panose="020B0502040204020203" pitchFamily="34" charset="0"/>
              </a:rPr>
              <a:t>Looking at the stock trends for GAMFA (Google, Apple, Microsoft, Facebook and Amazon) in the last couple quarters, the downward trends are analogous reflecting systematic parameters playing a role.</a:t>
            </a:r>
          </a:p>
        </p:txBody>
      </p:sp>
      <p:sp>
        <p:nvSpPr>
          <p:cNvPr id="4" name="Rectangle 3">
            <a:extLst>
              <a:ext uri="{FF2B5EF4-FFF2-40B4-BE49-F238E27FC236}">
                <a16:creationId xmlns:a16="http://schemas.microsoft.com/office/drawing/2014/main" id="{8475AA34-362B-4A3F-9749-755D51C637A7}"/>
              </a:ext>
            </a:extLst>
          </p:cNvPr>
          <p:cNvSpPr/>
          <p:nvPr/>
        </p:nvSpPr>
        <p:spPr>
          <a:xfrm>
            <a:off x="122521" y="4653136"/>
            <a:ext cx="5539843" cy="2031325"/>
          </a:xfrm>
          <a:prstGeom prst="rect">
            <a:avLst/>
          </a:prstGeom>
        </p:spPr>
        <p:txBody>
          <a:bodyPr wrap="square">
            <a:spAutoFit/>
          </a:bodyPr>
          <a:lstStyle/>
          <a:p>
            <a:pPr marL="285750" indent="-285750">
              <a:buFont typeface="Wingdings" panose="05000000000000000000" pitchFamily="2" charset="2"/>
              <a:buChar char="§"/>
            </a:pPr>
            <a:r>
              <a:rPr lang="en-US" dirty="0">
                <a:solidFill>
                  <a:schemeClr val="bg1"/>
                </a:solidFill>
                <a:latin typeface="Segoe UI" panose="020B0502040204020203" pitchFamily="34" charset="0"/>
                <a:cs typeface="Segoe UI" panose="020B0502040204020203" pitchFamily="34" charset="0"/>
              </a:rPr>
              <a:t>Google trends shows that the interest around iPhone and other brands has remained same in the last 12 months with the spike during the iPhone launch. While in India (emerging market) there is a downward trend for Apple and upward trend for Chinese phones, in Brazil (another emerging market) the trend is constant.</a:t>
            </a:r>
          </a:p>
        </p:txBody>
      </p:sp>
      <p:pic>
        <p:nvPicPr>
          <p:cNvPr id="7" name="Picture 6">
            <a:extLst>
              <a:ext uri="{FF2B5EF4-FFF2-40B4-BE49-F238E27FC236}">
                <a16:creationId xmlns:a16="http://schemas.microsoft.com/office/drawing/2014/main" id="{E644624F-C1F9-478C-A0FB-6D7041E31D3E}"/>
              </a:ext>
            </a:extLst>
          </p:cNvPr>
          <p:cNvPicPr/>
          <p:nvPr/>
        </p:nvPicPr>
        <p:blipFill>
          <a:blip r:embed="rId2"/>
          <a:stretch>
            <a:fillRect/>
          </a:stretch>
        </p:blipFill>
        <p:spPr>
          <a:xfrm>
            <a:off x="6139816" y="650159"/>
            <a:ext cx="5943600" cy="3227705"/>
          </a:xfrm>
          <a:prstGeom prst="rect">
            <a:avLst/>
          </a:prstGeom>
        </p:spPr>
      </p:pic>
      <p:pic>
        <p:nvPicPr>
          <p:cNvPr id="16" name="Picture 15">
            <a:extLst>
              <a:ext uri="{FF2B5EF4-FFF2-40B4-BE49-F238E27FC236}">
                <a16:creationId xmlns:a16="http://schemas.microsoft.com/office/drawing/2014/main" id="{54AC397B-BBEC-42A1-B82A-E34A9C0E845E}"/>
              </a:ext>
            </a:extLst>
          </p:cNvPr>
          <p:cNvPicPr/>
          <p:nvPr/>
        </p:nvPicPr>
        <p:blipFill>
          <a:blip r:embed="rId3"/>
          <a:stretch>
            <a:fillRect/>
          </a:stretch>
        </p:blipFill>
        <p:spPr>
          <a:xfrm>
            <a:off x="6128347" y="3933056"/>
            <a:ext cx="2833370" cy="1457325"/>
          </a:xfrm>
          <a:prstGeom prst="rect">
            <a:avLst/>
          </a:prstGeom>
        </p:spPr>
      </p:pic>
      <p:pic>
        <p:nvPicPr>
          <p:cNvPr id="17" name="Picture 16">
            <a:extLst>
              <a:ext uri="{FF2B5EF4-FFF2-40B4-BE49-F238E27FC236}">
                <a16:creationId xmlns:a16="http://schemas.microsoft.com/office/drawing/2014/main" id="{7F4FB54C-18C5-4116-AC8E-E2AA81415CA0}"/>
              </a:ext>
            </a:extLst>
          </p:cNvPr>
          <p:cNvPicPr/>
          <p:nvPr/>
        </p:nvPicPr>
        <p:blipFill>
          <a:blip r:embed="rId4"/>
          <a:stretch>
            <a:fillRect/>
          </a:stretch>
        </p:blipFill>
        <p:spPr>
          <a:xfrm>
            <a:off x="9100192" y="3944681"/>
            <a:ext cx="2842260" cy="1427480"/>
          </a:xfrm>
          <a:prstGeom prst="rect">
            <a:avLst/>
          </a:prstGeom>
        </p:spPr>
      </p:pic>
      <p:pic>
        <p:nvPicPr>
          <p:cNvPr id="18" name="Picture 17">
            <a:extLst>
              <a:ext uri="{FF2B5EF4-FFF2-40B4-BE49-F238E27FC236}">
                <a16:creationId xmlns:a16="http://schemas.microsoft.com/office/drawing/2014/main" id="{86F80665-ECD0-405F-A13C-EE3CF2443C09}"/>
              </a:ext>
            </a:extLst>
          </p:cNvPr>
          <p:cNvPicPr/>
          <p:nvPr/>
        </p:nvPicPr>
        <p:blipFill>
          <a:blip r:embed="rId5"/>
          <a:stretch>
            <a:fillRect/>
          </a:stretch>
        </p:blipFill>
        <p:spPr>
          <a:xfrm>
            <a:off x="6139816" y="5372161"/>
            <a:ext cx="2834005" cy="1476375"/>
          </a:xfrm>
          <a:prstGeom prst="rect">
            <a:avLst/>
          </a:prstGeom>
        </p:spPr>
      </p:pic>
    </p:spTree>
    <p:extLst>
      <p:ext uri="{BB962C8B-B14F-4D97-AF65-F5344CB8AC3E}">
        <p14:creationId xmlns:p14="http://schemas.microsoft.com/office/powerpoint/2010/main" val="4221245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3_Woodgrain 16x9">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C20563B-C646-42AF-9D0D-76DF086793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1727</Words>
  <Application>Microsoft Office PowerPoint</Application>
  <PresentationFormat>Custom</PresentationFormat>
  <Paragraphs>138</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Century</vt:lpstr>
      <vt:lpstr>Gill Sans MT</vt:lpstr>
      <vt:lpstr>Segoe UI</vt:lpstr>
      <vt:lpstr>Symbol</vt:lpstr>
      <vt:lpstr>Wingdings</vt:lpstr>
      <vt:lpstr>3_Woodgrain 16x9</vt:lpstr>
      <vt:lpstr>Apple Inc.  </vt:lpstr>
      <vt:lpstr>Executive Summary</vt:lpstr>
      <vt:lpstr>Business Problem</vt:lpstr>
      <vt:lpstr>Questions &amp; Hypothesis</vt:lpstr>
      <vt:lpstr>Tools Used</vt:lpstr>
      <vt:lpstr>Data Understanding</vt:lpstr>
      <vt:lpstr>Analysis</vt:lpstr>
      <vt:lpstr>Analysis Contd.</vt:lpstr>
      <vt:lpstr>Analysis Contd.</vt:lpstr>
      <vt:lpstr>Analysis Contd.</vt:lpstr>
      <vt:lpstr>Analysis Contd.</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2016-02-08T05:04:35Z</dcterms:created>
  <dcterms:modified xsi:type="dcterms:W3CDTF">2018-12-28T11:23:25Z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TC028011159991</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vinojos@microsoft.com</vt:lpwstr>
  </property>
  <property fmtid="{D5CDD505-2E9C-101B-9397-08002B2CF9AE}" pid="6" name="MSIP_Label_f42aa342-8706-4288-bd11-ebb85995028c_SetDate">
    <vt:lpwstr>2018-12-28T07:25:57.4774461Z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