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89" r:id="rId2"/>
  </p:sldMasterIdLst>
  <p:notesMasterIdLst>
    <p:notesMasterId r:id="rId13"/>
  </p:notesMasterIdLst>
  <p:handoutMasterIdLst>
    <p:handoutMasterId r:id="rId14"/>
  </p:handoutMasterIdLst>
  <p:sldIdLst>
    <p:sldId id="354" r:id="rId3"/>
    <p:sldId id="451" r:id="rId4"/>
    <p:sldId id="667" r:id="rId5"/>
    <p:sldId id="731" r:id="rId6"/>
    <p:sldId id="732" r:id="rId7"/>
    <p:sldId id="733" r:id="rId8"/>
    <p:sldId id="734" r:id="rId9"/>
    <p:sldId id="736" r:id="rId10"/>
    <p:sldId id="737" r:id="rId11"/>
    <p:sldId id="738" r:id="rId12"/>
  </p:sldIdLst>
  <p:sldSz cx="12188825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59DA46-5520-4F42-9D3F-30C3F714C8C8}">
          <p14:sldIdLst>
            <p14:sldId id="354"/>
            <p14:sldId id="451"/>
            <p14:sldId id="667"/>
            <p14:sldId id="731"/>
            <p14:sldId id="732"/>
            <p14:sldId id="733"/>
            <p14:sldId id="734"/>
            <p14:sldId id="736"/>
            <p14:sldId id="737"/>
            <p14:sldId id="738"/>
          </p14:sldIdLst>
        </p14:section>
        <p14:section name="Untitled Section" id="{1D3CCC35-C986-4A22-9365-6C3DD476231A}">
          <p14:sldIdLst/>
        </p14:section>
      </p14:sectionLst>
    </p:ex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49" autoAdjust="0"/>
    <p:restoredTop sz="94667" autoAdjust="0"/>
  </p:normalViewPr>
  <p:slideViewPr>
    <p:cSldViewPr>
      <p:cViewPr varScale="1">
        <p:scale>
          <a:sx n="69" d="100"/>
          <a:sy n="69" d="100"/>
        </p:scale>
        <p:origin x="486" y="6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3120" y="77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C482589-CB2F-4003-801D-095B67490E73}" type="datetimeFigureOut">
              <a:rPr lang="en-US"/>
              <a:t>5/25/2018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58986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A7D4DBF-746C-4C25-853D-8A1CBE8404F4}" type="datetimeFigureOut">
              <a:rPr lang="en-US"/>
              <a:t>5/25/2018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762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DE0FDE7-FE71-46E3-9512-437B13AD5F4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697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0FDE7-FE71-46E3-9512-437B13AD5F4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127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4812" y="1524000"/>
            <a:ext cx="8839201" cy="3200400"/>
          </a:xfrm>
        </p:spPr>
        <p:txBody>
          <a:bodyPr>
            <a:noAutofit/>
          </a:bodyPr>
          <a:lstStyle>
            <a:lvl1pPr>
              <a:defRPr sz="5400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876800"/>
            <a:ext cx="7162799" cy="990600"/>
          </a:xfrm>
        </p:spPr>
        <p:txBody>
          <a:bodyPr lIns="91440"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50" baseline="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352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lternate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393372" y="0"/>
            <a:ext cx="67954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84812" y="0"/>
            <a:ext cx="6704012" cy="6858000"/>
          </a:xfrm>
          <a:prstGeom prst="rect">
            <a:avLst/>
          </a:prstGeom>
          <a:solidFill>
            <a:schemeClr val="bg2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685800"/>
            <a:ext cx="4267200" cy="38862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3" y="685800"/>
            <a:ext cx="5486400" cy="5486400"/>
          </a:xfrm>
          <a:solidFill>
            <a:schemeClr val="tx2">
              <a:lumMod val="10000"/>
            </a:schemeClr>
          </a:solidFill>
          <a:ln w="50800">
            <a:solidFill>
              <a:schemeClr val="tx1"/>
            </a:solidFill>
            <a:miter lim="800000"/>
          </a:ln>
          <a:effectLst>
            <a:outerShdw blurRad="19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4724400"/>
            <a:ext cx="4267200" cy="1447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33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913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75812" y="685801"/>
            <a:ext cx="1219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3" y="685800"/>
            <a:ext cx="8153399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35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50596" y="6400801"/>
            <a:ext cx="1320059" cy="276226"/>
          </a:xfrm>
        </p:spPr>
        <p:txBody>
          <a:bodyPr/>
          <a:lstStyle/>
          <a:p>
            <a:endParaRPr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90756" y="6393134"/>
            <a:ext cx="408114" cy="276226"/>
          </a:xfrm>
        </p:spPr>
        <p:txBody>
          <a:bodyPr/>
          <a:lstStyle/>
          <a:p>
            <a:fld id="{299542E4-2CCF-42F6-9D92-ED568035133D}" type="slidenum">
              <a:rPr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0" name="Date Placeholder 6"/>
          <p:cNvSpPr txBox="1">
            <a:spLocks/>
          </p:cNvSpPr>
          <p:nvPr userDrawn="1"/>
        </p:nvSpPr>
        <p:spPr>
          <a:xfrm>
            <a:off x="9406780" y="6292492"/>
            <a:ext cx="2688211" cy="5208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200" dirty="0">
                <a:solidFill>
                  <a:schemeClr val="tx1"/>
                </a:solidFill>
                <a:latin typeface="Gill Sans MT" panose="020B0502020104020203" pitchFamily="34" charset="0"/>
              </a:rPr>
              <a:t>By Bhat Dittakavi &amp; Deepak</a:t>
            </a:r>
            <a:r>
              <a:rPr lang="en-IN" sz="1200" baseline="0" dirty="0">
                <a:solidFill>
                  <a:schemeClr val="tx1"/>
                </a:solidFill>
                <a:latin typeface="Gill Sans MT" panose="020B0502020104020203" pitchFamily="34" charset="0"/>
              </a:rPr>
              <a:t> Agrawal</a:t>
            </a:r>
            <a:endParaRPr lang="en-IN" sz="12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8" name="Date Placeholder 6"/>
          <p:cNvSpPr txBox="1">
            <a:spLocks/>
          </p:cNvSpPr>
          <p:nvPr userDrawn="1"/>
        </p:nvSpPr>
        <p:spPr>
          <a:xfrm>
            <a:off x="10486900" y="548680"/>
            <a:ext cx="1701925" cy="460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b="0" dirty="0">
                <a:solidFill>
                  <a:srgbClr val="C00000"/>
                </a:solidFill>
                <a:latin typeface="Gill Sans MT" panose="020B0502020104020203" pitchFamily="34" charset="0"/>
              </a:rPr>
              <a:t>CBA Practicum</a:t>
            </a:r>
          </a:p>
        </p:txBody>
      </p:sp>
    </p:spTree>
    <p:extLst>
      <p:ext uri="{BB962C8B-B14F-4D97-AF65-F5344CB8AC3E}">
        <p14:creationId xmlns:p14="http://schemas.microsoft.com/office/powerpoint/2010/main" val="199118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3429000"/>
            <a:ext cx="9601201" cy="22860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7543800" cy="1066800"/>
          </a:xfrm>
        </p:spPr>
        <p:txBody>
          <a:bodyPr lIns="91440" anchor="t"/>
          <a:lstStyle>
            <a:lvl1pPr marL="0" indent="0">
              <a:spcBef>
                <a:spcPts val="0"/>
              </a:spcBef>
              <a:buNone/>
              <a:defRPr sz="2000" cap="all" spc="250" baseline="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41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4648199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2" y="1828801"/>
            <a:ext cx="4648202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97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4646376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438400"/>
            <a:ext cx="4648199" cy="3733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2" y="1676400"/>
            <a:ext cx="4648201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2" y="2438400"/>
            <a:ext cx="4648201" cy="3733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08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53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44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08012" y="0"/>
            <a:ext cx="4883563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9452" y="0"/>
            <a:ext cx="4700684" cy="6858000"/>
          </a:xfrm>
          <a:prstGeom prst="rect">
            <a:avLst/>
          </a:prstGeom>
          <a:solidFill>
            <a:schemeClr val="bg2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3581400" cy="38862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3" y="685800"/>
            <a:ext cx="548497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3" y="4724400"/>
            <a:ext cx="3581400" cy="140176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86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08012" y="0"/>
            <a:ext cx="4883563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9452" y="0"/>
            <a:ext cx="4700684" cy="6858000"/>
          </a:xfrm>
          <a:prstGeom prst="rect">
            <a:avLst/>
          </a:prstGeom>
          <a:solidFill>
            <a:schemeClr val="bg2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3581400" cy="38862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3" y="685800"/>
            <a:ext cx="5486400" cy="5486400"/>
          </a:xfrm>
          <a:solidFill>
            <a:schemeClr val="tx2">
              <a:lumMod val="10000"/>
            </a:schemeClr>
          </a:solidFill>
          <a:ln w="50800">
            <a:solidFill>
              <a:schemeClr val="tx1"/>
            </a:solidFill>
            <a:miter lim="800000"/>
          </a:ln>
          <a:effectLst>
            <a:outerShdw blurRad="19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3" y="4724400"/>
            <a:ext cx="3581400" cy="140176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00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2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4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9412" y="6400801"/>
            <a:ext cx="13200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38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75812" y="6400801"/>
            <a:ext cx="12192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542E4-2CCF-42F6-9D92-ED568035133D}" type="slidenum">
              <a:rPr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9" name="Picture 4" descr="Image result for isb business analytic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5841" y="76200"/>
            <a:ext cx="1353615" cy="592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5388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Font typeface="Century" pitchFamily="18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9164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316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5468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5981" y="1772816"/>
            <a:ext cx="8856984" cy="762466"/>
          </a:xfrm>
        </p:spPr>
        <p:txBody>
          <a:bodyPr/>
          <a:lstStyle/>
          <a:p>
            <a:r>
              <a:rPr lang="en-US" sz="3600" dirty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Practicum Presentation Template</a:t>
            </a:r>
            <a:endParaRPr lang="en-IN" sz="3600" dirty="0">
              <a:solidFill>
                <a:schemeClr val="accent3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5980" y="2555364"/>
            <a:ext cx="4320480" cy="441588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t>Communication is the key</a:t>
            </a:r>
            <a:endParaRPr lang="en-IN" dirty="0">
              <a:solidFill>
                <a:schemeClr val="accent1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54452" y="4000073"/>
            <a:ext cx="39604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002060"/>
                </a:solidFill>
                <a:latin typeface="Gill Sans MT" panose="020B0502020104020203" pitchFamily="34" charset="0"/>
              </a:rPr>
              <a:t>Practicum Template</a:t>
            </a:r>
            <a:endParaRPr lang="en-IN" sz="2800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algn="r"/>
            <a:endParaRPr lang="en-IN" sz="2800" dirty="0">
              <a:solidFill>
                <a:srgbClr val="002060"/>
              </a:solidFill>
              <a:latin typeface="Gill Sans MT" panose="020B0502020104020203" pitchFamily="34" charset="0"/>
              <a:ea typeface="+mj-ea"/>
              <a:cs typeface="+mj-cs"/>
            </a:endParaRPr>
          </a:p>
          <a:p>
            <a:pPr algn="r"/>
            <a:r>
              <a:rPr lang="en-IN" sz="2800" dirty="0">
                <a:solidFill>
                  <a:srgbClr val="002060"/>
                </a:solidFill>
                <a:latin typeface="Gill Sans MT" panose="020B0502020104020203" pitchFamily="34" charset="0"/>
                <a:ea typeface="+mj-ea"/>
                <a:cs typeface="+mj-cs"/>
              </a:rPr>
              <a:t>Bhat </a:t>
            </a:r>
            <a:r>
              <a:rPr lang="en-IN" sz="2800" dirty="0">
                <a:solidFill>
                  <a:srgbClr val="002060"/>
                </a:solidFill>
                <a:latin typeface="Gill Sans MT" panose="020B0502020104020203" pitchFamily="34" charset="0"/>
              </a:rPr>
              <a:t>Dittakavi, Variance.AI</a:t>
            </a:r>
            <a:endParaRPr lang="en-IN" sz="2800" dirty="0">
              <a:solidFill>
                <a:srgbClr val="002060"/>
              </a:solidFill>
              <a:latin typeface="Gill Sans MT" panose="020B0502020104020203" pitchFamily="34" charset="0"/>
              <a:ea typeface="+mj-ea"/>
              <a:cs typeface="+mj-cs"/>
            </a:endParaRPr>
          </a:p>
          <a:p>
            <a:pPr algn="r"/>
            <a:r>
              <a:rPr lang="en-US" sz="2800" dirty="0">
                <a:solidFill>
                  <a:srgbClr val="002060"/>
                </a:solidFill>
                <a:latin typeface="Gill Sans MT" panose="020B0502020104020203" pitchFamily="34" charset="0"/>
                <a:ea typeface="+mj-ea"/>
                <a:cs typeface="+mj-cs"/>
              </a:rPr>
              <a:t>Deepak Agrawal, ISB</a:t>
            </a:r>
            <a:endParaRPr lang="en-IN" sz="2800" dirty="0">
              <a:solidFill>
                <a:srgbClr val="002060"/>
              </a:solidFill>
              <a:latin typeface="Gill Sans MT" panose="020B0502020104020203" pitchFamily="34" charset="0"/>
              <a:ea typeface="+mj-ea"/>
              <a:cs typeface="+mj-cs"/>
            </a:endParaRPr>
          </a:p>
        </p:txBody>
      </p:sp>
      <p:pic>
        <p:nvPicPr>
          <p:cNvPr id="6" name="Picture 4" descr="Image result for isb business analytic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972" y="4149080"/>
            <a:ext cx="381000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892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8) Assumptions, Limitations &amp; Further Works</a:t>
            </a:r>
            <a:endParaRPr lang="en-IN" dirty="0">
              <a:solidFill>
                <a:schemeClr val="accent3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1764" y="1828800"/>
            <a:ext cx="9601200" cy="4343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>
                <a:solidFill>
                  <a:srgbClr val="002060"/>
                </a:solidFill>
                <a:latin typeface="Gill Sans MT" panose="020B0502020104020203" pitchFamily="34" charset="0"/>
              </a:rPr>
              <a:t>What are the assumptions you have taken?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2060"/>
                </a:solidFill>
                <a:latin typeface="Gill Sans MT" panose="020B0502020104020203" pitchFamily="34" charset="0"/>
              </a:rPr>
              <a:t>What are the limitations of your analysis?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2060"/>
                </a:solidFill>
                <a:latin typeface="Gill Sans MT" panose="020B0502020104020203" pitchFamily="34" charset="0"/>
              </a:rPr>
              <a:t>What could be the further work?</a:t>
            </a:r>
            <a:endParaRPr lang="en-IN" sz="3000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sz="3000" dirty="0">
                <a:solidFill>
                  <a:srgbClr val="002060"/>
                </a:solidFill>
                <a:latin typeface="Gill Sans MT" panose="020B0502020104020203" pitchFamily="34" charset="0"/>
              </a:rPr>
              <a:t>Are there any inherent flaws in the approach, model or findings?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3813" y="6400801"/>
            <a:ext cx="7896943" cy="268559"/>
          </a:xfrm>
        </p:spPr>
        <p:txBody>
          <a:bodyPr/>
          <a:lstStyle/>
          <a:p>
            <a:endParaRPr lang="en-IN" sz="2000" cap="none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46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8 Template Slides for Practicum Presentation</a:t>
            </a:r>
            <a:endParaRPr lang="en-IN" dirty="0">
              <a:solidFill>
                <a:schemeClr val="accent3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1764" y="1628800"/>
            <a:ext cx="9601200" cy="5040560"/>
          </a:xfrm>
        </p:spPr>
        <p:txBody>
          <a:bodyPr>
            <a:noAutofit/>
          </a:bodyPr>
          <a:lstStyle/>
          <a:p>
            <a:pPr marL="514350" indent="-514350">
              <a:lnSpc>
                <a:spcPct val="80000"/>
              </a:lnSpc>
              <a:buAutoNum type="arabicParenR"/>
            </a:pPr>
            <a:r>
              <a:rPr lang="en-US" sz="3000" dirty="0">
                <a:solidFill>
                  <a:srgbClr val="002060"/>
                </a:solidFill>
                <a:latin typeface="Gill Sans MT" panose="020B0502020104020203" pitchFamily="34" charset="0"/>
              </a:rPr>
              <a:t>Executive Summary (Practicum Extract)</a:t>
            </a:r>
          </a:p>
          <a:p>
            <a:pPr marL="514350" indent="-514350">
              <a:lnSpc>
                <a:spcPct val="80000"/>
              </a:lnSpc>
              <a:buAutoNum type="arabicParenR"/>
            </a:pPr>
            <a:r>
              <a:rPr lang="en-US" sz="3000" dirty="0">
                <a:solidFill>
                  <a:srgbClr val="002060"/>
                </a:solidFill>
                <a:latin typeface="Gill Sans MT" panose="020B0502020104020203" pitchFamily="34" charset="0"/>
              </a:rPr>
              <a:t>Business Problem</a:t>
            </a:r>
          </a:p>
          <a:p>
            <a:pPr marL="514350" indent="-514350">
              <a:lnSpc>
                <a:spcPct val="80000"/>
              </a:lnSpc>
              <a:buAutoNum type="arabicParenR"/>
            </a:pPr>
            <a:r>
              <a:rPr lang="en-US" sz="3000" dirty="0">
                <a:solidFill>
                  <a:srgbClr val="002060"/>
                </a:solidFill>
                <a:latin typeface="Gill Sans MT" panose="020B0502020104020203" pitchFamily="34" charset="0"/>
              </a:rPr>
              <a:t>Data Requirements &amp; Data Collections</a:t>
            </a:r>
          </a:p>
          <a:p>
            <a:pPr marL="514350" indent="-514350">
              <a:lnSpc>
                <a:spcPct val="80000"/>
              </a:lnSpc>
              <a:buFont typeface="Arial" pitchFamily="34" charset="0"/>
              <a:buAutoNum type="arabicParenR"/>
            </a:pPr>
            <a:r>
              <a:rPr lang="en-US" sz="3000" dirty="0">
                <a:solidFill>
                  <a:srgbClr val="002060"/>
                </a:solidFill>
                <a:latin typeface="Gill Sans MT" panose="020B0502020104020203" pitchFamily="34" charset="0"/>
              </a:rPr>
              <a:t>Data Understanding</a:t>
            </a:r>
          </a:p>
          <a:p>
            <a:pPr marL="514350" indent="-514350">
              <a:lnSpc>
                <a:spcPct val="80000"/>
              </a:lnSpc>
              <a:buAutoNum type="arabicParenR"/>
            </a:pPr>
            <a:r>
              <a:rPr lang="en-US" sz="3000" dirty="0">
                <a:solidFill>
                  <a:srgbClr val="002060"/>
                </a:solidFill>
                <a:latin typeface="Gill Sans MT" panose="020B0502020104020203" pitchFamily="34" charset="0"/>
              </a:rPr>
              <a:t>Data Preparation</a:t>
            </a:r>
          </a:p>
          <a:p>
            <a:pPr marL="514350" indent="-514350">
              <a:lnSpc>
                <a:spcPct val="80000"/>
              </a:lnSpc>
              <a:buAutoNum type="arabicParenR"/>
            </a:pPr>
            <a:r>
              <a:rPr lang="en-US" sz="3000" dirty="0">
                <a:solidFill>
                  <a:srgbClr val="002060"/>
                </a:solidFill>
                <a:latin typeface="Gill Sans MT" panose="020B0502020104020203" pitchFamily="34" charset="0"/>
              </a:rPr>
              <a:t>Modeling, Evaluation and Feedback</a:t>
            </a:r>
          </a:p>
          <a:p>
            <a:pPr marL="514350" indent="-514350">
              <a:lnSpc>
                <a:spcPct val="80000"/>
              </a:lnSpc>
              <a:buAutoNum type="arabicParenR"/>
            </a:pPr>
            <a:r>
              <a:rPr lang="en-US" sz="3000" dirty="0">
                <a:solidFill>
                  <a:srgbClr val="002060"/>
                </a:solidFill>
                <a:latin typeface="Gill Sans MT" panose="020B0502020104020203" pitchFamily="34" charset="0"/>
              </a:rPr>
              <a:t>Business Recommendations</a:t>
            </a:r>
          </a:p>
          <a:p>
            <a:pPr marL="514350" indent="-514350">
              <a:lnSpc>
                <a:spcPct val="80000"/>
              </a:lnSpc>
              <a:buAutoNum type="arabicParenR"/>
            </a:pPr>
            <a:r>
              <a:rPr lang="en-US" sz="3000" dirty="0">
                <a:solidFill>
                  <a:srgbClr val="002060"/>
                </a:solidFill>
                <a:latin typeface="Gill Sans MT" panose="020B0502020104020203" pitchFamily="34" charset="0"/>
              </a:rPr>
              <a:t>Assumptions, Limitations &amp; Further Work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1) Executive Summary (Abstract)</a:t>
            </a:r>
            <a:endParaRPr lang="en-IN" dirty="0">
              <a:solidFill>
                <a:schemeClr val="accent3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1764" y="1828800"/>
            <a:ext cx="9601200" cy="4343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3000" u="sng" dirty="0">
                <a:solidFill>
                  <a:srgbClr val="C00000"/>
                </a:solidFill>
                <a:latin typeface="Gill Sans MT" panose="020B0502020104020203" pitchFamily="34" charset="0"/>
              </a:rPr>
              <a:t>Motivation:</a:t>
            </a:r>
            <a:r>
              <a:rPr lang="en-IN" sz="3000" dirty="0">
                <a:solidFill>
                  <a:srgbClr val="002060"/>
                </a:solidFill>
                <a:latin typeface="Gill Sans MT" panose="020B0502020104020203" pitchFamily="34" charset="0"/>
              </a:rPr>
              <a:t> Business Problem &amp; Business Context</a:t>
            </a:r>
          </a:p>
          <a:p>
            <a:pPr marL="0" indent="0">
              <a:buNone/>
            </a:pPr>
            <a:r>
              <a:rPr lang="en-IN" sz="3000" u="sng" dirty="0">
                <a:solidFill>
                  <a:srgbClr val="C00000"/>
                </a:solidFill>
                <a:latin typeface="Gill Sans MT" panose="020B0502020104020203" pitchFamily="34" charset="0"/>
              </a:rPr>
              <a:t>Method:</a:t>
            </a:r>
            <a:r>
              <a:rPr lang="en-IN" sz="3000" dirty="0">
                <a:solidFill>
                  <a:srgbClr val="002060"/>
                </a:solidFill>
                <a:latin typeface="Gill Sans MT" panose="020B0502020104020203" pitchFamily="34" charset="0"/>
              </a:rPr>
              <a:t> Analytic Approach, Describe Data, Implementation</a:t>
            </a:r>
          </a:p>
          <a:p>
            <a:pPr marL="0" indent="0">
              <a:buNone/>
            </a:pPr>
            <a:r>
              <a:rPr lang="en-IN" sz="3000" u="sng" dirty="0">
                <a:solidFill>
                  <a:srgbClr val="C00000"/>
                </a:solidFill>
                <a:latin typeface="Gill Sans MT" panose="020B0502020104020203" pitchFamily="34" charset="0"/>
              </a:rPr>
              <a:t>Models:</a:t>
            </a:r>
            <a:r>
              <a:rPr lang="en-IN" sz="3000" dirty="0">
                <a:solidFill>
                  <a:srgbClr val="002060"/>
                </a:solidFill>
                <a:latin typeface="Gill Sans MT" panose="020B0502020104020203" pitchFamily="34" charset="0"/>
              </a:rPr>
              <a:t> Model Comparison and Findings</a:t>
            </a:r>
          </a:p>
          <a:p>
            <a:pPr marL="0" indent="0">
              <a:buNone/>
            </a:pPr>
            <a:r>
              <a:rPr lang="en-IN" sz="3000" u="sng" dirty="0">
                <a:solidFill>
                  <a:srgbClr val="C00000"/>
                </a:solidFill>
                <a:latin typeface="Gill Sans MT" panose="020B0502020104020203" pitchFamily="34" charset="0"/>
              </a:rPr>
              <a:t>Message:</a:t>
            </a:r>
            <a:r>
              <a:rPr lang="en-IN" sz="3000" dirty="0">
                <a:solidFill>
                  <a:srgbClr val="002060"/>
                </a:solidFill>
                <a:latin typeface="Gill Sans MT" panose="020B0502020104020203" pitchFamily="34" charset="0"/>
              </a:rPr>
              <a:t> Summary, Business Recommendations</a:t>
            </a:r>
          </a:p>
          <a:p>
            <a:pPr marL="0" indent="0">
              <a:buNone/>
            </a:pPr>
            <a:r>
              <a:rPr lang="en-IN" sz="3000" u="sng" dirty="0">
                <a:solidFill>
                  <a:srgbClr val="C00000"/>
                </a:solidFill>
                <a:latin typeface="Gill Sans MT" panose="020B0502020104020203" pitchFamily="34" charset="0"/>
              </a:rPr>
              <a:t>Means:</a:t>
            </a:r>
            <a:r>
              <a:rPr lang="en-IN" sz="3000" dirty="0">
                <a:solidFill>
                  <a:srgbClr val="C00000"/>
                </a:solidFill>
                <a:latin typeface="Gill Sans MT" panose="020B0502020104020203" pitchFamily="34" charset="0"/>
              </a:rPr>
              <a:t> </a:t>
            </a:r>
            <a:r>
              <a:rPr lang="en-IN" sz="3000" dirty="0">
                <a:solidFill>
                  <a:srgbClr val="002060"/>
                </a:solidFill>
                <a:latin typeface="Gill Sans MT" panose="020B0502020104020203" pitchFamily="34" charset="0"/>
              </a:rPr>
              <a:t>Visualization Tools, Collection Tools, Modelling Tools, Languages and Libraries used</a:t>
            </a:r>
          </a:p>
          <a:p>
            <a:pPr marL="0" indent="0">
              <a:buNone/>
            </a:pPr>
            <a:endParaRPr lang="en-IN" sz="3000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3813" y="6400801"/>
            <a:ext cx="7896943" cy="268559"/>
          </a:xfrm>
        </p:spPr>
        <p:txBody>
          <a:bodyPr/>
          <a:lstStyle/>
          <a:p>
            <a:endParaRPr lang="en-IN" sz="2000" cap="none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78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2) Business Problem</a:t>
            </a:r>
            <a:endParaRPr lang="en-IN" dirty="0">
              <a:solidFill>
                <a:schemeClr val="accent3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1764" y="1828800"/>
            <a:ext cx="9601200" cy="4343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3000" u="sng" dirty="0">
                <a:solidFill>
                  <a:srgbClr val="C00000"/>
                </a:solidFill>
                <a:latin typeface="Gill Sans MT" panose="020B0502020104020203" pitchFamily="34" charset="0"/>
              </a:rPr>
              <a:t>Business Understanding</a:t>
            </a:r>
            <a:endParaRPr lang="en-IN" sz="3000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IN" sz="3000" dirty="0">
                <a:solidFill>
                  <a:srgbClr val="002060"/>
                </a:solidFill>
                <a:latin typeface="Gill Sans MT" panose="020B0502020104020203" pitchFamily="34" charset="0"/>
              </a:rPr>
              <a:t>Business Context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2060"/>
                </a:solidFill>
                <a:latin typeface="Gill Sans MT" panose="020B0502020104020203" pitchFamily="34" charset="0"/>
              </a:rPr>
              <a:t>Business Sponsors and Their Expectations</a:t>
            </a:r>
            <a:endParaRPr lang="en-IN" sz="3000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IN" sz="3000" u="sng" dirty="0">
                <a:solidFill>
                  <a:srgbClr val="C00000"/>
                </a:solidFill>
                <a:latin typeface="Gill Sans MT" panose="020B0502020104020203" pitchFamily="34" charset="0"/>
              </a:rPr>
              <a:t>Analytics Approach</a:t>
            </a:r>
            <a:endParaRPr lang="en-IN" sz="3000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IN" sz="3000" dirty="0">
                <a:solidFill>
                  <a:srgbClr val="002060"/>
                </a:solidFill>
                <a:latin typeface="Gill Sans MT" panose="020B0502020104020203" pitchFamily="34" charset="0"/>
              </a:rPr>
              <a:t>Problem Decomposition (Phases)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2060"/>
                </a:solidFill>
                <a:latin typeface="Gill Sans MT" panose="020B0502020104020203" pitchFamily="34" charset="0"/>
              </a:rPr>
              <a:t>Connecting the dots using CBA courses studied.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2060"/>
                </a:solidFill>
                <a:latin typeface="Gill Sans MT" panose="020B0502020104020203" pitchFamily="34" charset="0"/>
              </a:rPr>
              <a:t>Is problem worthy to solve using Analytics? Why?</a:t>
            </a:r>
            <a:endParaRPr lang="en-IN" sz="3000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IN" sz="3000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3813" y="6400801"/>
            <a:ext cx="7896943" cy="268559"/>
          </a:xfrm>
        </p:spPr>
        <p:txBody>
          <a:bodyPr/>
          <a:lstStyle/>
          <a:p>
            <a:endParaRPr lang="en-IN" sz="2000" cap="none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00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3) Data Requirements &amp; Collections</a:t>
            </a:r>
            <a:endParaRPr lang="en-IN" dirty="0">
              <a:solidFill>
                <a:schemeClr val="accent3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1764" y="1828800"/>
            <a:ext cx="9601200" cy="4343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3000" u="sng" dirty="0">
                <a:solidFill>
                  <a:srgbClr val="C00000"/>
                </a:solidFill>
                <a:latin typeface="Gill Sans MT" panose="020B0502020104020203" pitchFamily="34" charset="0"/>
              </a:rPr>
              <a:t>Data Requirements</a:t>
            </a:r>
            <a:endParaRPr lang="en-IN" sz="3000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sz="3000" dirty="0">
                <a:solidFill>
                  <a:srgbClr val="002060"/>
                </a:solidFill>
                <a:latin typeface="Gill Sans MT" panose="020B0502020104020203" pitchFamily="34" charset="0"/>
              </a:rPr>
              <a:t>What kind of data? 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2060"/>
                </a:solidFill>
                <a:latin typeface="Gill Sans MT" panose="020B0502020104020203" pitchFamily="34" charset="0"/>
              </a:rPr>
              <a:t>Consider all possible formats of data.</a:t>
            </a:r>
            <a:endParaRPr lang="en-IN" sz="3000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IN" sz="3000" u="sng" dirty="0">
                <a:solidFill>
                  <a:srgbClr val="C00000"/>
                </a:solidFill>
                <a:latin typeface="Gill Sans MT" panose="020B0502020104020203" pitchFamily="34" charset="0"/>
              </a:rPr>
              <a:t>Data Collections</a:t>
            </a:r>
            <a:endParaRPr lang="en-IN" sz="3000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sz="3000" dirty="0">
                <a:solidFill>
                  <a:srgbClr val="002060"/>
                </a:solidFill>
                <a:latin typeface="Gill Sans MT" panose="020B0502020104020203" pitchFamily="34" charset="0"/>
              </a:rPr>
              <a:t>Pre-requisites for Data Collections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2060"/>
                </a:solidFill>
                <a:latin typeface="Gill Sans MT" panose="020B0502020104020203" pitchFamily="34" charset="0"/>
              </a:rPr>
              <a:t>Types of Data Sources, Challenges</a:t>
            </a:r>
          </a:p>
          <a:p>
            <a:pPr marL="0" indent="0">
              <a:buNone/>
            </a:pPr>
            <a:endParaRPr lang="en-IN" sz="3000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3813" y="6400801"/>
            <a:ext cx="7896943" cy="268559"/>
          </a:xfrm>
        </p:spPr>
        <p:txBody>
          <a:bodyPr/>
          <a:lstStyle/>
          <a:p>
            <a:endParaRPr lang="en-IN" sz="2000" cap="none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98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4) Data Understanding</a:t>
            </a:r>
            <a:endParaRPr lang="en-IN" dirty="0">
              <a:solidFill>
                <a:schemeClr val="accent3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1764" y="1828800"/>
            <a:ext cx="9601200" cy="4343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3000" u="sng" dirty="0">
                <a:solidFill>
                  <a:srgbClr val="C00000"/>
                </a:solidFill>
                <a:latin typeface="Gill Sans MT" panose="020B0502020104020203" pitchFamily="34" charset="0"/>
              </a:rPr>
              <a:t>Data Understanding</a:t>
            </a:r>
            <a:endParaRPr lang="en-IN" sz="3000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sz="3000" dirty="0">
                <a:solidFill>
                  <a:srgbClr val="002060"/>
                </a:solidFill>
                <a:latin typeface="Gill Sans MT" panose="020B0502020104020203" pitchFamily="34" charset="0"/>
              </a:rPr>
              <a:t>Data Summary</a:t>
            </a:r>
            <a:endParaRPr lang="en-IN" sz="3000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sz="3000" dirty="0">
                <a:solidFill>
                  <a:srgbClr val="002060"/>
                </a:solidFill>
                <a:latin typeface="Gill Sans MT" panose="020B0502020104020203" pitchFamily="34" charset="0"/>
              </a:rPr>
              <a:t>Visual Explorations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2060"/>
                </a:solidFill>
                <a:latin typeface="Gill Sans MT" panose="020B0502020104020203" pitchFamily="34" charset="0"/>
              </a:rPr>
              <a:t>First Cut Analysis &amp; Initial Patterns</a:t>
            </a:r>
          </a:p>
          <a:p>
            <a:pPr marL="0" indent="0">
              <a:buNone/>
            </a:pPr>
            <a:endParaRPr lang="en-IN" sz="3000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3813" y="6400801"/>
            <a:ext cx="7896943" cy="268559"/>
          </a:xfrm>
        </p:spPr>
        <p:txBody>
          <a:bodyPr/>
          <a:lstStyle/>
          <a:p>
            <a:endParaRPr lang="en-IN" sz="2000" cap="none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273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5) Data Preparation</a:t>
            </a:r>
            <a:endParaRPr lang="en-IN" dirty="0">
              <a:solidFill>
                <a:schemeClr val="accent3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1764" y="1828800"/>
            <a:ext cx="9601200" cy="4343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>
                <a:solidFill>
                  <a:srgbClr val="002060"/>
                </a:solidFill>
                <a:latin typeface="Gill Sans MT" panose="020B0502020104020203" pitchFamily="34" charset="0"/>
              </a:rPr>
              <a:t>Missing Value Imputations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2060"/>
                </a:solidFill>
                <a:latin typeface="Gill Sans MT" panose="020B0502020104020203" pitchFamily="34" charset="0"/>
              </a:rPr>
              <a:t>Nosie or Outlier?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2060"/>
                </a:solidFill>
                <a:latin typeface="Gill Sans MT" panose="020B0502020104020203" pitchFamily="34" charset="0"/>
              </a:rPr>
              <a:t>Curse of Dimensionality.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2060"/>
                </a:solidFill>
                <a:latin typeface="Gill Sans MT" panose="020B0502020104020203" pitchFamily="34" charset="0"/>
              </a:rPr>
              <a:t>Data Normalization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2060"/>
                </a:solidFill>
                <a:latin typeface="Gill Sans MT" panose="020B0502020104020203" pitchFamily="34" charset="0"/>
              </a:rPr>
              <a:t>Data Standardization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2060"/>
                </a:solidFill>
                <a:latin typeface="Gill Sans MT" panose="020B0502020104020203" pitchFamily="34" charset="0"/>
              </a:rPr>
              <a:t>Deriving latent variables</a:t>
            </a:r>
          </a:p>
          <a:p>
            <a:pPr marL="0" indent="0">
              <a:buNone/>
            </a:pPr>
            <a:endParaRPr lang="en-IN" sz="3000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3813" y="6400801"/>
            <a:ext cx="7896943" cy="268559"/>
          </a:xfrm>
        </p:spPr>
        <p:txBody>
          <a:bodyPr/>
          <a:lstStyle/>
          <a:p>
            <a:endParaRPr lang="en-IN" sz="2000" cap="none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44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6) Modeling, Evaluation and Feedback</a:t>
            </a:r>
            <a:endParaRPr lang="en-IN" dirty="0">
              <a:solidFill>
                <a:schemeClr val="accent3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1764" y="1828800"/>
            <a:ext cx="9601200" cy="4343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>
                <a:solidFill>
                  <a:srgbClr val="002060"/>
                </a:solidFill>
                <a:latin typeface="Gill Sans MT" panose="020B0502020104020203" pitchFamily="34" charset="0"/>
              </a:rPr>
              <a:t>What models are chosen? Why?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2060"/>
                </a:solidFill>
                <a:latin typeface="Gill Sans MT" panose="020B0502020104020203" pitchFamily="34" charset="0"/>
              </a:rPr>
              <a:t>What Evaluation Metrics? Why?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2060"/>
                </a:solidFill>
                <a:latin typeface="Gill Sans MT" panose="020B0502020104020203" pitchFamily="34" charset="0"/>
              </a:rPr>
              <a:t>What Optimization Techniques? Why?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2060"/>
                </a:solidFill>
                <a:latin typeface="Gill Sans MT" panose="020B0502020104020203" pitchFamily="34" charset="0"/>
              </a:rPr>
              <a:t>What is the feedback? How did feedback change your model(s) and metric(s)?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2060"/>
                </a:solidFill>
                <a:latin typeface="Gill Sans MT" panose="020B0502020104020203" pitchFamily="34" charset="0"/>
              </a:rPr>
              <a:t>Model Comparison (Visual, Tabular and Descriptive)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2060"/>
                </a:solidFill>
                <a:latin typeface="Gill Sans MT" panose="020B0502020104020203" pitchFamily="34" charset="0"/>
              </a:rPr>
              <a:t>Which is the best model and why?</a:t>
            </a:r>
          </a:p>
          <a:p>
            <a:pPr marL="0" indent="0">
              <a:buNone/>
            </a:pPr>
            <a:endParaRPr lang="en-IN" sz="3000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3813" y="6400801"/>
            <a:ext cx="7896943" cy="268559"/>
          </a:xfrm>
        </p:spPr>
        <p:txBody>
          <a:bodyPr/>
          <a:lstStyle/>
          <a:p>
            <a:endParaRPr lang="en-IN" sz="2000" cap="none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15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7) Business Recommendations</a:t>
            </a:r>
            <a:endParaRPr lang="en-IN" dirty="0">
              <a:solidFill>
                <a:schemeClr val="accent3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1764" y="1828800"/>
            <a:ext cx="9601200" cy="4343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>
                <a:solidFill>
                  <a:srgbClr val="002060"/>
                </a:solidFill>
                <a:latin typeface="Gill Sans MT" panose="020B0502020104020203" pitchFamily="34" charset="0"/>
              </a:rPr>
              <a:t>What is the response(s) of the model(s)? 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2060"/>
                </a:solidFill>
                <a:latin typeface="Gill Sans MT" panose="020B0502020104020203" pitchFamily="34" charset="0"/>
              </a:rPr>
              <a:t>What action items do you recommend to the business sponsors based on the response(s)?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2060"/>
                </a:solidFill>
                <a:latin typeface="Gill Sans MT" panose="020B0502020104020203" pitchFamily="34" charset="0"/>
              </a:rPr>
              <a:t>Is the outcome quality in tune with the expectations of the business sponsor(s)? Why? Why not?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2060"/>
                </a:solidFill>
                <a:latin typeface="Gill Sans MT" panose="020B0502020104020203" pitchFamily="34" charset="0"/>
              </a:rPr>
              <a:t>How do you propose to deploy your work?</a:t>
            </a:r>
          </a:p>
          <a:p>
            <a:pPr marL="0" indent="0">
              <a:buNone/>
            </a:pPr>
            <a:endParaRPr lang="en-IN" sz="3000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3813" y="6400801"/>
            <a:ext cx="7896943" cy="268559"/>
          </a:xfrm>
        </p:spPr>
        <p:txBody>
          <a:bodyPr/>
          <a:lstStyle/>
          <a:p>
            <a:endParaRPr lang="en-IN" sz="2000" cap="none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378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3_Woodgrain 16x9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C20563B-C646-42AF-9D0D-76DF086793C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393</Words>
  <Application>Microsoft Office PowerPoint</Application>
  <PresentationFormat>Custom</PresentationFormat>
  <Paragraphs>75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</vt:lpstr>
      <vt:lpstr>Gill Sans MT</vt:lpstr>
      <vt:lpstr>3_Woodgrain 16x9</vt:lpstr>
      <vt:lpstr>Practicum Presentation Template</vt:lpstr>
      <vt:lpstr>8 Template Slides for Practicum Presentation</vt:lpstr>
      <vt:lpstr>1) Executive Summary (Abstract)</vt:lpstr>
      <vt:lpstr>2) Business Problem</vt:lpstr>
      <vt:lpstr>3) Data Requirements &amp; Collections</vt:lpstr>
      <vt:lpstr>4) Data Understanding</vt:lpstr>
      <vt:lpstr>5) Data Preparation</vt:lpstr>
      <vt:lpstr>6) Modeling, Evaluation and Feedback</vt:lpstr>
      <vt:lpstr>7) Business Recommendations</vt:lpstr>
      <vt:lpstr>8) Assumptions, Limitations &amp; Further 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2016-02-08T05:04:35Z</dcterms:created>
  <dcterms:modified xsi:type="dcterms:W3CDTF">2018-05-25T07:04:15Z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TC028011159991</vt:lpwstr>
  </property>
</Properties>
</file>