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Lato"/>
      <p:regular r:id="rId25"/>
      <p:bold r:id="rId26"/>
      <p:italic r:id="rId27"/>
      <p:boldItalic r:id="rId28"/>
    </p:embeddedFont>
    <p:embeddedFont>
      <p:font typeface="EB Garamond"/>
      <p:regular r:id="rId29"/>
    </p:embeddedFont>
    <p:embeddedFont>
      <p:font typeface="Bree Serif"/>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BGaramon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BreeSerif-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lnSpc>
                <a:spcPct val="115000"/>
              </a:lnSpc>
              <a:spcBef>
                <a:spcPts val="0"/>
              </a:spcBef>
              <a:buClr>
                <a:schemeClr val="dk1"/>
              </a:buClr>
              <a:buSzPct val="91666"/>
              <a:buFont typeface="Arial"/>
              <a:buNone/>
            </a:pPr>
            <a:r>
              <a:t/>
            </a:r>
            <a:endParaRPr/>
          </a:p>
        </p:txBody>
      </p:sp>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08" name="Shape 10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14" name="Shape 11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21" name="Shape 12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28" name="Shape 12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5" name="Shape 13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1" name="Shape 14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53" name="Shape 15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8" name="Shape 17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7" name="Shape 18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4" name="Shape 19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55" name="Shape 5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1" name="Shape 20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8" name="Shape 6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75" name="Shape 7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81" name="Shape 8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88" name="Shape 8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94" name="Shape 9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01" name="Shape 10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b="0" l="0" r="0" t="0"/>
          <a:stretch/>
        </p:blipFill>
        <p:spPr>
          <a:xfrm>
            <a:off x="21853" y="0"/>
            <a:ext cx="12148291" cy="6858000"/>
          </a:xfrm>
          <a:prstGeom prst="rect">
            <a:avLst/>
          </a:prstGeom>
          <a:noFill/>
          <a:ln>
            <a:noFill/>
          </a:ln>
        </p:spPr>
      </p:pic>
      <p:sp>
        <p:nvSpPr>
          <p:cNvPr id="17" name="Shape 17"/>
          <p:cNvSpPr txBox="1"/>
          <p:nvPr>
            <p:ph type="ctrTitle"/>
          </p:nvPr>
        </p:nvSpPr>
        <p:spPr>
          <a:xfrm>
            <a:off x="636997" y="1037691"/>
            <a:ext cx="10870058" cy="146579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4"/>
              </a:buClr>
              <a:buFont typeface="Arial"/>
              <a:buNone/>
              <a:defRPr b="0" i="0" sz="8000" u="none" cap="none" strike="noStrike">
                <a:solidFill>
                  <a:schemeClr val="accent4"/>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801383" y="2524036"/>
            <a:ext cx="10705671" cy="443713"/>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0" i="0" sz="2400" u="none" cap="none" strike="noStrike">
                <a:solidFill>
                  <a:schemeClr val="lt1"/>
                </a:solidFill>
                <a:latin typeface="EB Garamond"/>
                <a:ea typeface="EB Garamond"/>
                <a:cs typeface="EB Garamond"/>
                <a:sym typeface="EB Garamond"/>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b="0" l="0" r="0" t="0"/>
          <a:stretch/>
        </p:blipFill>
        <p:spPr>
          <a:xfrm>
            <a:off x="21853" y="0"/>
            <a:ext cx="12148292" cy="6858000"/>
          </a:xfrm>
          <a:prstGeom prst="rect">
            <a:avLst/>
          </a:prstGeom>
          <a:noFill/>
          <a:ln>
            <a:noFill/>
          </a:ln>
        </p:spPr>
      </p:pic>
      <p:sp>
        <p:nvSpPr>
          <p:cNvPr id="21" name="Shape 21"/>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1E4E79"/>
              </a:buClr>
              <a:buFont typeface="Arial"/>
              <a:buNone/>
              <a:defRPr b="0" i="0" sz="4400" u="none" cap="none" strike="noStrike">
                <a:solidFill>
                  <a:srgbClr val="1E4E79"/>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838200" y="1825625"/>
            <a:ext cx="10515599" cy="4010095"/>
          </a:xfrm>
          <a:prstGeom prst="rect">
            <a:avLst/>
          </a:prstGeom>
          <a:noFill/>
          <a:ln>
            <a:noFill/>
          </a:ln>
        </p:spPr>
        <p:txBody>
          <a:bodyPr anchorCtr="0" anchor="t" bIns="91425" lIns="91425" rIns="91425" tIns="91425"/>
          <a:lstStyle>
            <a:lvl1pPr indent="0" lvl="0" marL="0" marR="0" rtl="0" algn="l">
              <a:lnSpc>
                <a:spcPct val="120000"/>
              </a:lnSpc>
              <a:spcBef>
                <a:spcPts val="1000"/>
              </a:spcBef>
              <a:buClr>
                <a:srgbClr val="1E4E79"/>
              </a:buClr>
              <a:buFont typeface="Arial"/>
              <a:buNone/>
              <a:defRPr b="0" i="0" sz="2000" u="none" cap="none" strike="noStrike">
                <a:solidFill>
                  <a:srgbClr val="1E4E79"/>
                </a:solidFill>
                <a:latin typeface="Lato"/>
                <a:ea typeface="Lato"/>
                <a:cs typeface="Lato"/>
                <a:sym typeface="Lato"/>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pic>
        <p:nvPicPr>
          <p:cNvPr id="24" name="Shape 24"/>
          <p:cNvPicPr preferRelativeResize="0"/>
          <p:nvPr/>
        </p:nvPicPr>
        <p:blipFill rotWithShape="1">
          <a:blip r:embed="rId2">
            <a:alphaModFix/>
          </a:blip>
          <a:srcRect b="0" l="0" r="0" t="0"/>
          <a:stretch/>
        </p:blipFill>
        <p:spPr>
          <a:xfrm>
            <a:off x="21853" y="0"/>
            <a:ext cx="12148292" cy="6858000"/>
          </a:xfrm>
          <a:prstGeom prst="rect">
            <a:avLst/>
          </a:prstGeom>
          <a:noFill/>
          <a:ln>
            <a:noFill/>
          </a:ln>
        </p:spPr>
      </p:pic>
      <p:sp>
        <p:nvSpPr>
          <p:cNvPr id="25" name="Shape 25"/>
          <p:cNvSpPr txBox="1"/>
          <p:nvPr>
            <p:ph type="title"/>
          </p:nvPr>
        </p:nvSpPr>
        <p:spPr>
          <a:xfrm>
            <a:off x="831850" y="1709739"/>
            <a:ext cx="10515599" cy="1557443"/>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4"/>
              </a:buClr>
              <a:buFont typeface="Arial"/>
              <a:buNone/>
              <a:defRPr b="0" i="0" sz="4400" u="none" cap="none" strike="noStrike">
                <a:solidFill>
                  <a:schemeClr val="accent4"/>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831850" y="3429000"/>
            <a:ext cx="10412502" cy="523981"/>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1E4E79"/>
              </a:buClr>
              <a:buFont typeface="Arial"/>
              <a:buNone/>
              <a:defRPr b="0" i="0" sz="2400" u="none" cap="none" strike="noStrike">
                <a:solidFill>
                  <a:srgbClr val="1E4E79"/>
                </a:solidFill>
                <a:latin typeface="EB Garamond"/>
                <a:ea typeface="EB Garamond"/>
                <a:cs typeface="EB Garamond"/>
                <a:sym typeface="EB Garamond"/>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7" name="Shape 27"/>
        <p:cNvGrpSpPr/>
        <p:nvPr/>
      </p:nvGrpSpPr>
      <p:grpSpPr>
        <a:xfrm>
          <a:off x="0" y="0"/>
          <a:ext cx="0" cy="0"/>
          <a:chOff x="0" y="0"/>
          <a:chExt cx="0" cy="0"/>
        </a:xfrm>
      </p:grpSpPr>
      <p:pic>
        <p:nvPicPr>
          <p:cNvPr id="28" name="Shape 28"/>
          <p:cNvPicPr preferRelativeResize="0"/>
          <p:nvPr/>
        </p:nvPicPr>
        <p:blipFill rotWithShape="1">
          <a:blip r:embed="rId2">
            <a:alphaModFix/>
          </a:blip>
          <a:srcRect b="0" l="0" r="0" t="0"/>
          <a:stretch/>
        </p:blipFill>
        <p:spPr>
          <a:xfrm>
            <a:off x="21853" y="0"/>
            <a:ext cx="12148292" cy="6858000"/>
          </a:xfrm>
          <a:prstGeom prst="rect">
            <a:avLst/>
          </a:prstGeom>
          <a:noFill/>
          <a:ln>
            <a:noFill/>
          </a:ln>
        </p:spPr>
      </p:pic>
      <p:sp>
        <p:nvSpPr>
          <p:cNvPr id="29" name="Shape 2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1E4E79"/>
              </a:buClr>
              <a:buFont typeface="Arial"/>
              <a:buNone/>
              <a:defRPr b="0" i="0" sz="4400" u="none" cap="none" strike="noStrike">
                <a:solidFill>
                  <a:srgbClr val="1E4E79"/>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838200" y="1825625"/>
            <a:ext cx="5181600" cy="4020370"/>
          </a:xfrm>
          <a:prstGeom prst="rect">
            <a:avLst/>
          </a:prstGeom>
          <a:noFill/>
          <a:ln>
            <a:noFill/>
          </a:ln>
        </p:spPr>
        <p:txBody>
          <a:bodyPr anchorCtr="0" anchor="t" bIns="91425" lIns="91425" rIns="91425" tIns="91425"/>
          <a:lstStyle>
            <a:lvl1pPr indent="-101600" lvl="0" marL="228600" marR="0" rtl="0" algn="l">
              <a:lnSpc>
                <a:spcPct val="90000"/>
              </a:lnSpc>
              <a:spcBef>
                <a:spcPts val="1000"/>
              </a:spcBef>
              <a:buClr>
                <a:srgbClr val="1E4E79"/>
              </a:buClr>
              <a:buSzPct val="100000"/>
              <a:buFont typeface="Arial"/>
              <a:buChar char="•"/>
              <a:defRPr b="0" i="0" sz="2000" u="none" cap="none" strike="noStrike">
                <a:solidFill>
                  <a:srgbClr val="1E4E79"/>
                </a:solidFill>
                <a:latin typeface="Lato"/>
                <a:ea typeface="Lato"/>
                <a:cs typeface="Lato"/>
                <a:sym typeface="Lato"/>
              </a:defRPr>
            </a:lvl1pPr>
            <a:lvl2pPr indent="-101600" lvl="1" marL="685800" marR="0" rtl="0" algn="l">
              <a:lnSpc>
                <a:spcPct val="90000"/>
              </a:lnSpc>
              <a:spcBef>
                <a:spcPts val="500"/>
              </a:spcBef>
              <a:buClr>
                <a:srgbClr val="1E4E79"/>
              </a:buClr>
              <a:buSzPct val="100000"/>
              <a:buFont typeface="Arial"/>
              <a:buChar char="•"/>
              <a:defRPr b="0" i="0" sz="2000" u="none" cap="none" strike="noStrike">
                <a:solidFill>
                  <a:srgbClr val="1E4E79"/>
                </a:solidFill>
                <a:latin typeface="Lato"/>
                <a:ea typeface="Lato"/>
                <a:cs typeface="Lato"/>
                <a:sym typeface="Lato"/>
              </a:defRPr>
            </a:lvl2pPr>
            <a:lvl3pPr indent="-114300" lvl="2" marL="1143000" marR="0" rtl="0" algn="l">
              <a:lnSpc>
                <a:spcPct val="90000"/>
              </a:lnSpc>
              <a:spcBef>
                <a:spcPts val="500"/>
              </a:spcBef>
              <a:buClr>
                <a:srgbClr val="1E4E79"/>
              </a:buClr>
              <a:buSzPct val="100000"/>
              <a:buFont typeface="Arial"/>
              <a:buChar char="•"/>
              <a:defRPr b="0" i="0" sz="1800" u="none" cap="none" strike="noStrike">
                <a:solidFill>
                  <a:srgbClr val="1E4E79"/>
                </a:solidFill>
                <a:latin typeface="Lato"/>
                <a:ea typeface="Lato"/>
                <a:cs typeface="Lato"/>
                <a:sym typeface="Lato"/>
              </a:defRPr>
            </a:lvl3pPr>
            <a:lvl4pPr indent="-127000" lvl="3" marL="1600200" marR="0" rtl="0" algn="l">
              <a:lnSpc>
                <a:spcPct val="90000"/>
              </a:lnSpc>
              <a:spcBef>
                <a:spcPts val="500"/>
              </a:spcBef>
              <a:buClr>
                <a:srgbClr val="1E4E79"/>
              </a:buClr>
              <a:buSzPct val="100000"/>
              <a:buFont typeface="Arial"/>
              <a:buChar char="•"/>
              <a:defRPr b="0" i="0" sz="1600" u="none" cap="none" strike="noStrike">
                <a:solidFill>
                  <a:srgbClr val="1E4E79"/>
                </a:solidFill>
                <a:latin typeface="Lato"/>
                <a:ea typeface="Lato"/>
                <a:cs typeface="Lato"/>
                <a:sym typeface="Lato"/>
              </a:defRPr>
            </a:lvl4pPr>
            <a:lvl5pPr indent="-127000" lvl="4" marL="2057400" marR="0" rtl="0" algn="l">
              <a:lnSpc>
                <a:spcPct val="90000"/>
              </a:lnSpc>
              <a:spcBef>
                <a:spcPts val="500"/>
              </a:spcBef>
              <a:buClr>
                <a:srgbClr val="1E4E79"/>
              </a:buClr>
              <a:buSzPct val="100000"/>
              <a:buFont typeface="Arial"/>
              <a:buChar char="•"/>
              <a:defRPr b="0" i="0" sz="1600" u="none" cap="none" strike="noStrike">
                <a:solidFill>
                  <a:srgbClr val="1E4E79"/>
                </a:solidFill>
                <a:latin typeface="Lato"/>
                <a:ea typeface="Lato"/>
                <a:cs typeface="Lato"/>
                <a:sym typeface="La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2" type="body"/>
          </p:nvPr>
        </p:nvSpPr>
        <p:spPr>
          <a:xfrm>
            <a:off x="6172200" y="1825625"/>
            <a:ext cx="5181600" cy="4020370"/>
          </a:xfrm>
          <a:prstGeom prst="rect">
            <a:avLst/>
          </a:prstGeom>
          <a:noFill/>
          <a:ln>
            <a:noFill/>
          </a:ln>
        </p:spPr>
        <p:txBody>
          <a:bodyPr anchorCtr="0" anchor="t" bIns="91425" lIns="91425" rIns="91425" tIns="91425"/>
          <a:lstStyle>
            <a:lvl1pPr indent="-101600" lvl="0" marL="228600" marR="0" rtl="0" algn="l">
              <a:lnSpc>
                <a:spcPct val="90000"/>
              </a:lnSpc>
              <a:spcBef>
                <a:spcPts val="1000"/>
              </a:spcBef>
              <a:buClr>
                <a:srgbClr val="1E4E79"/>
              </a:buClr>
              <a:buSzPct val="100000"/>
              <a:buFont typeface="Arial"/>
              <a:buChar char="•"/>
              <a:defRPr b="0" i="0" sz="2000" u="none" cap="none" strike="noStrike">
                <a:solidFill>
                  <a:srgbClr val="1E4E79"/>
                </a:solidFill>
                <a:latin typeface="Lato"/>
                <a:ea typeface="Lato"/>
                <a:cs typeface="Lato"/>
                <a:sym typeface="Lato"/>
              </a:defRPr>
            </a:lvl1pPr>
            <a:lvl2pPr indent="-101600" lvl="1" marL="685800" marR="0" rtl="0" algn="l">
              <a:lnSpc>
                <a:spcPct val="90000"/>
              </a:lnSpc>
              <a:spcBef>
                <a:spcPts val="500"/>
              </a:spcBef>
              <a:buClr>
                <a:srgbClr val="1E4E79"/>
              </a:buClr>
              <a:buSzPct val="100000"/>
              <a:buFont typeface="Arial"/>
              <a:buChar char="•"/>
              <a:defRPr b="0" i="0" sz="2000" u="none" cap="none" strike="noStrike">
                <a:solidFill>
                  <a:srgbClr val="1E4E79"/>
                </a:solidFill>
                <a:latin typeface="Lato"/>
                <a:ea typeface="Lato"/>
                <a:cs typeface="Lato"/>
                <a:sym typeface="Lato"/>
              </a:defRPr>
            </a:lvl2pPr>
            <a:lvl3pPr indent="-114300" lvl="2" marL="1143000" marR="0" rtl="0" algn="l">
              <a:lnSpc>
                <a:spcPct val="90000"/>
              </a:lnSpc>
              <a:spcBef>
                <a:spcPts val="500"/>
              </a:spcBef>
              <a:buClr>
                <a:srgbClr val="1E4E79"/>
              </a:buClr>
              <a:buSzPct val="100000"/>
              <a:buFont typeface="Arial"/>
              <a:buChar char="•"/>
              <a:defRPr b="0" i="0" sz="1800" u="none" cap="none" strike="noStrike">
                <a:solidFill>
                  <a:srgbClr val="1E4E79"/>
                </a:solidFill>
                <a:latin typeface="Lato"/>
                <a:ea typeface="Lato"/>
                <a:cs typeface="Lato"/>
                <a:sym typeface="Lato"/>
              </a:defRPr>
            </a:lvl3pPr>
            <a:lvl4pPr indent="-127000" lvl="3" marL="1600200" marR="0" rtl="0" algn="l">
              <a:lnSpc>
                <a:spcPct val="90000"/>
              </a:lnSpc>
              <a:spcBef>
                <a:spcPts val="500"/>
              </a:spcBef>
              <a:buClr>
                <a:srgbClr val="1E4E79"/>
              </a:buClr>
              <a:buSzPct val="100000"/>
              <a:buFont typeface="Arial"/>
              <a:buChar char="•"/>
              <a:defRPr b="0" i="0" sz="1600" u="none" cap="none" strike="noStrike">
                <a:solidFill>
                  <a:srgbClr val="1E4E79"/>
                </a:solidFill>
                <a:latin typeface="Lato"/>
                <a:ea typeface="Lato"/>
                <a:cs typeface="Lato"/>
                <a:sym typeface="Lato"/>
              </a:defRPr>
            </a:lvl4pPr>
            <a:lvl5pPr indent="-127000" lvl="4" marL="2057400" marR="0" rtl="0" algn="l">
              <a:lnSpc>
                <a:spcPct val="90000"/>
              </a:lnSpc>
              <a:spcBef>
                <a:spcPts val="500"/>
              </a:spcBef>
              <a:buClr>
                <a:srgbClr val="1E4E79"/>
              </a:buClr>
              <a:buSzPct val="100000"/>
              <a:buFont typeface="Arial"/>
              <a:buChar char="•"/>
              <a:defRPr b="0" i="0" sz="1600" u="none" cap="none" strike="noStrike">
                <a:solidFill>
                  <a:srgbClr val="1E4E79"/>
                </a:solidFill>
                <a:latin typeface="Lato"/>
                <a:ea typeface="Lato"/>
                <a:cs typeface="Lato"/>
                <a:sym typeface="La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Section Header">
    <p:spTree>
      <p:nvGrpSpPr>
        <p:cNvPr id="32" name="Shape 32"/>
        <p:cNvGrpSpPr/>
        <p:nvPr/>
      </p:nvGrpSpPr>
      <p:grpSpPr>
        <a:xfrm>
          <a:off x="0" y="0"/>
          <a:ext cx="0" cy="0"/>
          <a:chOff x="0" y="0"/>
          <a:chExt cx="0" cy="0"/>
        </a:xfrm>
      </p:grpSpPr>
      <p:pic>
        <p:nvPicPr>
          <p:cNvPr id="33" name="Shape 33"/>
          <p:cNvPicPr preferRelativeResize="0"/>
          <p:nvPr/>
        </p:nvPicPr>
        <p:blipFill rotWithShape="1">
          <a:blip r:embed="rId2">
            <a:alphaModFix/>
          </a:blip>
          <a:srcRect b="0" l="0" r="0" t="0"/>
          <a:stretch/>
        </p:blipFill>
        <p:spPr>
          <a:xfrm>
            <a:off x="21853" y="0"/>
            <a:ext cx="12148292" cy="6858000"/>
          </a:xfrm>
          <a:prstGeom prst="rect">
            <a:avLst/>
          </a:prstGeom>
          <a:noFill/>
          <a:ln>
            <a:noFill/>
          </a:ln>
        </p:spPr>
      </p:pic>
      <p:sp>
        <p:nvSpPr>
          <p:cNvPr id="34" name="Shape 34"/>
          <p:cNvSpPr txBox="1"/>
          <p:nvPr>
            <p:ph type="title"/>
          </p:nvPr>
        </p:nvSpPr>
        <p:spPr>
          <a:xfrm>
            <a:off x="605818" y="3517991"/>
            <a:ext cx="10515599" cy="1557443"/>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4"/>
              </a:buClr>
              <a:buFont typeface="Arial"/>
              <a:buNone/>
              <a:defRPr b="0" i="0" sz="10000" u="none" cap="none" strike="noStrike">
                <a:solidFill>
                  <a:schemeClr val="accent4"/>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708916" y="5106257"/>
            <a:ext cx="10412502" cy="523981"/>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1E4E79"/>
              </a:buClr>
              <a:buFont typeface="Arial"/>
              <a:buNone/>
              <a:defRPr b="0" i="0" sz="2400" u="none" cap="none" strike="noStrike">
                <a:solidFill>
                  <a:srgbClr val="1E4E79"/>
                </a:solidFill>
                <a:latin typeface="EB Garamond"/>
                <a:ea typeface="EB Garamond"/>
                <a:cs typeface="EB Garamond"/>
                <a:sym typeface="EB Garamond"/>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b="0" l="0" r="0" t="0"/>
          <a:stretch/>
        </p:blipFill>
        <p:spPr>
          <a:xfrm>
            <a:off x="21853" y="0"/>
            <a:ext cx="12148292" cy="6858000"/>
          </a:xfrm>
          <a:prstGeom prst="rect">
            <a:avLst/>
          </a:prstGeom>
          <a:noFill/>
          <a:ln>
            <a:noFill/>
          </a:ln>
        </p:spPr>
      </p:pic>
      <p:sp>
        <p:nvSpPr>
          <p:cNvPr id="38" name="Shape 38"/>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1E4E79"/>
              </a:buClr>
              <a:buFont typeface="Arial"/>
              <a:buNone/>
              <a:defRPr b="0" i="0" sz="4400" u="none" cap="none" strike="noStrike">
                <a:solidFill>
                  <a:srgbClr val="1E4E79"/>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955496" y="1681163"/>
            <a:ext cx="4916960" cy="558603"/>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1E4E79"/>
              </a:buClr>
              <a:buFont typeface="Arial"/>
              <a:buNone/>
              <a:defRPr b="0" i="0" sz="2800" u="none" cap="none" strike="noStrike">
                <a:solidFill>
                  <a:srgbClr val="1E4E79"/>
                </a:solidFill>
                <a:latin typeface="EB Garamond"/>
                <a:ea typeface="EB Garamond"/>
                <a:cs typeface="EB Garamond"/>
                <a:sym typeface="EB Garamond"/>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955496" y="2239766"/>
            <a:ext cx="4916960" cy="3585681"/>
          </a:xfrm>
          <a:prstGeom prst="rect">
            <a:avLst/>
          </a:prstGeom>
          <a:noFill/>
          <a:ln>
            <a:noFill/>
          </a:ln>
        </p:spPr>
        <p:txBody>
          <a:bodyPr anchorCtr="0" anchor="t" bIns="91425" lIns="91425" rIns="91425" tIns="91425"/>
          <a:lstStyle>
            <a:lvl1pPr indent="-101600" lvl="0" marL="228600" marR="0" rtl="0" algn="l">
              <a:lnSpc>
                <a:spcPct val="90000"/>
              </a:lnSpc>
              <a:spcBef>
                <a:spcPts val="1000"/>
              </a:spcBef>
              <a:buClr>
                <a:srgbClr val="1E4E79"/>
              </a:buClr>
              <a:buSzPct val="100000"/>
              <a:buFont typeface="Arial"/>
              <a:buChar char="•"/>
              <a:defRPr b="0" i="1" sz="2000" u="none" cap="none" strike="noStrike">
                <a:solidFill>
                  <a:srgbClr val="1E4E79"/>
                </a:solidFill>
                <a:latin typeface="Lato"/>
                <a:ea typeface="Lato"/>
                <a:cs typeface="Lato"/>
                <a:sym typeface="Lato"/>
              </a:defRPr>
            </a:lvl1pPr>
            <a:lvl2pPr indent="-114300" lvl="1" marL="685800" marR="0" rtl="0" algn="l">
              <a:lnSpc>
                <a:spcPct val="90000"/>
              </a:lnSpc>
              <a:spcBef>
                <a:spcPts val="500"/>
              </a:spcBef>
              <a:buClr>
                <a:srgbClr val="1E4E79"/>
              </a:buClr>
              <a:buSzPct val="100000"/>
              <a:buFont typeface="Arial"/>
              <a:buChar char="•"/>
              <a:defRPr b="0" i="0" sz="1800" u="none" cap="none" strike="noStrike">
                <a:solidFill>
                  <a:srgbClr val="1E4E79"/>
                </a:solidFill>
                <a:latin typeface="Lato"/>
                <a:ea typeface="Lato"/>
                <a:cs typeface="Lato"/>
                <a:sym typeface="Lato"/>
              </a:defRPr>
            </a:lvl2pPr>
            <a:lvl3pPr indent="-127000" lvl="2" marL="1143000" marR="0" rtl="0" algn="l">
              <a:lnSpc>
                <a:spcPct val="90000"/>
              </a:lnSpc>
              <a:spcBef>
                <a:spcPts val="500"/>
              </a:spcBef>
              <a:buClr>
                <a:srgbClr val="1E4E79"/>
              </a:buClr>
              <a:buSzPct val="100000"/>
              <a:buFont typeface="Arial"/>
              <a:buChar char="•"/>
              <a:defRPr b="0" i="0" sz="1600" u="none" cap="none" strike="noStrike">
                <a:solidFill>
                  <a:srgbClr val="1E4E79"/>
                </a:solidFill>
                <a:latin typeface="Lato"/>
                <a:ea typeface="Lato"/>
                <a:cs typeface="Lato"/>
                <a:sym typeface="Lato"/>
              </a:defRPr>
            </a:lvl3pPr>
            <a:lvl4pPr indent="-139700" lvl="3" marL="1600200" marR="0" rtl="0" algn="l">
              <a:lnSpc>
                <a:spcPct val="90000"/>
              </a:lnSpc>
              <a:spcBef>
                <a:spcPts val="500"/>
              </a:spcBef>
              <a:buClr>
                <a:srgbClr val="1E4E79"/>
              </a:buClr>
              <a:buSzPct val="100000"/>
              <a:buFont typeface="Arial"/>
              <a:buChar char="•"/>
              <a:defRPr b="0" i="0" sz="1400" u="none" cap="none" strike="noStrike">
                <a:solidFill>
                  <a:srgbClr val="1E4E79"/>
                </a:solidFill>
                <a:latin typeface="Lato"/>
                <a:ea typeface="Lato"/>
                <a:cs typeface="Lato"/>
                <a:sym typeface="Lato"/>
              </a:defRPr>
            </a:lvl4pPr>
            <a:lvl5pPr indent="-139700" lvl="4" marL="2057400" marR="0" rtl="0" algn="l">
              <a:lnSpc>
                <a:spcPct val="90000"/>
              </a:lnSpc>
              <a:spcBef>
                <a:spcPts val="500"/>
              </a:spcBef>
              <a:buClr>
                <a:srgbClr val="1E4E79"/>
              </a:buClr>
              <a:buSzPct val="100000"/>
              <a:buFont typeface="Arial"/>
              <a:buChar char="•"/>
              <a:defRPr b="0" i="0" sz="1400" u="none" cap="none" strike="noStrike">
                <a:solidFill>
                  <a:srgbClr val="1E4E79"/>
                </a:solidFill>
                <a:latin typeface="Lato"/>
                <a:ea typeface="Lato"/>
                <a:cs typeface="Lato"/>
                <a:sym typeface="La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3" type="body"/>
          </p:nvPr>
        </p:nvSpPr>
        <p:spPr>
          <a:xfrm>
            <a:off x="6288478" y="1681163"/>
            <a:ext cx="4941176" cy="558603"/>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1E4E79"/>
              </a:buClr>
              <a:buFont typeface="Arial"/>
              <a:buNone/>
              <a:defRPr b="0" i="0" sz="2800" u="none" cap="none" strike="noStrike">
                <a:solidFill>
                  <a:srgbClr val="1E4E79"/>
                </a:solidFill>
                <a:latin typeface="EB Garamond"/>
                <a:ea typeface="EB Garamond"/>
                <a:cs typeface="EB Garamond"/>
                <a:sym typeface="EB Garamond"/>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2" name="Shape 42"/>
          <p:cNvSpPr txBox="1"/>
          <p:nvPr>
            <p:ph idx="4" type="body"/>
          </p:nvPr>
        </p:nvSpPr>
        <p:spPr>
          <a:xfrm>
            <a:off x="6288478" y="2239766"/>
            <a:ext cx="4941176" cy="3585681"/>
          </a:xfrm>
          <a:prstGeom prst="rect">
            <a:avLst/>
          </a:prstGeom>
          <a:noFill/>
          <a:ln>
            <a:noFill/>
          </a:ln>
        </p:spPr>
        <p:txBody>
          <a:bodyPr anchorCtr="0" anchor="t" bIns="91425" lIns="91425" rIns="91425" tIns="91425"/>
          <a:lstStyle>
            <a:lvl1pPr indent="-101600" lvl="0" marL="228600" marR="0" rtl="0" algn="l">
              <a:lnSpc>
                <a:spcPct val="90000"/>
              </a:lnSpc>
              <a:spcBef>
                <a:spcPts val="1000"/>
              </a:spcBef>
              <a:buClr>
                <a:srgbClr val="1E4E79"/>
              </a:buClr>
              <a:buSzPct val="100000"/>
              <a:buFont typeface="Arial"/>
              <a:buChar char="•"/>
              <a:defRPr b="0" i="1" sz="2000" u="none" cap="none" strike="noStrike">
                <a:solidFill>
                  <a:srgbClr val="1E4E79"/>
                </a:solidFill>
                <a:latin typeface="Lato"/>
                <a:ea typeface="Lato"/>
                <a:cs typeface="Lato"/>
                <a:sym typeface="Lato"/>
              </a:defRPr>
            </a:lvl1pPr>
            <a:lvl2pPr indent="-114300" lvl="1" marL="685800" marR="0" rtl="0" algn="l">
              <a:lnSpc>
                <a:spcPct val="90000"/>
              </a:lnSpc>
              <a:spcBef>
                <a:spcPts val="500"/>
              </a:spcBef>
              <a:buClr>
                <a:srgbClr val="1E4E79"/>
              </a:buClr>
              <a:buSzPct val="100000"/>
              <a:buFont typeface="Arial"/>
              <a:buChar char="•"/>
              <a:defRPr b="0" i="0" sz="1800" u="none" cap="none" strike="noStrike">
                <a:solidFill>
                  <a:srgbClr val="1E4E79"/>
                </a:solidFill>
                <a:latin typeface="Lato"/>
                <a:ea typeface="Lato"/>
                <a:cs typeface="Lato"/>
                <a:sym typeface="Lato"/>
              </a:defRPr>
            </a:lvl2pPr>
            <a:lvl3pPr indent="-127000" lvl="2" marL="1143000" marR="0" rtl="0" algn="l">
              <a:lnSpc>
                <a:spcPct val="90000"/>
              </a:lnSpc>
              <a:spcBef>
                <a:spcPts val="500"/>
              </a:spcBef>
              <a:buClr>
                <a:srgbClr val="1E4E79"/>
              </a:buClr>
              <a:buSzPct val="100000"/>
              <a:buFont typeface="Arial"/>
              <a:buChar char="•"/>
              <a:defRPr b="0" i="0" sz="1600" u="none" cap="none" strike="noStrike">
                <a:solidFill>
                  <a:srgbClr val="1E4E79"/>
                </a:solidFill>
                <a:latin typeface="Lato"/>
                <a:ea typeface="Lato"/>
                <a:cs typeface="Lato"/>
                <a:sym typeface="Lato"/>
              </a:defRPr>
            </a:lvl3pPr>
            <a:lvl4pPr indent="-139700" lvl="3" marL="1600200" marR="0" rtl="0" algn="l">
              <a:lnSpc>
                <a:spcPct val="90000"/>
              </a:lnSpc>
              <a:spcBef>
                <a:spcPts val="500"/>
              </a:spcBef>
              <a:buClr>
                <a:srgbClr val="1E4E79"/>
              </a:buClr>
              <a:buSzPct val="100000"/>
              <a:buFont typeface="Arial"/>
              <a:buChar char="•"/>
              <a:defRPr b="0" i="0" sz="1400" u="none" cap="none" strike="noStrike">
                <a:solidFill>
                  <a:srgbClr val="1E4E79"/>
                </a:solidFill>
                <a:latin typeface="Lato"/>
                <a:ea typeface="Lato"/>
                <a:cs typeface="Lato"/>
                <a:sym typeface="Lato"/>
              </a:defRPr>
            </a:lvl4pPr>
            <a:lvl5pPr indent="-139700" lvl="4" marL="2057400" marR="0" rtl="0" algn="l">
              <a:lnSpc>
                <a:spcPct val="90000"/>
              </a:lnSpc>
              <a:spcBef>
                <a:spcPts val="500"/>
              </a:spcBef>
              <a:buClr>
                <a:srgbClr val="1E4E79"/>
              </a:buClr>
              <a:buSzPct val="100000"/>
              <a:buFont typeface="Arial"/>
              <a:buChar char="•"/>
              <a:defRPr b="0" i="0" sz="1400" u="none" cap="none" strike="noStrike">
                <a:solidFill>
                  <a:srgbClr val="1E4E79"/>
                </a:solidFill>
                <a:latin typeface="Lato"/>
                <a:ea typeface="Lato"/>
                <a:cs typeface="Lato"/>
                <a:sym typeface="La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Section Header">
    <p:spTree>
      <p:nvGrpSpPr>
        <p:cNvPr id="43" name="Shape 43"/>
        <p:cNvGrpSpPr/>
        <p:nvPr/>
      </p:nvGrpSpPr>
      <p:grpSpPr>
        <a:xfrm>
          <a:off x="0" y="0"/>
          <a:ext cx="0" cy="0"/>
          <a:chOff x="0" y="0"/>
          <a:chExt cx="0" cy="0"/>
        </a:xfrm>
      </p:grpSpPr>
      <p:pic>
        <p:nvPicPr>
          <p:cNvPr id="44" name="Shape 44"/>
          <p:cNvPicPr preferRelativeResize="0"/>
          <p:nvPr/>
        </p:nvPicPr>
        <p:blipFill rotWithShape="1">
          <a:blip r:embed="rId2">
            <a:alphaModFix/>
          </a:blip>
          <a:srcRect b="0" l="0" r="0" t="0"/>
          <a:stretch/>
        </p:blipFill>
        <p:spPr>
          <a:xfrm>
            <a:off x="21853" y="0"/>
            <a:ext cx="12148292" cy="6858000"/>
          </a:xfrm>
          <a:prstGeom prst="rect">
            <a:avLst/>
          </a:prstGeom>
          <a:noFill/>
          <a:ln>
            <a:noFill/>
          </a:ln>
        </p:spPr>
      </p:pic>
      <p:sp>
        <p:nvSpPr>
          <p:cNvPr id="45" name="Shape 45"/>
          <p:cNvSpPr txBox="1"/>
          <p:nvPr>
            <p:ph type="title"/>
          </p:nvPr>
        </p:nvSpPr>
        <p:spPr>
          <a:xfrm>
            <a:off x="3794467" y="1052901"/>
            <a:ext cx="6613727" cy="1557443"/>
          </a:xfrm>
          <a:prstGeom prst="rect">
            <a:avLst/>
          </a:prstGeom>
          <a:noFill/>
          <a:ln>
            <a:noFill/>
          </a:ln>
        </p:spPr>
        <p:txBody>
          <a:bodyPr anchorCtr="0" anchor="b" bIns="91425" lIns="91425" rIns="91425" tIns="91425"/>
          <a:lstStyle>
            <a:lvl1pPr indent="0" lvl="0" marL="0" marR="0" rtl="0" algn="ctr">
              <a:lnSpc>
                <a:spcPct val="90000"/>
              </a:lnSpc>
              <a:spcBef>
                <a:spcPts val="0"/>
              </a:spcBef>
              <a:buClr>
                <a:srgbClr val="1E4E79"/>
              </a:buClr>
              <a:buFont typeface="Arial"/>
              <a:buNone/>
              <a:defRPr b="0" i="0" sz="4400" u="none" cap="none" strike="noStrike">
                <a:solidFill>
                  <a:srgbClr val="1E4E79"/>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7.png"/><Relationship Id="rId4" Type="http://schemas.openxmlformats.org/officeDocument/2006/relationships/image" Target="../media/image06.png"/><Relationship Id="rId5"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36997" y="1037691"/>
            <a:ext cx="10598560" cy="1465797"/>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accent4"/>
              </a:buClr>
              <a:buSzPct val="25000"/>
              <a:buFont typeface="Arial"/>
              <a:buNone/>
            </a:pPr>
            <a:r>
              <a:rPr lang="en-US"/>
              <a:t>Hourlify</a:t>
            </a:r>
          </a:p>
        </p:txBody>
      </p:sp>
      <p:sp>
        <p:nvSpPr>
          <p:cNvPr id="51" name="Shape 51"/>
          <p:cNvSpPr txBox="1"/>
          <p:nvPr>
            <p:ph idx="1" type="subTitle"/>
          </p:nvPr>
        </p:nvSpPr>
        <p:spPr>
          <a:xfrm>
            <a:off x="654239" y="2524036"/>
            <a:ext cx="10705671" cy="44371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lang="en-US"/>
              <a:t>Workforce management in motion</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5818" y="3517991"/>
            <a:ext cx="10515600" cy="1557300"/>
          </a:xfrm>
          <a:prstGeom prst="rect">
            <a:avLst/>
          </a:prstGeom>
        </p:spPr>
        <p:txBody>
          <a:bodyPr anchorCtr="0" anchor="b" bIns="91425" lIns="91425" rIns="91425" tIns="91425">
            <a:noAutofit/>
          </a:bodyPr>
          <a:lstStyle/>
          <a:p>
            <a:pPr lvl="0" rtl="0">
              <a:spcBef>
                <a:spcPts val="0"/>
              </a:spcBef>
              <a:buNone/>
            </a:pPr>
            <a:r>
              <a:rPr lang="en-US" sz="4400"/>
              <a:t>SCOPE AND LIMITATIONS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latin typeface="Bree Serif"/>
                <a:ea typeface="Bree Serif"/>
                <a:cs typeface="Bree Serif"/>
                <a:sym typeface="Bree Serif"/>
              </a:rPr>
              <a:t>SCOPE</a:t>
            </a:r>
          </a:p>
        </p:txBody>
      </p:sp>
      <p:sp>
        <p:nvSpPr>
          <p:cNvPr id="117" name="Shape 117"/>
          <p:cNvSpPr txBox="1"/>
          <p:nvPr>
            <p:ph idx="1" type="body"/>
          </p:nvPr>
        </p:nvSpPr>
        <p:spPr>
          <a:xfrm>
            <a:off x="838200" y="1825625"/>
            <a:ext cx="10515600" cy="4010100"/>
          </a:xfrm>
          <a:prstGeom prst="rect">
            <a:avLst/>
          </a:prstGeom>
        </p:spPr>
        <p:txBody>
          <a:bodyPr anchorCtr="0" anchor="t" bIns="91425" lIns="91425" rIns="91425" tIns="91425">
            <a:noAutofit/>
          </a:bodyPr>
          <a:lstStyle/>
          <a:p>
            <a:pPr indent="-228600" lvl="0" marL="457200" rtl="0">
              <a:spcBef>
                <a:spcPts val="0"/>
              </a:spcBef>
              <a:buChar char="-"/>
            </a:pPr>
            <a:r>
              <a:rPr lang="en-US"/>
              <a:t>Timesheet database from Day 1. </a:t>
            </a:r>
          </a:p>
          <a:p>
            <a:pPr indent="-228600" lvl="0" marL="457200" rtl="0">
              <a:spcBef>
                <a:spcPts val="0"/>
              </a:spcBef>
              <a:buChar char="-"/>
            </a:pPr>
            <a:r>
              <a:rPr lang="en-US"/>
              <a:t>Hourlify can lookup historical timesheet database since a company started recording timesheet entries.</a:t>
            </a:r>
          </a:p>
          <a:p>
            <a:pPr indent="-228600" lvl="0" marL="457200" rtl="0">
              <a:spcBef>
                <a:spcPts val="0"/>
              </a:spcBef>
              <a:buChar char="-"/>
            </a:pPr>
            <a:r>
              <a:rPr lang="en-US"/>
              <a:t>Daily, monthly, quarterly, yearly, and historical graphs and reports can be viewed in Hourlify.</a:t>
            </a:r>
          </a:p>
          <a:p>
            <a:pPr indent="-228600" lvl="0" marL="457200" rtl="0">
              <a:spcBef>
                <a:spcPts val="0"/>
              </a:spcBef>
              <a:buChar char="-"/>
            </a:pPr>
            <a:r>
              <a:rPr lang="en-US"/>
              <a:t>Display of Forecasted data based on the data source.</a:t>
            </a:r>
          </a:p>
          <a:p>
            <a:pPr indent="-228600" lvl="0" marL="457200" rtl="0">
              <a:spcBef>
                <a:spcPts val="0"/>
              </a:spcBef>
              <a:buChar char="-"/>
            </a:pPr>
            <a:r>
              <a:rPr lang="en-US"/>
              <a:t>DIsplay of Actual data based on marked actual work.</a:t>
            </a:r>
          </a:p>
          <a:p>
            <a:pPr indent="-228600" lvl="0" marL="457200" rtl="0">
              <a:spcBef>
                <a:spcPts val="0"/>
              </a:spcBef>
              <a:buChar char="-"/>
            </a:pPr>
            <a:r>
              <a:rPr lang="en-US"/>
              <a:t>Display of reports via text, graphs, and charts, etc.</a:t>
            </a:r>
          </a:p>
          <a:p>
            <a:pPr lvl="0">
              <a:spcBef>
                <a:spcPts val="0"/>
              </a:spcBef>
              <a:buNone/>
            </a:pPr>
            <a:r>
              <a:t/>
            </a:r>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latin typeface="Bree Serif"/>
                <a:ea typeface="Bree Serif"/>
                <a:cs typeface="Bree Serif"/>
                <a:sym typeface="Bree Serif"/>
              </a:rPr>
              <a:t>LIMITATIONS</a:t>
            </a:r>
          </a:p>
        </p:txBody>
      </p:sp>
      <p:sp>
        <p:nvSpPr>
          <p:cNvPr id="124" name="Shape 124"/>
          <p:cNvSpPr txBox="1"/>
          <p:nvPr>
            <p:ph idx="1" type="body"/>
          </p:nvPr>
        </p:nvSpPr>
        <p:spPr>
          <a:xfrm>
            <a:off x="838200" y="1825625"/>
            <a:ext cx="10515600" cy="4010100"/>
          </a:xfrm>
          <a:prstGeom prst="rect">
            <a:avLst/>
          </a:prstGeom>
        </p:spPr>
        <p:txBody>
          <a:bodyPr anchorCtr="0" anchor="t" bIns="91425" lIns="91425" rIns="91425" tIns="91425">
            <a:noAutofit/>
          </a:bodyPr>
          <a:lstStyle/>
          <a:p>
            <a:pPr indent="-228600" lvl="0" marL="457200" rtl="0">
              <a:spcBef>
                <a:spcPts val="0"/>
              </a:spcBef>
              <a:buChar char="-"/>
            </a:pPr>
            <a:r>
              <a:rPr lang="en-US"/>
              <a:t>Hourlify is limited only by available database storage and possibly bandwidth if remote report generation is required.</a:t>
            </a:r>
          </a:p>
          <a:p>
            <a:pPr indent="-228600" lvl="0" marL="457200" rtl="0">
              <a:spcBef>
                <a:spcPts val="0"/>
              </a:spcBef>
              <a:buChar char="-"/>
            </a:pPr>
            <a:r>
              <a:rPr lang="en-US"/>
              <a:t>The speed of executing graphs and reports are greatly enhanced by intelligent caching in the database, as well as report optimization in Tableau.</a:t>
            </a:r>
          </a:p>
          <a:p>
            <a:pPr indent="-228600" lvl="0" marL="457200" rtl="0">
              <a:spcBef>
                <a:spcPts val="0"/>
              </a:spcBef>
              <a:buChar char="-"/>
            </a:pPr>
            <a:r>
              <a:rPr lang="en-US"/>
              <a:t>Number crunching and other forms of computation are dependent on the underlying infrastructure of the data source.</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latin typeface="Bree Serif"/>
                <a:ea typeface="Bree Serif"/>
                <a:cs typeface="Bree Serif"/>
                <a:sym typeface="Bree Serif"/>
              </a:rPr>
              <a:t>ADVANTAGES</a:t>
            </a:r>
          </a:p>
        </p:txBody>
      </p:sp>
      <p:sp>
        <p:nvSpPr>
          <p:cNvPr id="131" name="Shape 131"/>
          <p:cNvSpPr txBox="1"/>
          <p:nvPr>
            <p:ph idx="1" type="body"/>
          </p:nvPr>
        </p:nvSpPr>
        <p:spPr>
          <a:xfrm>
            <a:off x="838200" y="1825625"/>
            <a:ext cx="10515600" cy="4010100"/>
          </a:xfrm>
          <a:prstGeom prst="rect">
            <a:avLst/>
          </a:prstGeom>
        </p:spPr>
        <p:txBody>
          <a:bodyPr anchorCtr="0" anchor="t" bIns="91425" lIns="91425" rIns="91425" tIns="91425">
            <a:noAutofit/>
          </a:bodyPr>
          <a:lstStyle/>
          <a:p>
            <a:pPr indent="-228600" lvl="0" marL="457200" rtl="0">
              <a:spcBef>
                <a:spcPts val="0"/>
              </a:spcBef>
              <a:buChar char="-"/>
            </a:pPr>
            <a:r>
              <a:rPr lang="en-US"/>
              <a:t>Detailed view of hours rendered by employees</a:t>
            </a:r>
          </a:p>
          <a:p>
            <a:pPr indent="-228600" lvl="0" marL="457200" rtl="0">
              <a:spcBef>
                <a:spcPts val="0"/>
              </a:spcBef>
              <a:buChar char="-"/>
            </a:pPr>
            <a:r>
              <a:rPr lang="en-US"/>
              <a:t>Historical, timeline, and forecasted views of hours rendered</a:t>
            </a:r>
          </a:p>
          <a:p>
            <a:pPr indent="-228600" lvl="0" marL="457200" rtl="0">
              <a:spcBef>
                <a:spcPts val="0"/>
              </a:spcBef>
              <a:buChar char="-"/>
            </a:pPr>
            <a:r>
              <a:rPr lang="en-US"/>
              <a:t>Can pinpoint strong and weak points of resource allocation</a:t>
            </a:r>
          </a:p>
          <a:p>
            <a:pPr indent="-228600" lvl="0" marL="457200" rtl="0">
              <a:spcBef>
                <a:spcPts val="0"/>
              </a:spcBef>
              <a:buChar char="-"/>
            </a:pPr>
            <a:r>
              <a:rPr lang="en-US"/>
              <a:t>Can leverage advantage of proper resource allocation</a:t>
            </a:r>
          </a:p>
          <a:p>
            <a:pPr indent="-228600" lvl="0" marL="457200" rtl="0">
              <a:spcBef>
                <a:spcPts val="0"/>
              </a:spcBef>
              <a:buChar char="-"/>
            </a:pPr>
            <a:r>
              <a:rPr lang="en-US"/>
              <a:t>Can identify and take action on misallocation of resources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831850" y="1709739"/>
            <a:ext cx="10515600" cy="1557300"/>
          </a:xfrm>
          <a:prstGeom prst="rect">
            <a:avLst/>
          </a:prstGeom>
        </p:spPr>
        <p:txBody>
          <a:bodyPr anchorCtr="0" anchor="b" bIns="91425" lIns="91425" rIns="91425" tIns="91425">
            <a:noAutofit/>
          </a:bodyPr>
          <a:lstStyle/>
          <a:p>
            <a:pPr lvl="0" rtl="0">
              <a:spcBef>
                <a:spcPts val="0"/>
              </a:spcBef>
              <a:buNone/>
            </a:pPr>
            <a:r>
              <a:rPr lang="en-US"/>
              <a:t>TECHNICAL FRAMEWORK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631600" y="2416837"/>
            <a:ext cx="1572700" cy="1521124"/>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a:t>Timesheet / HR </a:t>
            </a:r>
            <a:r>
              <a:rPr lang="en-US"/>
              <a:t>Database</a:t>
            </a:r>
          </a:p>
        </p:txBody>
      </p:sp>
      <p:pic>
        <p:nvPicPr>
          <p:cNvPr id="144" name="Shape 144"/>
          <p:cNvPicPr preferRelativeResize="0"/>
          <p:nvPr/>
        </p:nvPicPr>
        <p:blipFill>
          <a:blip r:embed="rId3">
            <a:alphaModFix/>
          </a:blip>
          <a:stretch>
            <a:fillRect/>
          </a:stretch>
        </p:blipFill>
        <p:spPr>
          <a:xfrm>
            <a:off x="4206200" y="1907400"/>
            <a:ext cx="2540000" cy="2540000"/>
          </a:xfrm>
          <a:prstGeom prst="rect">
            <a:avLst/>
          </a:prstGeom>
          <a:noFill/>
          <a:ln>
            <a:noFill/>
          </a:ln>
        </p:spPr>
      </p:pic>
      <p:sp>
        <p:nvSpPr>
          <p:cNvPr id="145" name="Shape 145"/>
          <p:cNvSpPr/>
          <p:nvPr/>
        </p:nvSpPr>
        <p:spPr>
          <a:xfrm>
            <a:off x="8748100" y="2159050"/>
            <a:ext cx="1908000" cy="2036700"/>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a:t>Interactive Reports, Dashboards, and Storyboards</a:t>
            </a:r>
          </a:p>
        </p:txBody>
      </p:sp>
      <p:cxnSp>
        <p:nvCxnSpPr>
          <p:cNvPr id="146" name="Shape 146"/>
          <p:cNvCxnSpPr>
            <a:stCxn id="143" idx="4"/>
            <a:endCxn id="144" idx="1"/>
          </p:cNvCxnSpPr>
          <p:nvPr/>
        </p:nvCxnSpPr>
        <p:spPr>
          <a:xfrm>
            <a:off x="2204300" y="3177399"/>
            <a:ext cx="2001900" cy="0"/>
          </a:xfrm>
          <a:prstGeom prst="straightConnector1">
            <a:avLst/>
          </a:prstGeom>
          <a:noFill/>
          <a:ln cap="flat" cmpd="sng" w="9525">
            <a:solidFill>
              <a:schemeClr val="dk2"/>
            </a:solidFill>
            <a:prstDash val="solid"/>
            <a:round/>
            <a:headEnd len="lg" w="lg" type="none"/>
            <a:tailEnd len="lg" w="lg" type="triangle"/>
          </a:ln>
        </p:spPr>
      </p:cxnSp>
      <p:cxnSp>
        <p:nvCxnSpPr>
          <p:cNvPr id="147" name="Shape 147"/>
          <p:cNvCxnSpPr>
            <a:stCxn id="144" idx="3"/>
            <a:endCxn id="145" idx="1"/>
          </p:cNvCxnSpPr>
          <p:nvPr/>
        </p:nvCxnSpPr>
        <p:spPr>
          <a:xfrm>
            <a:off x="6746200" y="3177400"/>
            <a:ext cx="2001900" cy="0"/>
          </a:xfrm>
          <a:prstGeom prst="straightConnector1">
            <a:avLst/>
          </a:prstGeom>
          <a:noFill/>
          <a:ln cap="flat" cmpd="sng" w="9525">
            <a:solidFill>
              <a:schemeClr val="dk2"/>
            </a:solidFill>
            <a:prstDash val="solid"/>
            <a:round/>
            <a:headEnd len="lg" w="lg" type="none"/>
            <a:tailEnd len="lg" w="lg" type="triangle"/>
          </a:ln>
        </p:spPr>
      </p:cxnSp>
      <p:sp>
        <p:nvSpPr>
          <p:cNvPr id="148" name="Shape 148"/>
          <p:cNvSpPr txBox="1"/>
          <p:nvPr/>
        </p:nvSpPr>
        <p:spPr>
          <a:xfrm>
            <a:off x="766725" y="695750"/>
            <a:ext cx="10308300" cy="908700"/>
          </a:xfrm>
          <a:prstGeom prst="rect">
            <a:avLst/>
          </a:prstGeom>
          <a:noFill/>
          <a:ln>
            <a:noFill/>
          </a:ln>
        </p:spPr>
        <p:txBody>
          <a:bodyPr anchorCtr="0" anchor="t" bIns="91425" lIns="91425" rIns="91425" tIns="91425">
            <a:noAutofit/>
          </a:bodyPr>
          <a:lstStyle/>
          <a:p>
            <a:pPr lvl="0" rtl="0" algn="ctr">
              <a:lnSpc>
                <a:spcPct val="90000"/>
              </a:lnSpc>
              <a:spcBef>
                <a:spcPts val="0"/>
              </a:spcBef>
              <a:buClr>
                <a:schemeClr val="dk1"/>
              </a:buClr>
              <a:buSzPct val="25000"/>
              <a:buFont typeface="Arial"/>
              <a:buNone/>
            </a:pPr>
            <a:r>
              <a:rPr lang="en-US" sz="4400">
                <a:solidFill>
                  <a:schemeClr val="accent4"/>
                </a:solidFill>
              </a:rPr>
              <a:t>System Architecture</a:t>
            </a:r>
          </a:p>
        </p:txBody>
      </p:sp>
      <p:sp>
        <p:nvSpPr>
          <p:cNvPr id="149" name="Shape 149"/>
          <p:cNvSpPr txBox="1"/>
          <p:nvPr/>
        </p:nvSpPr>
        <p:spPr>
          <a:xfrm>
            <a:off x="4701275" y="4396925"/>
            <a:ext cx="1572600" cy="450300"/>
          </a:xfrm>
          <a:prstGeom prst="rect">
            <a:avLst/>
          </a:prstGeom>
          <a:noFill/>
          <a:ln>
            <a:noFill/>
          </a:ln>
        </p:spPr>
        <p:txBody>
          <a:bodyPr anchorCtr="0" anchor="t" bIns="91425" lIns="91425" rIns="91425" tIns="91425">
            <a:noAutofit/>
          </a:bodyPr>
          <a:lstStyle/>
          <a:p>
            <a:pPr lvl="0" algn="ctr">
              <a:spcBef>
                <a:spcPts val="0"/>
              </a:spcBef>
              <a:buNone/>
            </a:pPr>
            <a:r>
              <a:rPr lang="en-US" sz="2400"/>
              <a:t>Tableau</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766725" y="695750"/>
            <a:ext cx="10308300" cy="9087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US" sz="4400">
                <a:solidFill>
                  <a:schemeClr val="accent4"/>
                </a:solidFill>
              </a:rPr>
              <a:t>Use Cases</a:t>
            </a:r>
          </a:p>
        </p:txBody>
      </p:sp>
      <p:sp>
        <p:nvSpPr>
          <p:cNvPr id="156" name="Shape 156"/>
          <p:cNvSpPr/>
          <p:nvPr/>
        </p:nvSpPr>
        <p:spPr>
          <a:xfrm>
            <a:off x="610550" y="1876600"/>
            <a:ext cx="1206900" cy="63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a:t>Employee</a:t>
            </a:r>
          </a:p>
        </p:txBody>
      </p:sp>
      <p:sp>
        <p:nvSpPr>
          <p:cNvPr id="157" name="Shape 157"/>
          <p:cNvSpPr/>
          <p:nvPr/>
        </p:nvSpPr>
        <p:spPr>
          <a:xfrm>
            <a:off x="610550" y="2866725"/>
            <a:ext cx="1206900" cy="63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Project Manager</a:t>
            </a:r>
          </a:p>
        </p:txBody>
      </p:sp>
      <p:sp>
        <p:nvSpPr>
          <p:cNvPr id="158" name="Shape 158"/>
          <p:cNvSpPr/>
          <p:nvPr/>
        </p:nvSpPr>
        <p:spPr>
          <a:xfrm>
            <a:off x="610550" y="4835600"/>
            <a:ext cx="1206900" cy="63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HR</a:t>
            </a:r>
          </a:p>
        </p:txBody>
      </p:sp>
      <p:sp>
        <p:nvSpPr>
          <p:cNvPr id="159" name="Shape 159"/>
          <p:cNvSpPr/>
          <p:nvPr/>
        </p:nvSpPr>
        <p:spPr>
          <a:xfrm>
            <a:off x="610550" y="5767550"/>
            <a:ext cx="1419900" cy="63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Top Management</a:t>
            </a:r>
          </a:p>
        </p:txBody>
      </p:sp>
      <p:sp>
        <p:nvSpPr>
          <p:cNvPr id="160" name="Shape 160"/>
          <p:cNvSpPr/>
          <p:nvPr/>
        </p:nvSpPr>
        <p:spPr>
          <a:xfrm>
            <a:off x="610550" y="3860175"/>
            <a:ext cx="1206900" cy="63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Personnel Manager</a:t>
            </a:r>
          </a:p>
        </p:txBody>
      </p:sp>
      <p:sp>
        <p:nvSpPr>
          <p:cNvPr id="161" name="Shape 161"/>
          <p:cNvSpPr/>
          <p:nvPr/>
        </p:nvSpPr>
        <p:spPr>
          <a:xfrm>
            <a:off x="3038525" y="1919200"/>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a:t>Fill Up</a:t>
            </a:r>
            <a:r>
              <a:rPr lang="en-US"/>
              <a:t> Timesheet</a:t>
            </a:r>
          </a:p>
        </p:txBody>
      </p:sp>
      <p:sp>
        <p:nvSpPr>
          <p:cNvPr id="162" name="Shape 162"/>
          <p:cNvSpPr/>
          <p:nvPr/>
        </p:nvSpPr>
        <p:spPr>
          <a:xfrm>
            <a:off x="5221325" y="1919200"/>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Perform Tasks</a:t>
            </a:r>
          </a:p>
        </p:txBody>
      </p:sp>
      <p:sp>
        <p:nvSpPr>
          <p:cNvPr id="163" name="Shape 163"/>
          <p:cNvSpPr/>
          <p:nvPr/>
        </p:nvSpPr>
        <p:spPr>
          <a:xfrm>
            <a:off x="3038525" y="2909800"/>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Manage Resources</a:t>
            </a:r>
          </a:p>
        </p:txBody>
      </p:sp>
      <p:sp>
        <p:nvSpPr>
          <p:cNvPr id="164" name="Shape 164"/>
          <p:cNvSpPr/>
          <p:nvPr/>
        </p:nvSpPr>
        <p:spPr>
          <a:xfrm>
            <a:off x="5263937" y="3884875"/>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Allocate Resources</a:t>
            </a:r>
          </a:p>
        </p:txBody>
      </p:sp>
      <p:sp>
        <p:nvSpPr>
          <p:cNvPr id="165" name="Shape 165"/>
          <p:cNvSpPr/>
          <p:nvPr/>
        </p:nvSpPr>
        <p:spPr>
          <a:xfrm>
            <a:off x="3038525" y="4856900"/>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Hire Resources</a:t>
            </a:r>
          </a:p>
        </p:txBody>
      </p:sp>
      <p:sp>
        <p:nvSpPr>
          <p:cNvPr id="166" name="Shape 166"/>
          <p:cNvSpPr/>
          <p:nvPr/>
        </p:nvSpPr>
        <p:spPr>
          <a:xfrm>
            <a:off x="5221325" y="4856900"/>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Retain Resources</a:t>
            </a:r>
          </a:p>
        </p:txBody>
      </p:sp>
      <p:sp>
        <p:nvSpPr>
          <p:cNvPr id="167" name="Shape 167"/>
          <p:cNvSpPr/>
          <p:nvPr/>
        </p:nvSpPr>
        <p:spPr>
          <a:xfrm>
            <a:off x="3038525" y="5788850"/>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Formulate Strategy</a:t>
            </a:r>
          </a:p>
        </p:txBody>
      </p:sp>
      <p:sp>
        <p:nvSpPr>
          <p:cNvPr id="168" name="Shape 168"/>
          <p:cNvSpPr/>
          <p:nvPr/>
        </p:nvSpPr>
        <p:spPr>
          <a:xfrm>
            <a:off x="7296700" y="3907225"/>
            <a:ext cx="1676900"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Monitor Resource Allocation</a:t>
            </a:r>
          </a:p>
        </p:txBody>
      </p:sp>
      <p:cxnSp>
        <p:nvCxnSpPr>
          <p:cNvPr id="169" name="Shape 169"/>
          <p:cNvCxnSpPr/>
          <p:nvPr/>
        </p:nvCxnSpPr>
        <p:spPr>
          <a:xfrm>
            <a:off x="496950" y="3710125"/>
            <a:ext cx="11131800" cy="0"/>
          </a:xfrm>
          <a:prstGeom prst="straightConnector1">
            <a:avLst/>
          </a:prstGeom>
          <a:noFill/>
          <a:ln cap="flat" cmpd="sng" w="9525">
            <a:solidFill>
              <a:schemeClr val="dk2"/>
            </a:solidFill>
            <a:prstDash val="solid"/>
            <a:round/>
            <a:headEnd len="lg" w="lg" type="none"/>
            <a:tailEnd len="lg" w="lg" type="none"/>
          </a:ln>
        </p:spPr>
      </p:cxnSp>
      <p:cxnSp>
        <p:nvCxnSpPr>
          <p:cNvPr id="170" name="Shape 170"/>
          <p:cNvCxnSpPr/>
          <p:nvPr/>
        </p:nvCxnSpPr>
        <p:spPr>
          <a:xfrm>
            <a:off x="496950" y="4700725"/>
            <a:ext cx="11131800" cy="0"/>
          </a:xfrm>
          <a:prstGeom prst="straightConnector1">
            <a:avLst/>
          </a:prstGeom>
          <a:noFill/>
          <a:ln cap="flat" cmpd="sng" w="9525">
            <a:solidFill>
              <a:schemeClr val="dk2"/>
            </a:solidFill>
            <a:prstDash val="solid"/>
            <a:round/>
            <a:headEnd len="lg" w="lg" type="none"/>
            <a:tailEnd len="lg" w="lg" type="none"/>
          </a:ln>
        </p:spPr>
      </p:cxnSp>
      <p:cxnSp>
        <p:nvCxnSpPr>
          <p:cNvPr id="171" name="Shape 171"/>
          <p:cNvCxnSpPr/>
          <p:nvPr/>
        </p:nvCxnSpPr>
        <p:spPr>
          <a:xfrm>
            <a:off x="496950" y="2719525"/>
            <a:ext cx="11131800" cy="0"/>
          </a:xfrm>
          <a:prstGeom prst="straightConnector1">
            <a:avLst/>
          </a:prstGeom>
          <a:noFill/>
          <a:ln cap="flat" cmpd="sng" w="9525">
            <a:solidFill>
              <a:schemeClr val="dk2"/>
            </a:solidFill>
            <a:prstDash val="solid"/>
            <a:round/>
            <a:headEnd len="lg" w="lg" type="none"/>
            <a:tailEnd len="lg" w="lg" type="none"/>
          </a:ln>
        </p:spPr>
      </p:cxnSp>
      <p:cxnSp>
        <p:nvCxnSpPr>
          <p:cNvPr id="172" name="Shape 172"/>
          <p:cNvCxnSpPr/>
          <p:nvPr/>
        </p:nvCxnSpPr>
        <p:spPr>
          <a:xfrm>
            <a:off x="496950" y="5615125"/>
            <a:ext cx="11131800" cy="0"/>
          </a:xfrm>
          <a:prstGeom prst="straightConnector1">
            <a:avLst/>
          </a:prstGeom>
          <a:noFill/>
          <a:ln cap="flat" cmpd="sng" w="9525">
            <a:solidFill>
              <a:schemeClr val="dk2"/>
            </a:solidFill>
            <a:prstDash val="solid"/>
            <a:round/>
            <a:headEnd len="lg" w="lg" type="none"/>
            <a:tailEnd len="lg" w="lg" type="none"/>
          </a:ln>
        </p:spPr>
      </p:cxnSp>
      <p:sp>
        <p:nvSpPr>
          <p:cNvPr id="173" name="Shape 173"/>
          <p:cNvSpPr/>
          <p:nvPr/>
        </p:nvSpPr>
        <p:spPr>
          <a:xfrm>
            <a:off x="7278725" y="4856900"/>
            <a:ext cx="1618675"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Train Resources</a:t>
            </a:r>
          </a:p>
        </p:txBody>
      </p:sp>
      <p:sp>
        <p:nvSpPr>
          <p:cNvPr id="174" name="Shape 174"/>
          <p:cNvSpPr/>
          <p:nvPr/>
        </p:nvSpPr>
        <p:spPr>
          <a:xfrm>
            <a:off x="3038525" y="3907225"/>
            <a:ext cx="1874250" cy="596400"/>
          </a:xfrm>
          <a:prstGeom prst="flowChartPredefined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Identify Resource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nvSpPr>
        <p:spPr>
          <a:xfrm>
            <a:off x="766725" y="695750"/>
            <a:ext cx="10308300" cy="9087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US" sz="4400">
                <a:solidFill>
                  <a:schemeClr val="accent4"/>
                </a:solidFill>
              </a:rPr>
              <a:t>Hourlify Storyboard</a:t>
            </a:r>
          </a:p>
        </p:txBody>
      </p:sp>
      <p:pic>
        <p:nvPicPr>
          <p:cNvPr id="181" name="Shape 181" title="Points scored"/>
          <p:cNvPicPr preferRelativeResize="0"/>
          <p:nvPr/>
        </p:nvPicPr>
        <p:blipFill>
          <a:blip r:embed="rId3">
            <a:alphaModFix/>
          </a:blip>
          <a:stretch>
            <a:fillRect/>
          </a:stretch>
        </p:blipFill>
        <p:spPr>
          <a:xfrm>
            <a:off x="6630350" y="4156549"/>
            <a:ext cx="4111950" cy="2217699"/>
          </a:xfrm>
          <a:prstGeom prst="rect">
            <a:avLst/>
          </a:prstGeom>
          <a:noFill/>
          <a:ln>
            <a:noFill/>
          </a:ln>
        </p:spPr>
      </p:pic>
      <p:pic>
        <p:nvPicPr>
          <p:cNvPr id="182" name="Shape 182" title="Points scored"/>
          <p:cNvPicPr preferRelativeResize="0"/>
          <p:nvPr/>
        </p:nvPicPr>
        <p:blipFill>
          <a:blip r:embed="rId4">
            <a:alphaModFix/>
          </a:blip>
          <a:stretch>
            <a:fillRect/>
          </a:stretch>
        </p:blipFill>
        <p:spPr>
          <a:xfrm>
            <a:off x="1107225" y="4156549"/>
            <a:ext cx="4501196" cy="2217699"/>
          </a:xfrm>
          <a:prstGeom prst="rect">
            <a:avLst/>
          </a:prstGeom>
          <a:noFill/>
          <a:ln>
            <a:noFill/>
          </a:ln>
        </p:spPr>
      </p:pic>
      <p:pic>
        <p:nvPicPr>
          <p:cNvPr id="183" name="Shape 183" title="Points scored"/>
          <p:cNvPicPr preferRelativeResize="0"/>
          <p:nvPr/>
        </p:nvPicPr>
        <p:blipFill>
          <a:blip r:embed="rId5">
            <a:alphaModFix/>
          </a:blip>
          <a:stretch>
            <a:fillRect/>
          </a:stretch>
        </p:blipFill>
        <p:spPr>
          <a:xfrm>
            <a:off x="3841625" y="1833050"/>
            <a:ext cx="3727774" cy="2058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nvSpPr>
        <p:spPr>
          <a:xfrm>
            <a:off x="766725" y="695750"/>
            <a:ext cx="10308300" cy="9087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US" sz="4400">
                <a:solidFill>
                  <a:schemeClr val="accent4"/>
                </a:solidFill>
              </a:rPr>
              <a:t>Project Breakdown</a:t>
            </a:r>
          </a:p>
        </p:txBody>
      </p:sp>
      <p:pic>
        <p:nvPicPr>
          <p:cNvPr id="190" name="Shape 190" title="Points scored"/>
          <p:cNvPicPr preferRelativeResize="0"/>
          <p:nvPr/>
        </p:nvPicPr>
        <p:blipFill>
          <a:blip r:embed="rId3">
            <a:alphaModFix/>
          </a:blip>
          <a:stretch>
            <a:fillRect/>
          </a:stretch>
        </p:blipFill>
        <p:spPr>
          <a:xfrm>
            <a:off x="2307077" y="1833049"/>
            <a:ext cx="6814474" cy="421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nvSpPr>
        <p:spPr>
          <a:xfrm>
            <a:off x="766725" y="695750"/>
            <a:ext cx="10308300" cy="908700"/>
          </a:xfrm>
          <a:prstGeom prst="rect">
            <a:avLst/>
          </a:prstGeom>
          <a:noFill/>
          <a:ln>
            <a:noFill/>
          </a:ln>
        </p:spPr>
        <p:txBody>
          <a:bodyPr anchorCtr="0" anchor="t" bIns="91425" lIns="91425" rIns="91425" tIns="91425">
            <a:noAutofit/>
          </a:bodyPr>
          <a:lstStyle/>
          <a:p>
            <a:pPr lvl="0" rtl="0" algn="ctr">
              <a:lnSpc>
                <a:spcPct val="90000"/>
              </a:lnSpc>
              <a:spcBef>
                <a:spcPts val="0"/>
              </a:spcBef>
              <a:buClr>
                <a:schemeClr val="dk1"/>
              </a:buClr>
              <a:buSzPct val="25000"/>
              <a:buFont typeface="Arial"/>
              <a:buNone/>
            </a:pPr>
            <a:r>
              <a:rPr lang="en-US" sz="4400">
                <a:solidFill>
                  <a:schemeClr val="accent4"/>
                </a:solidFill>
              </a:rPr>
              <a:t>Hours Rendered</a:t>
            </a:r>
          </a:p>
        </p:txBody>
      </p:sp>
      <p:pic>
        <p:nvPicPr>
          <p:cNvPr id="197" name="Shape 197" title="Points scored"/>
          <p:cNvPicPr preferRelativeResize="0"/>
          <p:nvPr/>
        </p:nvPicPr>
        <p:blipFill>
          <a:blip r:embed="rId3">
            <a:alphaModFix/>
          </a:blip>
          <a:stretch>
            <a:fillRect/>
          </a:stretch>
        </p:blipFill>
        <p:spPr>
          <a:xfrm>
            <a:off x="1107225" y="2103825"/>
            <a:ext cx="8667550" cy="427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latin typeface="Bree Serif"/>
                <a:ea typeface="Bree Serif"/>
                <a:cs typeface="Bree Serif"/>
                <a:sym typeface="Bree Serif"/>
              </a:rPr>
              <a:t>ABSTRACT</a:t>
            </a:r>
          </a:p>
        </p:txBody>
      </p:sp>
      <p:sp>
        <p:nvSpPr>
          <p:cNvPr id="58" name="Shape 58"/>
          <p:cNvSpPr txBox="1"/>
          <p:nvPr>
            <p:ph idx="1" type="body"/>
          </p:nvPr>
        </p:nvSpPr>
        <p:spPr>
          <a:xfrm>
            <a:off x="838200" y="1825625"/>
            <a:ext cx="10515600" cy="4297200"/>
          </a:xfrm>
          <a:prstGeom prst="rect">
            <a:avLst/>
          </a:prstGeom>
        </p:spPr>
        <p:txBody>
          <a:bodyPr anchorCtr="0" anchor="t" bIns="91425" lIns="91425" rIns="91425" tIns="91425">
            <a:noAutofit/>
          </a:bodyPr>
          <a:lstStyle/>
          <a:p>
            <a:pPr lvl="0">
              <a:lnSpc>
                <a:spcPct val="218181"/>
              </a:lnSpc>
              <a:spcBef>
                <a:spcPts val="0"/>
              </a:spcBef>
              <a:buClr>
                <a:schemeClr val="dk1"/>
              </a:buClr>
              <a:buSzPct val="84615"/>
              <a:buFont typeface="Arial"/>
              <a:buNone/>
            </a:pPr>
            <a:r>
              <a:rPr lang="en-US" sz="1300">
                <a:solidFill>
                  <a:srgbClr val="1F4E79"/>
                </a:solidFill>
                <a:latin typeface="Calibri"/>
                <a:ea typeface="Calibri"/>
                <a:cs typeface="Calibri"/>
                <a:sym typeface="Calibri"/>
              </a:rPr>
              <a:t>Effective Resource Management is a valuable key for any organization to function according to its maximum potential. Since manpower is a constant aspect in all commercial entities, profits greatly depend on the proper utilization of payable manpower hours. At present, there are plenty of existing apps in the market, all claiming that their tool facilitates effective resource management. However, though resource management may be thriving, the workforce data monitoring aspect somehow lags behind.</a:t>
            </a:r>
          </a:p>
          <a:p>
            <a:pPr lvl="0">
              <a:lnSpc>
                <a:spcPct val="218181"/>
              </a:lnSpc>
              <a:spcBef>
                <a:spcPts val="0"/>
              </a:spcBef>
              <a:buClr>
                <a:schemeClr val="dk1"/>
              </a:buClr>
              <a:buSzPct val="84615"/>
              <a:buFont typeface="Arial"/>
              <a:buNone/>
            </a:pPr>
            <a:r>
              <a:rPr lang="en-US" sz="1300">
                <a:solidFill>
                  <a:srgbClr val="1F4E79"/>
                </a:solidFill>
                <a:latin typeface="Calibri"/>
                <a:ea typeface="Calibri"/>
                <a:cs typeface="Calibri"/>
                <a:sym typeface="Calibri"/>
              </a:rPr>
              <a:t>Workforce Data Monitoring is a phase of the Resource Management process that plays a very important part of analyzing the real conditions of the staffing assets, but is often neglected and paid less attention to in development. Though plenty of accurate tools and calculations for resource management are already incorporated to Resource Management apps to perform this function, data correctness and fidelity would almost be useless if it is in a form that is not 'readable' to the people needing the data. Hence, Project Hourlify is created to respond to the ongoing need for an effective, accurate, yet understandable way of managing workforce information.</a:t>
            </a:r>
          </a:p>
          <a:p>
            <a:pPr lvl="0">
              <a:spcBef>
                <a:spcPts val="0"/>
              </a:spcBef>
              <a:buNone/>
            </a:pPr>
            <a:r>
              <a:t/>
            </a:r>
            <a:endParaRPr sz="13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766725" y="695750"/>
            <a:ext cx="10308300" cy="9087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US" sz="4400">
                <a:solidFill>
                  <a:schemeClr val="accent4"/>
                </a:solidFill>
              </a:rPr>
              <a:t>Historical and Projected</a:t>
            </a:r>
            <a:r>
              <a:rPr lang="en-US" sz="4400">
                <a:solidFill>
                  <a:schemeClr val="accent4"/>
                </a:solidFill>
              </a:rPr>
              <a:t> Hours</a:t>
            </a:r>
          </a:p>
        </p:txBody>
      </p:sp>
      <p:pic>
        <p:nvPicPr>
          <p:cNvPr id="204" name="Shape 204" title="Points scored"/>
          <p:cNvPicPr preferRelativeResize="0"/>
          <p:nvPr/>
        </p:nvPicPr>
        <p:blipFill>
          <a:blip r:embed="rId3">
            <a:alphaModFix/>
          </a:blip>
          <a:stretch>
            <a:fillRect/>
          </a:stretch>
        </p:blipFill>
        <p:spPr>
          <a:xfrm>
            <a:off x="1280550" y="1604450"/>
            <a:ext cx="9461749" cy="451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831850" y="1709739"/>
            <a:ext cx="10515600" cy="1557300"/>
          </a:xfrm>
          <a:prstGeom prst="rect">
            <a:avLst/>
          </a:prstGeom>
        </p:spPr>
        <p:txBody>
          <a:bodyPr anchorCtr="0" anchor="b" bIns="91425" lIns="91425" rIns="91425" tIns="91425">
            <a:noAutofit/>
          </a:bodyPr>
          <a:lstStyle/>
          <a:p>
            <a:pPr lvl="0">
              <a:spcBef>
                <a:spcPts val="0"/>
              </a:spcBef>
              <a:buNone/>
            </a:pPr>
            <a:r>
              <a:rPr lang="en-US"/>
              <a:t>BACKGROUND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latin typeface="Bree Serif"/>
                <a:ea typeface="Bree Serif"/>
                <a:cs typeface="Bree Serif"/>
                <a:sym typeface="Bree Serif"/>
              </a:rPr>
              <a:t>BACKGROUND</a:t>
            </a:r>
          </a:p>
        </p:txBody>
      </p:sp>
      <p:sp>
        <p:nvSpPr>
          <p:cNvPr id="71" name="Shape 71"/>
          <p:cNvSpPr txBox="1"/>
          <p:nvPr>
            <p:ph idx="1" type="body"/>
          </p:nvPr>
        </p:nvSpPr>
        <p:spPr>
          <a:xfrm>
            <a:off x="838200" y="1825625"/>
            <a:ext cx="10515600" cy="4460400"/>
          </a:xfrm>
          <a:prstGeom prst="rect">
            <a:avLst/>
          </a:prstGeom>
        </p:spPr>
        <p:txBody>
          <a:bodyPr anchorCtr="0" anchor="t" bIns="91425" lIns="91425" rIns="91425" tIns="91425">
            <a:noAutofit/>
          </a:bodyPr>
          <a:lstStyle/>
          <a:p>
            <a:pPr lvl="0" rtl="0">
              <a:lnSpc>
                <a:spcPct val="90000"/>
              </a:lnSpc>
              <a:spcBef>
                <a:spcPts val="0"/>
              </a:spcBef>
              <a:buNone/>
            </a:pPr>
            <a:r>
              <a:rPr lang="en-US" sz="1600">
                <a:solidFill>
                  <a:srgbClr val="1F4E79"/>
                </a:solidFill>
                <a:latin typeface="Arial"/>
                <a:ea typeface="Arial"/>
                <a:cs typeface="Arial"/>
                <a:sym typeface="Arial"/>
              </a:rPr>
              <a:t>Project Hourlify is inspired on the recent discussions and systems encountered by its creators that pertains to harnessing workforce availability and management information. Based on their observations, most of the data analytics systems nowadays offer decent interface for data input, but presents data in complicated tables and graphs, requiring advanced understanding of the analytics concept to be properly interpreted by the reader.</a:t>
            </a:r>
          </a:p>
          <a:p>
            <a:pPr lvl="0">
              <a:lnSpc>
                <a:spcPct val="90000"/>
              </a:lnSpc>
              <a:spcBef>
                <a:spcPts val="0"/>
              </a:spcBef>
              <a:buClr>
                <a:schemeClr val="dk1"/>
              </a:buClr>
              <a:buSzPct val="68750"/>
              <a:buFont typeface="Arial"/>
              <a:buNone/>
            </a:pPr>
            <a:r>
              <a:t/>
            </a:r>
            <a:endParaRPr sz="1600">
              <a:solidFill>
                <a:srgbClr val="1F4E79"/>
              </a:solidFill>
              <a:latin typeface="Arial"/>
              <a:ea typeface="Arial"/>
              <a:cs typeface="Arial"/>
              <a:sym typeface="Arial"/>
            </a:endParaRPr>
          </a:p>
          <a:p>
            <a:pPr lvl="0" rtl="0">
              <a:lnSpc>
                <a:spcPct val="90000"/>
              </a:lnSpc>
              <a:spcBef>
                <a:spcPts val="0"/>
              </a:spcBef>
              <a:buNone/>
            </a:pPr>
            <a:r>
              <a:rPr lang="en-US" sz="1600">
                <a:solidFill>
                  <a:srgbClr val="1F4E79"/>
                </a:solidFill>
                <a:latin typeface="Arial"/>
                <a:ea typeface="Arial"/>
                <a:cs typeface="Arial"/>
                <a:sym typeface="Arial"/>
              </a:rPr>
              <a:t>Given this premise, the creators have conceptualized Project Hourlify as a workforce data management tool that can present its data in organized tables, clean texts, and crisp graphs and charts. That the same dynamic data can be presented in another way wherein the viewer of the data can already have a good understanding of the workforce status at a glance.</a:t>
            </a:r>
          </a:p>
          <a:p>
            <a:pPr lvl="0">
              <a:lnSpc>
                <a:spcPct val="90000"/>
              </a:lnSpc>
              <a:spcBef>
                <a:spcPts val="0"/>
              </a:spcBef>
              <a:buClr>
                <a:schemeClr val="dk1"/>
              </a:buClr>
              <a:buSzPct val="68750"/>
              <a:buFont typeface="Arial"/>
              <a:buNone/>
            </a:pPr>
            <a:r>
              <a:t/>
            </a:r>
            <a:endParaRPr sz="1600">
              <a:solidFill>
                <a:srgbClr val="1F4E79"/>
              </a:solidFill>
              <a:latin typeface="Arial"/>
              <a:ea typeface="Arial"/>
              <a:cs typeface="Arial"/>
              <a:sym typeface="Arial"/>
            </a:endParaRPr>
          </a:p>
          <a:p>
            <a:pPr lvl="0">
              <a:lnSpc>
                <a:spcPct val="90000"/>
              </a:lnSpc>
              <a:spcBef>
                <a:spcPts val="0"/>
              </a:spcBef>
              <a:buClr>
                <a:schemeClr val="dk1"/>
              </a:buClr>
              <a:buSzPct val="68750"/>
              <a:buFont typeface="Arial"/>
              <a:buNone/>
            </a:pPr>
            <a:r>
              <a:rPr lang="en-US" sz="1600">
                <a:solidFill>
                  <a:srgbClr val="1F4E79"/>
                </a:solidFill>
                <a:latin typeface="Arial"/>
                <a:ea typeface="Arial"/>
                <a:cs typeface="Arial"/>
                <a:sym typeface="Arial"/>
              </a:rPr>
              <a:t>In order for Project Hourlify to achieve all this, it depends on Tableau (r), an up and coming data analytics tool in the market that managed to fuse data correctness and efficiency together in one package. Also, since Tableau (r) is designed to work with major data formats, Project Hourlify is very much capable of being integrated into other reports generating systems and deliver the results live and correct. And to make sure that the data being processed in the system is safe and stable, Project Hourlify creators also boosted its security features.</a:t>
            </a:r>
          </a:p>
          <a:p>
            <a:pPr lvl="0" rtl="0">
              <a:spcBef>
                <a:spcPts val="0"/>
              </a:spcBef>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605818" y="3517991"/>
            <a:ext cx="10515600" cy="1557300"/>
          </a:xfrm>
          <a:prstGeom prst="rect">
            <a:avLst/>
          </a:prstGeom>
        </p:spPr>
        <p:txBody>
          <a:bodyPr anchorCtr="0" anchor="b" bIns="91425" lIns="91425" rIns="91425" tIns="91425">
            <a:noAutofit/>
          </a:bodyPr>
          <a:lstStyle/>
          <a:p>
            <a:pPr lvl="0">
              <a:spcBef>
                <a:spcPts val="0"/>
              </a:spcBef>
              <a:buNone/>
            </a:pPr>
            <a:r>
              <a:rPr lang="en-US" sz="4400"/>
              <a:t>STATEMENT OF THE PROBLEM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latin typeface="Bree Serif"/>
                <a:ea typeface="Bree Serif"/>
                <a:cs typeface="Bree Serif"/>
                <a:sym typeface="Bree Serif"/>
              </a:rPr>
              <a:t>STATEMENT OF THE PROBLEM</a:t>
            </a:r>
          </a:p>
        </p:txBody>
      </p:sp>
      <p:sp>
        <p:nvSpPr>
          <p:cNvPr id="84" name="Shape 84"/>
          <p:cNvSpPr txBox="1"/>
          <p:nvPr>
            <p:ph idx="1" type="body"/>
          </p:nvPr>
        </p:nvSpPr>
        <p:spPr>
          <a:xfrm>
            <a:off x="838200" y="1825625"/>
            <a:ext cx="10515600" cy="4010100"/>
          </a:xfrm>
          <a:prstGeom prst="rect">
            <a:avLst/>
          </a:prstGeom>
        </p:spPr>
        <p:txBody>
          <a:bodyPr anchorCtr="0" anchor="t" bIns="91425" lIns="91425" rIns="91425" tIns="91425">
            <a:noAutofit/>
          </a:bodyPr>
          <a:lstStyle/>
          <a:p>
            <a:pPr lvl="0">
              <a:lnSpc>
                <a:spcPct val="90000"/>
              </a:lnSpc>
              <a:spcBef>
                <a:spcPts val="0"/>
              </a:spcBef>
              <a:buClr>
                <a:schemeClr val="dk1"/>
              </a:buClr>
              <a:buSzPct val="64705"/>
              <a:buFont typeface="Arial"/>
              <a:buNone/>
            </a:pPr>
            <a:r>
              <a:rPr lang="en-US" sz="1700">
                <a:solidFill>
                  <a:srgbClr val="1F4E79"/>
                </a:solidFill>
                <a:latin typeface="Arial"/>
                <a:ea typeface="Arial"/>
                <a:cs typeface="Arial"/>
                <a:sym typeface="Arial"/>
              </a:rPr>
              <a:t>This project is centered on providing data-to-report solutions in presenting workforce management data that is correct but can be more easily understood by users through visual graphics. Specifically, this project also seeks to address the following issues that currently exists in the field of Resource Management:</a:t>
            </a:r>
          </a:p>
          <a:p>
            <a:pPr lvl="0">
              <a:lnSpc>
                <a:spcPct val="90000"/>
              </a:lnSpc>
              <a:spcBef>
                <a:spcPts val="0"/>
              </a:spcBef>
              <a:buClr>
                <a:schemeClr val="dk1"/>
              </a:buClr>
              <a:buSzPct val="64705"/>
              <a:buFont typeface="Arial"/>
              <a:buNone/>
            </a:pPr>
            <a:r>
              <a:rPr lang="en-US" sz="1700">
                <a:solidFill>
                  <a:schemeClr val="dk1"/>
                </a:solidFill>
                <a:latin typeface="Arial"/>
                <a:ea typeface="Arial"/>
                <a:cs typeface="Arial"/>
                <a:sym typeface="Arial"/>
              </a:rPr>
              <a:t>1.</a:t>
            </a:r>
            <a:r>
              <a:rPr lang="en-US" sz="1700">
                <a:solidFill>
                  <a:srgbClr val="1F4E79"/>
                </a:solidFill>
                <a:latin typeface="Arial"/>
                <a:ea typeface="Arial"/>
                <a:cs typeface="Arial"/>
                <a:sym typeface="Arial"/>
              </a:rPr>
              <a:t>Improve ease of understanding data through visual presentation of information.</a:t>
            </a:r>
          </a:p>
          <a:p>
            <a:pPr lvl="0">
              <a:lnSpc>
                <a:spcPct val="90000"/>
              </a:lnSpc>
              <a:spcBef>
                <a:spcPts val="0"/>
              </a:spcBef>
              <a:buClr>
                <a:schemeClr val="dk1"/>
              </a:buClr>
              <a:buSzPct val="64705"/>
              <a:buFont typeface="Arial"/>
              <a:buNone/>
            </a:pPr>
            <a:r>
              <a:rPr lang="en-US" sz="1700">
                <a:solidFill>
                  <a:schemeClr val="dk1"/>
                </a:solidFill>
                <a:latin typeface="Arial"/>
                <a:ea typeface="Arial"/>
                <a:cs typeface="Arial"/>
                <a:sym typeface="Arial"/>
              </a:rPr>
              <a:t>2.</a:t>
            </a:r>
            <a:r>
              <a:rPr lang="en-US" sz="1700">
                <a:solidFill>
                  <a:srgbClr val="1F4E79"/>
                </a:solidFill>
                <a:latin typeface="Arial"/>
                <a:ea typeface="Arial"/>
                <a:cs typeface="Arial"/>
                <a:sym typeface="Arial"/>
              </a:rPr>
              <a:t>Highly accurate data based on the 'source' contents.</a:t>
            </a:r>
          </a:p>
          <a:p>
            <a:pPr lvl="0">
              <a:lnSpc>
                <a:spcPct val="90000"/>
              </a:lnSpc>
              <a:spcBef>
                <a:spcPts val="0"/>
              </a:spcBef>
              <a:buClr>
                <a:schemeClr val="dk1"/>
              </a:buClr>
              <a:buSzPct val="64705"/>
              <a:buFont typeface="Arial"/>
              <a:buNone/>
            </a:pPr>
            <a:r>
              <a:rPr lang="en-US" sz="1700">
                <a:solidFill>
                  <a:schemeClr val="dk1"/>
                </a:solidFill>
                <a:latin typeface="Arial"/>
                <a:ea typeface="Arial"/>
                <a:cs typeface="Arial"/>
                <a:sym typeface="Arial"/>
              </a:rPr>
              <a:t>3.</a:t>
            </a:r>
            <a:r>
              <a:rPr lang="en-US" sz="1700">
                <a:solidFill>
                  <a:srgbClr val="1F4E79"/>
                </a:solidFill>
                <a:latin typeface="Arial"/>
                <a:ea typeface="Arial"/>
                <a:cs typeface="Arial"/>
                <a:sym typeface="Arial"/>
              </a:rPr>
              <a:t>Capable of integration with most/major report data formats.</a:t>
            </a:r>
          </a:p>
          <a:p>
            <a:pPr lvl="0">
              <a:lnSpc>
                <a:spcPct val="90000"/>
              </a:lnSpc>
              <a:spcBef>
                <a:spcPts val="0"/>
              </a:spcBef>
              <a:buClr>
                <a:schemeClr val="dk1"/>
              </a:buClr>
              <a:buSzPct val="64705"/>
              <a:buFont typeface="Arial"/>
              <a:buNone/>
            </a:pPr>
            <a:r>
              <a:rPr lang="en-US" sz="1700">
                <a:solidFill>
                  <a:schemeClr val="dk1"/>
                </a:solidFill>
                <a:latin typeface="Arial"/>
                <a:ea typeface="Arial"/>
                <a:cs typeface="Arial"/>
                <a:sym typeface="Arial"/>
              </a:rPr>
              <a:t>4.</a:t>
            </a:r>
            <a:r>
              <a:rPr lang="en-US" sz="1700">
                <a:solidFill>
                  <a:srgbClr val="1F4E79"/>
                </a:solidFill>
                <a:latin typeface="Arial"/>
                <a:ea typeface="Arial"/>
                <a:cs typeface="Arial"/>
                <a:sym typeface="Arial"/>
              </a:rPr>
              <a:t>Version-capable system to cater to multiple versioning needs</a:t>
            </a:r>
          </a:p>
          <a:p>
            <a:pPr lvl="0">
              <a:lnSpc>
                <a:spcPct val="90000"/>
              </a:lnSpc>
              <a:spcBef>
                <a:spcPts val="0"/>
              </a:spcBef>
              <a:buClr>
                <a:schemeClr val="dk1"/>
              </a:buClr>
              <a:buSzPct val="64705"/>
              <a:buFont typeface="Arial"/>
              <a:buNone/>
            </a:pPr>
            <a:r>
              <a:rPr lang="en-US" sz="1700">
                <a:solidFill>
                  <a:schemeClr val="dk1"/>
                </a:solidFill>
                <a:latin typeface="Arial"/>
                <a:ea typeface="Arial"/>
                <a:cs typeface="Arial"/>
                <a:sym typeface="Arial"/>
              </a:rPr>
              <a:t>5.</a:t>
            </a:r>
            <a:r>
              <a:rPr lang="en-US" sz="1700">
                <a:solidFill>
                  <a:srgbClr val="1F4E79"/>
                </a:solidFill>
                <a:latin typeface="Arial"/>
                <a:ea typeface="Arial"/>
                <a:cs typeface="Arial"/>
                <a:sym typeface="Arial"/>
              </a:rPr>
              <a:t>Secure safekeeping of data and system</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831850" y="1709739"/>
            <a:ext cx="10515600" cy="1557300"/>
          </a:xfrm>
          <a:prstGeom prst="rect">
            <a:avLst/>
          </a:prstGeom>
        </p:spPr>
        <p:txBody>
          <a:bodyPr anchorCtr="0" anchor="b" bIns="91425" lIns="91425" rIns="91425" tIns="91425">
            <a:noAutofit/>
          </a:bodyPr>
          <a:lstStyle/>
          <a:p>
            <a:pPr lvl="0" rtl="0">
              <a:spcBef>
                <a:spcPts val="0"/>
              </a:spcBef>
              <a:buNone/>
            </a:pPr>
            <a:r>
              <a:rPr lang="en-US"/>
              <a:t>PROJECT SIGNIFICANCE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latin typeface="Bree Serif"/>
                <a:ea typeface="Bree Serif"/>
                <a:cs typeface="Bree Serif"/>
                <a:sym typeface="Bree Serif"/>
              </a:rPr>
              <a:t>SIGNIFICANCE OF THE PROJECT</a:t>
            </a:r>
          </a:p>
        </p:txBody>
      </p:sp>
      <p:sp>
        <p:nvSpPr>
          <p:cNvPr id="97" name="Shape 97"/>
          <p:cNvSpPr txBox="1"/>
          <p:nvPr>
            <p:ph idx="1" type="body"/>
          </p:nvPr>
        </p:nvSpPr>
        <p:spPr>
          <a:xfrm>
            <a:off x="838200" y="1825625"/>
            <a:ext cx="10515600" cy="4010100"/>
          </a:xfrm>
          <a:prstGeom prst="rect">
            <a:avLst/>
          </a:prstGeom>
        </p:spPr>
        <p:txBody>
          <a:bodyPr anchorCtr="0" anchor="t" bIns="91425" lIns="91425" rIns="91425" tIns="91425">
            <a:noAutofit/>
          </a:bodyPr>
          <a:lstStyle/>
          <a:p>
            <a:pPr lvl="0">
              <a:lnSpc>
                <a:spcPct val="90000"/>
              </a:lnSpc>
              <a:spcBef>
                <a:spcPts val="0"/>
              </a:spcBef>
              <a:buClr>
                <a:schemeClr val="dk1"/>
              </a:buClr>
              <a:buSzPct val="64705"/>
              <a:buFont typeface="Arial"/>
              <a:buNone/>
            </a:pPr>
            <a:r>
              <a:rPr lang="en-US" sz="1700">
                <a:solidFill>
                  <a:srgbClr val="1F4E79"/>
                </a:solidFill>
                <a:latin typeface="Arial"/>
                <a:ea typeface="Arial"/>
                <a:cs typeface="Arial"/>
                <a:sym typeface="Arial"/>
              </a:rPr>
              <a:t>The team who undertook this project came up with Hourlify in hope that the following sectors of the industry will benefit from the system:</a:t>
            </a:r>
          </a:p>
          <a:p>
            <a:pPr lvl="0">
              <a:lnSpc>
                <a:spcPct val="90000"/>
              </a:lnSpc>
              <a:spcBef>
                <a:spcPts val="0"/>
              </a:spcBef>
              <a:buClr>
                <a:schemeClr val="dk1"/>
              </a:buClr>
              <a:buSzPct val="64705"/>
              <a:buFont typeface="Arial"/>
              <a:buNone/>
            </a:pPr>
            <a:r>
              <a:rPr lang="en-US" sz="1700">
                <a:solidFill>
                  <a:srgbClr val="1F4E79"/>
                </a:solidFill>
                <a:latin typeface="Arial"/>
                <a:ea typeface="Arial"/>
                <a:cs typeface="Arial"/>
                <a:sym typeface="Arial"/>
              </a:rPr>
              <a:t>To the Resource Managers. May this enable them to keep pace with the needs of a fast-changing landscape in manpower resourcing. May this serve as in aid to them in the continous pursuit if improving and advancing Resource Management through the use of tools and systems in viewing and planning resources for project deployments.</a:t>
            </a:r>
          </a:p>
          <a:p>
            <a:pPr lvl="0">
              <a:lnSpc>
                <a:spcPct val="90000"/>
              </a:lnSpc>
              <a:spcBef>
                <a:spcPts val="0"/>
              </a:spcBef>
              <a:buClr>
                <a:schemeClr val="dk1"/>
              </a:buClr>
              <a:buSzPct val="64705"/>
              <a:buFont typeface="Arial"/>
              <a:buNone/>
            </a:pPr>
            <a:r>
              <a:rPr lang="en-US" sz="1700">
                <a:solidFill>
                  <a:srgbClr val="1F4E79"/>
                </a:solidFill>
                <a:latin typeface="Arial"/>
                <a:ea typeface="Arial"/>
                <a:cs typeface="Arial"/>
                <a:sym typeface="Arial"/>
              </a:rPr>
              <a:t>To the Human Resource departments. May this project help renew their grasp of the importance of workforce management when applied to every facet of  project. May this project help strengthen their support to uphold effective processes and method of Resource Management at parallel with the other respected management procedures in the company.</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latin typeface="Bree Serif"/>
                <a:ea typeface="Bree Serif"/>
                <a:cs typeface="Bree Serif"/>
                <a:sym typeface="Bree Serif"/>
              </a:rPr>
              <a:t>SIGNIFICANCE OF THE PROJECT</a:t>
            </a:r>
          </a:p>
        </p:txBody>
      </p:sp>
      <p:sp>
        <p:nvSpPr>
          <p:cNvPr id="104" name="Shape 104"/>
          <p:cNvSpPr txBox="1"/>
          <p:nvPr>
            <p:ph idx="1" type="body"/>
          </p:nvPr>
        </p:nvSpPr>
        <p:spPr>
          <a:xfrm>
            <a:off x="838200" y="1825625"/>
            <a:ext cx="10515600" cy="4010100"/>
          </a:xfrm>
          <a:prstGeom prst="rect">
            <a:avLst/>
          </a:prstGeom>
        </p:spPr>
        <p:txBody>
          <a:bodyPr anchorCtr="0" anchor="t" bIns="91425" lIns="91425" rIns="91425" tIns="91425">
            <a:noAutofit/>
          </a:bodyPr>
          <a:lstStyle/>
          <a:p>
            <a:pPr lvl="0">
              <a:lnSpc>
                <a:spcPct val="90000"/>
              </a:lnSpc>
              <a:spcBef>
                <a:spcPts val="0"/>
              </a:spcBef>
              <a:buClr>
                <a:schemeClr val="dk1"/>
              </a:buClr>
              <a:buSzPct val="64705"/>
              <a:buFont typeface="Arial"/>
              <a:buNone/>
            </a:pPr>
            <a:r>
              <a:rPr lang="en-US" sz="1700">
                <a:solidFill>
                  <a:srgbClr val="1F4E79"/>
                </a:solidFill>
                <a:latin typeface="Arial"/>
                <a:ea typeface="Arial"/>
                <a:cs typeface="Arial"/>
                <a:sym typeface="Arial"/>
              </a:rPr>
              <a:t>To the Project/Program Managers. May this project serve as an eye-opener for them to take into consideration the complex aspects required in when managing resources per project. Through this project, may they also be enlightened on the actual status and distribution of workforce per season per project.</a:t>
            </a:r>
          </a:p>
          <a:p>
            <a:pPr lvl="0">
              <a:lnSpc>
                <a:spcPct val="90000"/>
              </a:lnSpc>
              <a:spcBef>
                <a:spcPts val="0"/>
              </a:spcBef>
              <a:buClr>
                <a:schemeClr val="dk1"/>
              </a:buClr>
              <a:buSzPct val="64705"/>
              <a:buFont typeface="Arial"/>
              <a:buNone/>
            </a:pPr>
            <a:r>
              <a:rPr lang="en-US" sz="1700">
                <a:solidFill>
                  <a:srgbClr val="1F4E79"/>
                </a:solidFill>
                <a:latin typeface="Arial"/>
                <a:ea typeface="Arial"/>
                <a:cs typeface="Arial"/>
                <a:sym typeface="Arial"/>
              </a:rPr>
              <a:t>To Kaisa Business Development Managers. May this project become a catalyst of evolution for the business ideas that we can be offering to our prospective clients. May this project become a valuable additional feature not only to our existing product line, but to our other up and coming products independently developed by Kaisa.</a:t>
            </a:r>
          </a:p>
          <a:p>
            <a:pPr lvl="0" rtl="0">
              <a:spcBef>
                <a:spcPts val="0"/>
              </a:spcBef>
              <a:buNone/>
            </a:pPr>
            <a:r>
              <a:t/>
            </a:r>
            <a:endParaRPr sz="1700">
              <a:solidFill>
                <a:srgbClr val="1F4E7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