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58" r:id="rId7"/>
    <p:sldId id="259" r:id="rId8"/>
    <p:sldId id="262" r:id="rId9"/>
    <p:sldId id="263" r:id="rId10"/>
    <p:sldId id="264" r:id="rId11"/>
    <p:sldId id="271" r:id="rId12"/>
    <p:sldId id="272" r:id="rId13"/>
    <p:sldId id="273" r:id="rId14"/>
    <p:sldId id="274" r:id="rId15"/>
    <p:sldId id="265" r:id="rId16"/>
    <p:sldId id="266" r:id="rId17"/>
    <p:sldId id="267" r:id="rId18"/>
    <p:sldId id="268" r:id="rId19"/>
    <p:sldId id="269" r:id="rId20"/>
    <p:sldId id="280" r:id="rId21"/>
    <p:sldId id="281" r:id="rId22"/>
    <p:sldId id="282" r:id="rId23"/>
    <p:sldId id="283" r:id="rId24"/>
    <p:sldId id="284" r:id="rId25"/>
    <p:sldId id="285" r:id="rId26"/>
    <p:sldId id="286" r:id="rId27"/>
    <p:sldId id="296" r:id="rId28"/>
    <p:sldId id="287" r:id="rId29"/>
    <p:sldId id="288" r:id="rId30"/>
    <p:sldId id="289" r:id="rId31"/>
    <p:sldId id="290" r:id="rId32"/>
    <p:sldId id="291" r:id="rId33"/>
    <p:sldId id="292" r:id="rId34"/>
    <p:sldId id="293"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Statistics Tutorial</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Types of Data</a:t>
            </a:r>
            <a:endParaRPr lang="en-US" b="1"/>
          </a:p>
        </p:txBody>
      </p:sp>
      <p:sp>
        <p:nvSpPr>
          <p:cNvPr id="3" name="Content Placeholder 2"/>
          <p:cNvSpPr>
            <a:spLocks noGrp="1"/>
          </p:cNvSpPr>
          <p:nvPr>
            <p:ph idx="1"/>
          </p:nvPr>
        </p:nvSpPr>
        <p:spPr/>
        <p:txBody>
          <a:bodyPr/>
          <a:p>
            <a:r>
              <a:rPr lang="en-US" altLang="en-US" b="1"/>
              <a:t>Quantitative Data</a:t>
            </a:r>
            <a:endParaRPr lang="en-US" altLang="en-US" b="1"/>
          </a:p>
          <a:p>
            <a:r>
              <a:rPr lang="en-US" altLang="en-US" b="1"/>
              <a:t>Qualitative Data</a:t>
            </a:r>
            <a:endParaRPr lang="en-US"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Quantitative Data</a:t>
            </a:r>
            <a:endParaRPr lang="en-US" altLang="en-US" b="1"/>
          </a:p>
        </p:txBody>
      </p:sp>
      <p:sp>
        <p:nvSpPr>
          <p:cNvPr id="3" name="Content Placeholder 2"/>
          <p:cNvSpPr>
            <a:spLocks noGrp="1"/>
          </p:cNvSpPr>
          <p:nvPr>
            <p:ph idx="1"/>
          </p:nvPr>
        </p:nvSpPr>
        <p:spPr/>
        <p:txBody>
          <a:bodyPr/>
          <a:p>
            <a:pPr marL="0" indent="0">
              <a:buNone/>
            </a:pPr>
            <a:r>
              <a:rPr lang="en-US" altLang="en-US" b="1"/>
              <a:t>Quantitative data represents numerical information that can be measured or counted. It is used to quantify variables </a:t>
            </a:r>
            <a:endParaRPr lang="en-US" altLang="en-US" b="1"/>
          </a:p>
          <a:p>
            <a:pPr marL="0" indent="0">
              <a:buNone/>
            </a:pPr>
            <a:endParaRPr lang="en-US" altLang="en-US" b="1"/>
          </a:p>
        </p:txBody>
      </p:sp>
      <p:pic>
        <p:nvPicPr>
          <p:cNvPr id="4" name="Picture 3"/>
          <p:cNvPicPr>
            <a:picLocks noChangeAspect="1"/>
          </p:cNvPicPr>
          <p:nvPr/>
        </p:nvPicPr>
        <p:blipFill>
          <a:blip r:embed="rId1"/>
          <a:stretch>
            <a:fillRect/>
          </a:stretch>
        </p:blipFill>
        <p:spPr>
          <a:xfrm>
            <a:off x="3622675" y="2635250"/>
            <a:ext cx="4946650" cy="3155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Qualitative Data</a:t>
            </a:r>
            <a:endParaRPr lang="en-US" altLang="en-US" b="1"/>
          </a:p>
        </p:txBody>
      </p:sp>
      <p:sp>
        <p:nvSpPr>
          <p:cNvPr id="3" name="Content Placeholder 2"/>
          <p:cNvSpPr>
            <a:spLocks noGrp="1"/>
          </p:cNvSpPr>
          <p:nvPr>
            <p:ph idx="1"/>
          </p:nvPr>
        </p:nvSpPr>
        <p:spPr/>
        <p:txBody>
          <a:bodyPr/>
          <a:p>
            <a:r>
              <a:rPr lang="en-US" altLang="en-US" b="1"/>
              <a:t>Qualitative data represents categorical information that describes qualities, characteristics, or attributes. It is used for classification and cannot be measured numerically.</a:t>
            </a:r>
            <a:endParaRPr lang="en-US" altLang="en-US" b="1"/>
          </a:p>
          <a:p>
            <a:endParaRPr lang="en-US" altLang="en-US" b="1"/>
          </a:p>
        </p:txBody>
      </p:sp>
      <p:pic>
        <p:nvPicPr>
          <p:cNvPr id="4" name="Picture 3"/>
          <p:cNvPicPr>
            <a:picLocks noChangeAspect="1"/>
          </p:cNvPicPr>
          <p:nvPr/>
        </p:nvPicPr>
        <p:blipFill>
          <a:blip r:embed="rId1"/>
          <a:stretch>
            <a:fillRect/>
          </a:stretch>
        </p:blipFill>
        <p:spPr>
          <a:xfrm>
            <a:off x="3150235" y="3083560"/>
            <a:ext cx="6623050" cy="3346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Difference</a:t>
            </a:r>
            <a:endParaRPr lang="en-US" b="1"/>
          </a:p>
        </p:txBody>
      </p:sp>
      <p:pic>
        <p:nvPicPr>
          <p:cNvPr id="4" name="Content Placeholder 3"/>
          <p:cNvPicPr>
            <a:picLocks noChangeAspect="1"/>
          </p:cNvPicPr>
          <p:nvPr>
            <p:ph idx="1"/>
          </p:nvPr>
        </p:nvPicPr>
        <p:blipFill>
          <a:blip r:embed="rId1"/>
          <a:stretch>
            <a:fillRect/>
          </a:stretch>
        </p:blipFill>
        <p:spPr>
          <a:xfrm>
            <a:off x="2507615" y="2708910"/>
            <a:ext cx="7175500" cy="2584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Data Measurements</a:t>
            </a:r>
            <a:endParaRPr lang="en-US" b="1"/>
          </a:p>
        </p:txBody>
      </p:sp>
      <p:sp>
        <p:nvSpPr>
          <p:cNvPr id="3" name="Content Placeholder 2"/>
          <p:cNvSpPr>
            <a:spLocks noGrp="1"/>
          </p:cNvSpPr>
          <p:nvPr>
            <p:ph idx="1"/>
          </p:nvPr>
        </p:nvSpPr>
        <p:spPr/>
        <p:txBody>
          <a:bodyPr/>
          <a:p>
            <a:r>
              <a:rPr lang="en-US" altLang="en-US" b="1"/>
              <a:t>Nominal</a:t>
            </a:r>
            <a:endParaRPr lang="en-US" altLang="en-US" b="1"/>
          </a:p>
          <a:p>
            <a:r>
              <a:rPr lang="en-US" altLang="en-US" b="1"/>
              <a:t>Ordinal</a:t>
            </a:r>
            <a:endParaRPr lang="en-US" altLang="en-US" b="1"/>
          </a:p>
          <a:p>
            <a:r>
              <a:rPr lang="en-US" altLang="en-US" b="1"/>
              <a:t>Interval</a:t>
            </a:r>
            <a:endParaRPr lang="en-US" altLang="en-US" b="1"/>
          </a:p>
          <a:p>
            <a:r>
              <a:rPr lang="en-US" altLang="en-US" b="1"/>
              <a:t>Ratio</a:t>
            </a:r>
            <a:endParaRPr lang="en-US" alt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Nominal</a:t>
            </a:r>
            <a:endParaRPr lang="en-US" b="1"/>
          </a:p>
        </p:txBody>
      </p:sp>
      <p:sp>
        <p:nvSpPr>
          <p:cNvPr id="3" name="Content Placeholder 2"/>
          <p:cNvSpPr>
            <a:spLocks noGrp="1"/>
          </p:cNvSpPr>
          <p:nvPr>
            <p:ph idx="1"/>
          </p:nvPr>
        </p:nvSpPr>
        <p:spPr/>
        <p:txBody>
          <a:bodyPr/>
          <a:p>
            <a:pPr marL="0" indent="0" algn="just">
              <a:buNone/>
            </a:pPr>
            <a:r>
              <a:rPr lang="en-US" altLang="en-US"/>
              <a:t>The lowest level of data measurement is the nominal level. Numbers representing nominal_x0002_level data (the word level often is omitted) can be used only to classify or categorize.</a:t>
            </a:r>
            <a:r>
              <a:rPr lang="en-US" altLang="en-US" b="1"/>
              <a:t> Employee identification numbers are an example of nominal data. The numbers are used only to differentiate employees and not to make a value statement about them</a:t>
            </a:r>
            <a:endParaRPr lang="en-US"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Example of Nominal Data</a:t>
            </a:r>
            <a:endParaRPr lang="en-US" b="1"/>
          </a:p>
        </p:txBody>
      </p:sp>
      <p:pic>
        <p:nvPicPr>
          <p:cNvPr id="4" name="Content Placeholder 3"/>
          <p:cNvPicPr>
            <a:picLocks noChangeAspect="1"/>
          </p:cNvPicPr>
          <p:nvPr>
            <p:ph idx="1"/>
          </p:nvPr>
        </p:nvPicPr>
        <p:blipFill>
          <a:blip r:embed="rId1"/>
          <a:stretch>
            <a:fillRect/>
          </a:stretch>
        </p:blipFill>
        <p:spPr>
          <a:xfrm>
            <a:off x="3329940" y="3191510"/>
            <a:ext cx="5530850" cy="1619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Ordinal Level</a:t>
            </a:r>
            <a:endParaRPr lang="en-US" b="1"/>
          </a:p>
        </p:txBody>
      </p:sp>
      <p:sp>
        <p:nvSpPr>
          <p:cNvPr id="3" name="Content Placeholder 2"/>
          <p:cNvSpPr>
            <a:spLocks noGrp="1"/>
          </p:cNvSpPr>
          <p:nvPr>
            <p:ph idx="1"/>
          </p:nvPr>
        </p:nvSpPr>
        <p:spPr/>
        <p:txBody>
          <a:bodyPr/>
          <a:p>
            <a:r>
              <a:rPr lang="en-US" altLang="en-US" b="1"/>
              <a:t>Ordinal-level data measurement is higher than the nominal level. In addition to the nominal_x0002_level capabilities, ordinal-level measurement can be used to rank or order objects.</a:t>
            </a:r>
            <a:endParaRPr lang="en-US" altLang="en-US" b="1"/>
          </a:p>
          <a:p>
            <a:r>
              <a:rPr lang="en-US" altLang="en-US" b="1"/>
              <a:t>Example</a:t>
            </a:r>
            <a:endParaRPr lang="en-US" altLang="en-US" b="1"/>
          </a:p>
        </p:txBody>
      </p:sp>
      <p:pic>
        <p:nvPicPr>
          <p:cNvPr id="4" name="Picture 3"/>
          <p:cNvPicPr>
            <a:picLocks noChangeAspect="1"/>
          </p:cNvPicPr>
          <p:nvPr/>
        </p:nvPicPr>
        <p:blipFill>
          <a:blip r:embed="rId1"/>
          <a:stretch>
            <a:fillRect/>
          </a:stretch>
        </p:blipFill>
        <p:spPr>
          <a:xfrm>
            <a:off x="3228975" y="3629660"/>
            <a:ext cx="5734050" cy="977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Interval Level &amp; Ratio</a:t>
            </a:r>
            <a:endParaRPr lang="en-US" b="1"/>
          </a:p>
        </p:txBody>
      </p:sp>
      <p:sp>
        <p:nvSpPr>
          <p:cNvPr id="3" name="Content Placeholder 2"/>
          <p:cNvSpPr>
            <a:spLocks noGrp="1"/>
          </p:cNvSpPr>
          <p:nvPr>
            <p:ph idx="1"/>
          </p:nvPr>
        </p:nvSpPr>
        <p:spPr/>
        <p:txBody>
          <a:bodyPr>
            <a:normAutofit/>
          </a:bodyPr>
          <a:p>
            <a:r>
              <a:rPr lang="en-US" altLang="en-US"/>
              <a:t>Interval: </a:t>
            </a:r>
            <a:r>
              <a:rPr lang="en-US" altLang="en-US" b="1"/>
              <a:t>Ordered with equal intervals, no true zero (e.g., temperature, time).</a:t>
            </a:r>
            <a:endParaRPr lang="en-US" altLang="en-US" b="1"/>
          </a:p>
          <a:p>
            <a:r>
              <a:rPr lang="en-US" altLang="en-US"/>
              <a:t>Ratio:</a:t>
            </a:r>
            <a:r>
              <a:rPr lang="en-US" altLang="en-US" b="1"/>
              <a:t> Ordered with equal intervals and a true zero (e.g., weight, height, income).</a:t>
            </a:r>
            <a:endParaRPr lang="en-US" altLang="en-US" b="1"/>
          </a:p>
          <a:p>
            <a:endParaRPr lang="en-US" altLang="en-US" b="1"/>
          </a:p>
        </p:txBody>
      </p:sp>
      <p:pic>
        <p:nvPicPr>
          <p:cNvPr id="4" name="Picture 3"/>
          <p:cNvPicPr>
            <a:picLocks noChangeAspect="1"/>
          </p:cNvPicPr>
          <p:nvPr/>
        </p:nvPicPr>
        <p:blipFill>
          <a:blip r:embed="rId1"/>
          <a:stretch>
            <a:fillRect/>
          </a:stretch>
        </p:blipFill>
        <p:spPr>
          <a:xfrm>
            <a:off x="2590800" y="3650615"/>
            <a:ext cx="7010400" cy="2254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Chapter 2 ( Charts &amp; Graphs )</a:t>
            </a:r>
            <a:endParaRPr lang="en-US" b="1"/>
          </a:p>
        </p:txBody>
      </p:sp>
      <p:sp>
        <p:nvSpPr>
          <p:cNvPr id="3" name="Content Placeholder 2"/>
          <p:cNvSpPr>
            <a:spLocks noGrp="1"/>
          </p:cNvSpPr>
          <p:nvPr>
            <p:ph idx="1"/>
          </p:nvPr>
        </p:nvSpPr>
        <p:spPr/>
        <p:txBody>
          <a:bodyPr>
            <a:noAutofit/>
          </a:bodyPr>
          <a:p>
            <a:pPr marL="0" indent="0" algn="just">
              <a:lnSpc>
                <a:spcPct val="100000"/>
              </a:lnSpc>
              <a:buNone/>
            </a:pPr>
            <a:r>
              <a:rPr lang="en-US" altLang="en-US" sz="2000" b="1">
                <a:latin typeface="Times New Roman" panose="02020603050405020304" charset="0"/>
                <a:cs typeface="Times New Roman" panose="02020603050405020304" charset="0"/>
              </a:rPr>
              <a:t>Construct a frequency distribution from a set of data</a:t>
            </a:r>
            <a:endParaRPr lang="en-US" altLang="en-US" sz="2000" b="1">
              <a:latin typeface="Times New Roman" panose="02020603050405020304" charset="0"/>
              <a:cs typeface="Times New Roman" panose="02020603050405020304" charset="0"/>
            </a:endParaRPr>
          </a:p>
          <a:p>
            <a:pPr marL="0" indent="0" algn="just">
              <a:lnSpc>
                <a:spcPct val="100000"/>
              </a:lnSpc>
              <a:buNone/>
            </a:pPr>
            <a:endParaRPr lang="en-US" altLang="en-US" sz="2000" b="1">
              <a:latin typeface="Times New Roman" panose="02020603050405020304" charset="0"/>
              <a:cs typeface="Times New Roman" panose="02020603050405020304" charset="0"/>
            </a:endParaRPr>
          </a:p>
          <a:p>
            <a:pPr marL="0" indent="0" algn="just">
              <a:lnSpc>
                <a:spcPct val="100000"/>
              </a:lnSpc>
              <a:buNone/>
            </a:pPr>
            <a:r>
              <a:rPr lang="en-US" altLang="en-US" sz="2000" b="1">
                <a:latin typeface="Times New Roman" panose="02020603050405020304" charset="0"/>
                <a:cs typeface="Times New Roman" panose="02020603050405020304" charset="0"/>
              </a:rPr>
              <a:t>Construct different types of quantitative data graphs, including </a:t>
            </a:r>
            <a:endParaRPr lang="en-US" altLang="en-US" sz="2000" b="1">
              <a:latin typeface="Times New Roman" panose="02020603050405020304" charset="0"/>
              <a:cs typeface="Times New Roman" panose="02020603050405020304" charset="0"/>
            </a:endParaRPr>
          </a:p>
          <a:p>
            <a:pPr marL="0" indent="0" algn="just">
              <a:lnSpc>
                <a:spcPct val="100000"/>
              </a:lnSpc>
              <a:buNone/>
            </a:pPr>
            <a:r>
              <a:rPr lang="en-US" altLang="en-US" sz="2000" b="1">
                <a:latin typeface="Times New Roman" panose="02020603050405020304" charset="0"/>
                <a:cs typeface="Times New Roman" panose="02020603050405020304" charset="0"/>
              </a:rPr>
              <a:t>histograms, frequency polygons, ogives, dot plots, and stem-and-leaf</a:t>
            </a:r>
            <a:endParaRPr lang="en-US" altLang="en-US" sz="2000" b="1">
              <a:latin typeface="Times New Roman" panose="02020603050405020304" charset="0"/>
              <a:cs typeface="Times New Roman" panose="02020603050405020304" charset="0"/>
            </a:endParaRPr>
          </a:p>
          <a:p>
            <a:pPr marL="0" indent="0" algn="just">
              <a:lnSpc>
                <a:spcPct val="100000"/>
              </a:lnSpc>
              <a:buNone/>
            </a:pPr>
            <a:r>
              <a:rPr lang="en-US" altLang="en-US" sz="2000" b="1">
                <a:latin typeface="Times New Roman" panose="02020603050405020304" charset="0"/>
                <a:cs typeface="Times New Roman" panose="02020603050405020304" charset="0"/>
              </a:rPr>
              <a:t>plots, in order to interpret the data being graphed</a:t>
            </a:r>
            <a:endParaRPr lang="en-US" altLang="en-US" sz="2000" b="1">
              <a:latin typeface="Times New Roman" panose="02020603050405020304" charset="0"/>
              <a:cs typeface="Times New Roman" panose="02020603050405020304" charset="0"/>
            </a:endParaRPr>
          </a:p>
          <a:p>
            <a:pPr marL="0" indent="0" algn="just">
              <a:lnSpc>
                <a:spcPct val="100000"/>
              </a:lnSpc>
              <a:buNone/>
            </a:pPr>
            <a:endParaRPr lang="en-US" altLang="en-US" sz="2000" b="1">
              <a:latin typeface="Times New Roman" panose="02020603050405020304" charset="0"/>
              <a:cs typeface="Times New Roman" panose="02020603050405020304" charset="0"/>
            </a:endParaRPr>
          </a:p>
          <a:p>
            <a:pPr marL="0" indent="0" algn="just">
              <a:lnSpc>
                <a:spcPct val="100000"/>
              </a:lnSpc>
              <a:buNone/>
            </a:pPr>
            <a:r>
              <a:rPr lang="en-US" altLang="en-US" sz="2000" b="1">
                <a:latin typeface="Times New Roman" panose="02020603050405020304" charset="0"/>
                <a:cs typeface="Times New Roman" panose="02020603050405020304" charset="0"/>
              </a:rPr>
              <a:t>Construct different types of qualitative data graphs, including pie charts,</a:t>
            </a:r>
            <a:endParaRPr lang="en-US" altLang="en-US" sz="2000" b="1">
              <a:latin typeface="Times New Roman" panose="02020603050405020304" charset="0"/>
              <a:cs typeface="Times New Roman" panose="02020603050405020304" charset="0"/>
            </a:endParaRPr>
          </a:p>
          <a:p>
            <a:pPr marL="0" indent="0" algn="just">
              <a:lnSpc>
                <a:spcPct val="100000"/>
              </a:lnSpc>
              <a:buNone/>
            </a:pPr>
            <a:r>
              <a:rPr lang="en-US" altLang="en-US" sz="2000" b="1">
                <a:latin typeface="Times New Roman" panose="02020603050405020304" charset="0"/>
                <a:cs typeface="Times New Roman" panose="02020603050405020304" charset="0"/>
              </a:rPr>
              <a:t>bar graphs, and Pareto charts, in order to interpret the data being</a:t>
            </a:r>
            <a:endParaRPr lang="en-US" altLang="en-US" sz="2000" b="1">
              <a:latin typeface="Times New Roman" panose="02020603050405020304" charset="0"/>
              <a:cs typeface="Times New Roman" panose="02020603050405020304" charset="0"/>
            </a:endParaRPr>
          </a:p>
          <a:p>
            <a:pPr marL="0" indent="0" algn="just">
              <a:lnSpc>
                <a:spcPct val="100000"/>
              </a:lnSpc>
              <a:buNone/>
            </a:pPr>
            <a:r>
              <a:rPr lang="en-US" altLang="en-US" sz="2000" b="1">
                <a:latin typeface="Times New Roman" panose="02020603050405020304" charset="0"/>
                <a:cs typeface="Times New Roman" panose="02020603050405020304" charset="0"/>
              </a:rPr>
              <a:t>graphed</a:t>
            </a:r>
            <a:endParaRPr lang="en-US" altLang="en-US" sz="2000" b="1">
              <a:latin typeface="Times New Roman" panose="02020603050405020304" charset="0"/>
              <a:cs typeface="Times New Roman" panose="02020603050405020304" charset="0"/>
            </a:endParaRPr>
          </a:p>
          <a:p>
            <a:pPr marL="0" indent="0" algn="just">
              <a:lnSpc>
                <a:spcPct val="100000"/>
              </a:lnSpc>
              <a:buNone/>
            </a:pPr>
            <a:endParaRPr lang="en-US" altLang="en-US" sz="2000" b="1">
              <a:latin typeface="Times New Roman" panose="02020603050405020304" charset="0"/>
              <a:cs typeface="Times New Roman" panose="02020603050405020304" charset="0"/>
            </a:endParaRPr>
          </a:p>
          <a:p>
            <a:pPr marL="0" indent="0" algn="just">
              <a:lnSpc>
                <a:spcPct val="100000"/>
              </a:lnSpc>
              <a:buNone/>
            </a:pPr>
            <a:r>
              <a:rPr lang="en-US" altLang="en-US" sz="2000" b="1">
                <a:latin typeface="Times New Roman" panose="02020603050405020304" charset="0"/>
                <a:cs typeface="Times New Roman" panose="02020603050405020304" charset="0"/>
              </a:rPr>
              <a:t>Recognize basic trends in two-variable scatter plots of numerical data</a:t>
            </a:r>
            <a:endParaRPr lang="en-US" altLang="en-US" sz="20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What is </a:t>
            </a:r>
            <a:r>
              <a:rPr lang="en-US" altLang="en-US">
                <a:sym typeface="+mn-ea"/>
              </a:rPr>
              <a:t>Statistics </a:t>
            </a:r>
            <a:endParaRPr lang="en-US"/>
          </a:p>
        </p:txBody>
      </p:sp>
      <p:sp>
        <p:nvSpPr>
          <p:cNvPr id="5" name="Content Placeholder 4"/>
          <p:cNvSpPr>
            <a:spLocks noGrp="1"/>
          </p:cNvSpPr>
          <p:nvPr>
            <p:ph idx="1"/>
          </p:nvPr>
        </p:nvSpPr>
        <p:spPr/>
        <p:txBody>
          <a:bodyPr/>
          <a:p>
            <a:r>
              <a:rPr lang="en-US" altLang="en-US"/>
              <a:t>Statistics is a fundamental part of data science, and is used to analyze data, build models, and make predictions: </a:t>
            </a:r>
            <a:endParaRPr lang="en-US" alt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Frequency distribution</a:t>
            </a:r>
            <a:endParaRPr lang="en-US" altLang="en-US" b="1"/>
          </a:p>
        </p:txBody>
      </p:sp>
      <p:sp>
        <p:nvSpPr>
          <p:cNvPr id="3" name="Content Placeholder 2"/>
          <p:cNvSpPr>
            <a:spLocks noGrp="1"/>
          </p:cNvSpPr>
          <p:nvPr>
            <p:ph idx="1"/>
          </p:nvPr>
        </p:nvSpPr>
        <p:spPr/>
        <p:txBody>
          <a:bodyPr/>
          <a:p>
            <a:r>
              <a:rPr lang="en-US" altLang="en-US" sz="2000" b="1"/>
              <a:t>Frequency distribution is a method used to organize and summarize ungrouped data by grouping it into classes or intervals, and then counting how many data points fall into each group.</a:t>
            </a:r>
            <a:endParaRPr lang="en-US" altLang="en-US" sz="2000" b="1"/>
          </a:p>
          <a:p>
            <a:endParaRPr lang="en-US" altLang="en-US" sz="1800"/>
          </a:p>
          <a:p>
            <a:endParaRPr lang="en-US" altLang="en-US" sz="1800"/>
          </a:p>
        </p:txBody>
      </p:sp>
      <p:pic>
        <p:nvPicPr>
          <p:cNvPr id="5" name="Picture 4"/>
          <p:cNvPicPr>
            <a:picLocks noChangeAspect="1"/>
          </p:cNvPicPr>
          <p:nvPr/>
        </p:nvPicPr>
        <p:blipFill>
          <a:blip r:embed="rId1"/>
          <a:stretch>
            <a:fillRect/>
          </a:stretch>
        </p:blipFill>
        <p:spPr>
          <a:xfrm>
            <a:off x="2536190" y="2414905"/>
            <a:ext cx="6689090" cy="43529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Frequency Distribution</a:t>
            </a:r>
            <a:endParaRPr lang="en-US" b="1"/>
          </a:p>
        </p:txBody>
      </p:sp>
      <p:sp>
        <p:nvSpPr>
          <p:cNvPr id="3" name="Content Placeholder 2"/>
          <p:cNvSpPr>
            <a:spLocks noGrp="1"/>
          </p:cNvSpPr>
          <p:nvPr>
            <p:ph idx="1"/>
          </p:nvPr>
        </p:nvSpPr>
        <p:spPr/>
        <p:txBody>
          <a:bodyPr/>
          <a:p>
            <a:r>
              <a:rPr lang="en-US" altLang="en-US"/>
              <a:t>One particularly useful tool for </a:t>
            </a:r>
            <a:r>
              <a:rPr lang="en-US" altLang="en-US" b="1"/>
              <a:t>grouping data is the frequency distribution</a:t>
            </a:r>
            <a:r>
              <a:rPr lang="en-US" altLang="en-US"/>
              <a:t>, which is a</a:t>
            </a:r>
            <a:endParaRPr lang="en-US" altLang="en-US"/>
          </a:p>
          <a:p>
            <a:r>
              <a:rPr lang="en-US" altLang="en-US"/>
              <a:t>summary of data presented in the form of class intervals and frequencies.</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How to find the Frequency distribution class &amp; Intervals </a:t>
            </a:r>
            <a:endParaRPr lang="en-US" b="1"/>
          </a:p>
        </p:txBody>
      </p:sp>
      <p:sp>
        <p:nvSpPr>
          <p:cNvPr id="3" name="Content Placeholder 2"/>
          <p:cNvSpPr>
            <a:spLocks noGrp="1"/>
          </p:cNvSpPr>
          <p:nvPr>
            <p:ph idx="1"/>
          </p:nvPr>
        </p:nvSpPr>
        <p:spPr/>
        <p:txBody>
          <a:bodyPr/>
          <a:p>
            <a:pPr marL="0" indent="0">
              <a:buNone/>
            </a:pPr>
            <a:r>
              <a:rPr lang="en-US" altLang="en-US"/>
              <a:t>Let’s work through a proper example with </a:t>
            </a:r>
            <a:endParaRPr lang="en-US" altLang="en-US"/>
          </a:p>
          <a:p>
            <a:pPr marL="0" indent="0">
              <a:buNone/>
            </a:pPr>
            <a:r>
              <a:rPr lang="en-US" altLang="en-US"/>
              <a:t>n=100 data points step by step, using Sturges' Rule to determine the number of intervals.</a:t>
            </a:r>
            <a:endParaRPr lang="en-US" altLang="en-US"/>
          </a:p>
          <a:p>
            <a:pPr marL="0" indent="0">
              <a:buNone/>
            </a:pPr>
            <a:endParaRPr lang="en-US" altLang="en-US"/>
          </a:p>
          <a:p>
            <a:pPr marL="0" indent="0">
              <a:buNone/>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Example : ( Step 1 &amp; 2) </a:t>
            </a:r>
            <a:endParaRPr lang="en-US" b="1"/>
          </a:p>
        </p:txBody>
      </p:sp>
      <p:pic>
        <p:nvPicPr>
          <p:cNvPr id="4" name="Content Placeholder 3"/>
          <p:cNvPicPr>
            <a:picLocks noChangeAspect="1"/>
          </p:cNvPicPr>
          <p:nvPr>
            <p:ph idx="1"/>
          </p:nvPr>
        </p:nvPicPr>
        <p:blipFill>
          <a:blip r:embed="rId1"/>
          <a:stretch>
            <a:fillRect/>
          </a:stretch>
        </p:blipFill>
        <p:spPr>
          <a:xfrm>
            <a:off x="2392045" y="2187575"/>
            <a:ext cx="7406640" cy="36271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Example : ( Step 3 &amp; 4) </a:t>
            </a:r>
            <a:endParaRPr lang="en-US"/>
          </a:p>
        </p:txBody>
      </p:sp>
      <p:pic>
        <p:nvPicPr>
          <p:cNvPr id="4" name="Content Placeholder 3"/>
          <p:cNvPicPr>
            <a:picLocks noChangeAspect="1"/>
          </p:cNvPicPr>
          <p:nvPr>
            <p:ph idx="1"/>
          </p:nvPr>
        </p:nvPicPr>
        <p:blipFill>
          <a:blip r:embed="rId1"/>
          <a:stretch>
            <a:fillRect/>
          </a:stretch>
        </p:blipFill>
        <p:spPr>
          <a:xfrm>
            <a:off x="3841750" y="1825625"/>
            <a:ext cx="4507865" cy="435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Step :5</a:t>
            </a:r>
            <a:endParaRPr lang="en-US" b="1"/>
          </a:p>
        </p:txBody>
      </p:sp>
      <p:sp>
        <p:nvSpPr>
          <p:cNvPr id="5" name="Content Placeholder 4"/>
          <p:cNvSpPr/>
          <p:nvPr>
            <p:ph idx="1"/>
          </p:nvPr>
        </p:nvSpPr>
        <p:spPr/>
        <p:txBody>
          <a:bodyPr/>
          <a:p>
            <a:r>
              <a:rPr lang="en-US"/>
              <a:t>above example are converting ungrouped data into grouped data .</a:t>
            </a:r>
            <a:br>
              <a:rPr lang="en-US"/>
            </a:br>
            <a:endParaRPr lang="en-US"/>
          </a:p>
        </p:txBody>
      </p:sp>
      <p:pic>
        <p:nvPicPr>
          <p:cNvPr id="6" name="Content Placeholder 3"/>
          <p:cNvPicPr>
            <a:picLocks noChangeAspect="1"/>
          </p:cNvPicPr>
          <p:nvPr/>
        </p:nvPicPr>
        <p:blipFill>
          <a:blip r:embed="rId1"/>
          <a:stretch>
            <a:fillRect/>
          </a:stretch>
        </p:blipFill>
        <p:spPr>
          <a:xfrm>
            <a:off x="2891155" y="2202815"/>
            <a:ext cx="6408420" cy="35966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fontScale="90000"/>
          </a:bodyPr>
          <a:p>
            <a:r>
              <a:rPr lang="en-US" b="1">
                <a:sym typeface="+mn-ea"/>
              </a:rPr>
              <a:t>Example of R</a:t>
            </a:r>
            <a:r>
              <a:rPr lang="en-US" altLang="en-US" b="1">
                <a:sym typeface="+mn-ea"/>
              </a:rPr>
              <a:t>elative frequency, and cumulative frequency</a:t>
            </a:r>
            <a:endParaRPr lang="en-US"/>
          </a:p>
        </p:txBody>
      </p:sp>
      <p:sp>
        <p:nvSpPr>
          <p:cNvPr id="5" name="Subtitle 4"/>
          <p:cNvSpPr>
            <a:spLocks noGrp="1"/>
          </p:cNvSpPr>
          <p:nvPr>
            <p:ph type="subTitle" idx="1"/>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sz="3110" b="1">
                <a:latin typeface="Times New Roman" panose="02020603050405020304" charset="0"/>
                <a:cs typeface="Times New Roman" panose="02020603050405020304" charset="0"/>
                <a:sym typeface="+mn-ea"/>
              </a:rPr>
              <a:t>Let’s create a real-time cricket score example to explain how to convert ungrouped data into grouped data and calculate range, intervals, relative frequency, and cumulative frequency.</a:t>
            </a:r>
            <a:endParaRPr lang="en-US" sz="311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endParaRPr lang="en-US" altLang="en-US" b="1"/>
          </a:p>
          <a:p>
            <a:endParaRPr lang="en-US" altLang="en-US" b="1"/>
          </a:p>
        </p:txBody>
      </p:sp>
      <p:pic>
        <p:nvPicPr>
          <p:cNvPr id="4" name="Picture 3"/>
          <p:cNvPicPr>
            <a:picLocks noChangeAspect="1"/>
          </p:cNvPicPr>
          <p:nvPr/>
        </p:nvPicPr>
        <p:blipFill>
          <a:blip r:embed="rId1"/>
          <a:stretch>
            <a:fillRect/>
          </a:stretch>
        </p:blipFill>
        <p:spPr>
          <a:xfrm>
            <a:off x="2555240" y="1825625"/>
            <a:ext cx="6560820" cy="38176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Step : 3 &amp; 4</a:t>
            </a:r>
            <a:endParaRPr lang="en-US" b="1"/>
          </a:p>
        </p:txBody>
      </p:sp>
      <p:pic>
        <p:nvPicPr>
          <p:cNvPr id="4" name="Content Placeholder 3"/>
          <p:cNvPicPr>
            <a:picLocks noChangeAspect="1"/>
          </p:cNvPicPr>
          <p:nvPr>
            <p:ph idx="1"/>
          </p:nvPr>
        </p:nvPicPr>
        <p:blipFill>
          <a:blip r:embed="rId1"/>
          <a:stretch>
            <a:fillRect/>
          </a:stretch>
        </p:blipFill>
        <p:spPr>
          <a:xfrm>
            <a:off x="3249295" y="2153285"/>
            <a:ext cx="5692140" cy="36957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Step 5:</a:t>
            </a:r>
            <a:endParaRPr lang="en-US" b="1"/>
          </a:p>
        </p:txBody>
      </p:sp>
      <p:pic>
        <p:nvPicPr>
          <p:cNvPr id="4" name="Content Placeholder 3"/>
          <p:cNvPicPr>
            <a:picLocks noChangeAspect="1"/>
          </p:cNvPicPr>
          <p:nvPr>
            <p:ph idx="1"/>
          </p:nvPr>
        </p:nvPicPr>
        <p:blipFill>
          <a:blip r:embed="rId1"/>
          <a:stretch>
            <a:fillRect/>
          </a:stretch>
        </p:blipFill>
        <p:spPr>
          <a:xfrm>
            <a:off x="3237865" y="2568575"/>
            <a:ext cx="5715000" cy="28651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Population &amp; Sample</a:t>
            </a:r>
            <a:endParaRPr lang="en-US" b="1"/>
          </a:p>
        </p:txBody>
      </p:sp>
      <p:sp>
        <p:nvSpPr>
          <p:cNvPr id="5" name="Content Placeholder 4"/>
          <p:cNvSpPr>
            <a:spLocks noGrp="1"/>
          </p:cNvSpPr>
          <p:nvPr>
            <p:ph idx="1"/>
          </p:nvPr>
        </p:nvSpPr>
        <p:spPr/>
        <p:txBody>
          <a:bodyPr/>
          <a:p>
            <a:r>
              <a:rPr lang="en-US" altLang="en-US" b="1"/>
              <a:t>Population </a:t>
            </a:r>
            <a:r>
              <a:rPr lang="en-US" altLang="en-US"/>
              <a:t>: The Population is the Entire group that you are taking for analysis or prediction.</a:t>
            </a:r>
            <a:endParaRPr lang="en-US" altLang="en-US"/>
          </a:p>
          <a:p>
            <a:endParaRPr lang="en-US" altLang="en-US"/>
          </a:p>
          <a:p>
            <a:r>
              <a:rPr lang="en-US" altLang="en-US" b="1"/>
              <a:t>Sample </a:t>
            </a:r>
            <a:r>
              <a:rPr lang="en-US" altLang="en-US"/>
              <a:t>: Sample is the Subset of the Population(i.e. Taking random samples from the population). The size of the sample is always less than the total size of the population.</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Step 6:</a:t>
            </a:r>
            <a:endParaRPr lang="en-US" b="1"/>
          </a:p>
        </p:txBody>
      </p:sp>
      <p:pic>
        <p:nvPicPr>
          <p:cNvPr id="4" name="Content Placeholder 3"/>
          <p:cNvPicPr>
            <a:picLocks noChangeAspect="1"/>
          </p:cNvPicPr>
          <p:nvPr>
            <p:ph idx="1"/>
          </p:nvPr>
        </p:nvPicPr>
        <p:blipFill>
          <a:blip r:embed="rId1"/>
          <a:stretch>
            <a:fillRect/>
          </a:stretch>
        </p:blipFill>
        <p:spPr>
          <a:xfrm>
            <a:off x="2563495" y="2218055"/>
            <a:ext cx="7063740" cy="35661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Step : 7</a:t>
            </a:r>
            <a:endParaRPr lang="en-US" b="1"/>
          </a:p>
        </p:txBody>
      </p:sp>
      <p:pic>
        <p:nvPicPr>
          <p:cNvPr id="4" name="Content Placeholder 3"/>
          <p:cNvPicPr>
            <a:picLocks noChangeAspect="1"/>
          </p:cNvPicPr>
          <p:nvPr>
            <p:ph idx="1"/>
          </p:nvPr>
        </p:nvPicPr>
        <p:blipFill>
          <a:blip r:embed="rId1"/>
          <a:stretch>
            <a:fillRect/>
          </a:stretch>
        </p:blipFill>
        <p:spPr>
          <a:xfrm>
            <a:off x="3687445" y="2145665"/>
            <a:ext cx="4815840" cy="37109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Step : 8</a:t>
            </a:r>
            <a:endParaRPr lang="en-US" b="1"/>
          </a:p>
        </p:txBody>
      </p:sp>
      <p:pic>
        <p:nvPicPr>
          <p:cNvPr id="4" name="Content Placeholder 3"/>
          <p:cNvPicPr>
            <a:picLocks noChangeAspect="1"/>
          </p:cNvPicPr>
          <p:nvPr>
            <p:ph idx="1"/>
          </p:nvPr>
        </p:nvPicPr>
        <p:blipFill>
          <a:blip r:embed="rId1"/>
          <a:stretch>
            <a:fillRect/>
          </a:stretch>
        </p:blipFill>
        <p:spPr>
          <a:xfrm>
            <a:off x="4011295" y="2580005"/>
            <a:ext cx="4168140" cy="28422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Step : 9</a:t>
            </a:r>
            <a:endParaRPr lang="en-US" b="1"/>
          </a:p>
        </p:txBody>
      </p:sp>
      <p:pic>
        <p:nvPicPr>
          <p:cNvPr id="4" name="Content Placeholder 3"/>
          <p:cNvPicPr>
            <a:picLocks noChangeAspect="1"/>
          </p:cNvPicPr>
          <p:nvPr>
            <p:ph idx="1"/>
          </p:nvPr>
        </p:nvPicPr>
        <p:blipFill>
          <a:blip r:embed="rId1"/>
          <a:stretch>
            <a:fillRect/>
          </a:stretch>
        </p:blipFill>
        <p:spPr>
          <a:xfrm>
            <a:off x="2525395" y="2583815"/>
            <a:ext cx="7139940" cy="283464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ym typeface="+mn-ea"/>
              </a:rPr>
              <a:t>Conclusion</a:t>
            </a:r>
            <a:endParaRPr lang="en-US" b="1"/>
          </a:p>
        </p:txBody>
      </p:sp>
      <p:sp>
        <p:nvSpPr>
          <p:cNvPr id="3" name="Content Placeholder 2"/>
          <p:cNvSpPr>
            <a:spLocks noGrp="1"/>
          </p:cNvSpPr>
          <p:nvPr>
            <p:ph idx="1"/>
          </p:nvPr>
        </p:nvSpPr>
        <p:spPr/>
        <p:txBody>
          <a:bodyPr>
            <a:normAutofit/>
          </a:bodyPr>
          <a:p>
            <a:r>
              <a:rPr lang="en-US" altLang="en-US" b="1"/>
              <a:t>Relative Frequency tells us the percentage of players scoring in each interval (e.g.30% of players scored between 32 and 41 runs).</a:t>
            </a:r>
            <a:endParaRPr lang="en-US" altLang="en-US" b="1"/>
          </a:p>
          <a:p>
            <a:endParaRPr lang="en-US" altLang="en-US" b="1"/>
          </a:p>
          <a:p>
            <a:r>
              <a:rPr lang="en-US" altLang="en-US" b="1"/>
              <a:t>Cumulative Frequency shows how many players scored up to a certain range (e.g.14 players scored 41 runs or less).</a:t>
            </a:r>
            <a:endParaRPr lang="en-US"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Reference</a:t>
            </a:r>
            <a:endParaRPr lang="en-US" b="1"/>
          </a:p>
        </p:txBody>
      </p:sp>
      <p:sp>
        <p:nvSpPr>
          <p:cNvPr id="5" name="Content Placeholder 4"/>
          <p:cNvSpPr>
            <a:spLocks noGrp="1"/>
          </p:cNvSpPr>
          <p:nvPr>
            <p:ph idx="1"/>
          </p:nvPr>
        </p:nvSpPr>
        <p:spPr/>
        <p:txBody>
          <a:bodyPr/>
          <a:p>
            <a:endParaRPr lang="en-US"/>
          </a:p>
        </p:txBody>
      </p:sp>
      <p:pic>
        <p:nvPicPr>
          <p:cNvPr id="7" name="Picture 6"/>
          <p:cNvPicPr>
            <a:picLocks noChangeAspect="1"/>
          </p:cNvPicPr>
          <p:nvPr/>
        </p:nvPicPr>
        <p:blipFill>
          <a:blip r:embed="rId1"/>
          <a:stretch>
            <a:fillRect/>
          </a:stretch>
        </p:blipFill>
        <p:spPr>
          <a:xfrm>
            <a:off x="2679700" y="2040255"/>
            <a:ext cx="6832600" cy="3467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Types of </a:t>
            </a:r>
            <a:r>
              <a:rPr lang="en-US" altLang="en-US">
                <a:sym typeface="+mn-ea"/>
              </a:rPr>
              <a:t>statistics</a:t>
            </a:r>
            <a:endParaRPr lang="en-US"/>
          </a:p>
        </p:txBody>
      </p:sp>
      <p:sp>
        <p:nvSpPr>
          <p:cNvPr id="5" name="Content Placeholder 4"/>
          <p:cNvSpPr>
            <a:spLocks noGrp="1"/>
          </p:cNvSpPr>
          <p:nvPr>
            <p:ph idx="1"/>
          </p:nvPr>
        </p:nvSpPr>
        <p:spPr/>
        <p:txBody>
          <a:bodyPr/>
          <a:p>
            <a:r>
              <a:rPr lang="en-US" altLang="en-US"/>
              <a:t>descriptive </a:t>
            </a:r>
            <a:r>
              <a:rPr lang="en-US" altLang="en-US">
                <a:sym typeface="+mn-ea"/>
              </a:rPr>
              <a:t>statistics</a:t>
            </a:r>
            <a:endParaRPr lang="en-US" altLang="en-US"/>
          </a:p>
          <a:p>
            <a:r>
              <a:rPr lang="en-US" altLang="en-US"/>
              <a:t>inferential statistics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descriptive </a:t>
            </a:r>
            <a:r>
              <a:rPr lang="en-US" altLang="en-US">
                <a:sym typeface="+mn-ea"/>
              </a:rPr>
              <a:t>statistics</a:t>
            </a:r>
            <a:endParaRPr lang="en-US"/>
          </a:p>
        </p:txBody>
      </p:sp>
      <p:sp>
        <p:nvSpPr>
          <p:cNvPr id="3" name="Content Placeholder 2"/>
          <p:cNvSpPr>
            <a:spLocks noGrp="1"/>
          </p:cNvSpPr>
          <p:nvPr>
            <p:ph idx="1"/>
          </p:nvPr>
        </p:nvSpPr>
        <p:spPr/>
        <p:txBody>
          <a:bodyPr>
            <a:normAutofit/>
          </a:bodyPr>
          <a:p>
            <a:r>
              <a:rPr lang="en-US" altLang="en-US"/>
              <a:t>If a business analyst is using data gathered on a group to describe or reach conclusions about that same group, the statistics are called descriptive statistics.</a:t>
            </a:r>
            <a:endParaRPr lang="en-US" altLang="en-US"/>
          </a:p>
          <a:p>
            <a:pPr marL="0" indent="0">
              <a:buNone/>
            </a:pPr>
            <a:r>
              <a:rPr lang="en-US" altLang="en-US" b="1"/>
              <a:t>Example </a:t>
            </a:r>
            <a:endParaRPr lang="en-US" altLang="en-US"/>
          </a:p>
          <a:p>
            <a:pPr marL="0" indent="457200">
              <a:buNone/>
            </a:pPr>
            <a:r>
              <a:rPr lang="en-US" altLang="en-US"/>
              <a:t>if the analyst has data for all customers of a company and uses descriptive statistics to analyze their behavior, they are working with population data.</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ym typeface="+mn-ea"/>
              </a:rPr>
              <a:t> Inferential statistics</a:t>
            </a:r>
            <a:endParaRPr lang="en-US" b="1"/>
          </a:p>
        </p:txBody>
      </p:sp>
      <p:sp>
        <p:nvSpPr>
          <p:cNvPr id="3" name="Content Placeholder 2"/>
          <p:cNvSpPr>
            <a:spLocks noGrp="1"/>
          </p:cNvSpPr>
          <p:nvPr>
            <p:ph idx="1"/>
          </p:nvPr>
        </p:nvSpPr>
        <p:spPr/>
        <p:txBody>
          <a:bodyPr>
            <a:normAutofit/>
          </a:bodyPr>
          <a:p>
            <a:r>
              <a:rPr lang="en-US" altLang="en-US"/>
              <a:t>if the analyst uses the sample data to draw conclusions about the entire population, that process involves inferential statistics</a:t>
            </a:r>
            <a:endParaRPr lang="en-US" altLang="en-US"/>
          </a:p>
          <a:p>
            <a:pPr marL="0" indent="0">
              <a:buNone/>
            </a:pPr>
            <a:r>
              <a:rPr lang="en-US" altLang="en-US" b="1"/>
              <a:t>Example </a:t>
            </a:r>
            <a:endParaRPr lang="en-US" altLang="en-US"/>
          </a:p>
          <a:p>
            <a:pPr marL="0" indent="457200" algn="just">
              <a:lnSpc>
                <a:spcPct val="100000"/>
              </a:lnSpc>
              <a:buNone/>
            </a:pPr>
            <a:r>
              <a:rPr lang="en-US" altLang="en-US"/>
              <a:t>One application of inferential statistics is in pharmaceutical research. Some new drugs are expensive to produce, and therefore tests must be limited to small samples of patients. Utilizing inferential statistics, researchers can design experiments with small randomly selected samples of patients and attempt to reach conclusions and make inferences about the population.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Measurement’s</a:t>
            </a:r>
            <a:endParaRPr lang="en-US" b="1"/>
          </a:p>
        </p:txBody>
      </p:sp>
      <p:pic>
        <p:nvPicPr>
          <p:cNvPr id="4" name="Content Placeholder 3"/>
          <p:cNvPicPr>
            <a:picLocks noChangeAspect="1"/>
          </p:cNvPicPr>
          <p:nvPr>
            <p:ph idx="1"/>
          </p:nvPr>
        </p:nvPicPr>
        <p:blipFill>
          <a:blip r:embed="rId1"/>
          <a:stretch>
            <a:fillRect/>
          </a:stretch>
        </p:blipFill>
        <p:spPr>
          <a:xfrm>
            <a:off x="2602865" y="3432810"/>
            <a:ext cx="6985000" cy="1136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Why Probability Need in Statisitic ?</a:t>
            </a:r>
            <a:endParaRPr lang="en-US" b="1"/>
          </a:p>
        </p:txBody>
      </p:sp>
      <p:sp>
        <p:nvSpPr>
          <p:cNvPr id="3" name="Content Placeholder 2"/>
          <p:cNvSpPr>
            <a:spLocks noGrp="1"/>
          </p:cNvSpPr>
          <p:nvPr>
            <p:ph idx="1"/>
          </p:nvPr>
        </p:nvSpPr>
        <p:spPr/>
        <p:txBody>
          <a:bodyPr>
            <a:normAutofit fontScale="90000" lnSpcReduction="10000"/>
          </a:bodyPr>
          <a:p>
            <a:pPr marL="0" indent="0" algn="just">
              <a:buNone/>
            </a:pPr>
            <a:r>
              <a:rPr lang="en-US" altLang="en-US"/>
              <a:t>a manufacturer of washing machines would probably want to determine the average number of loads that a new machine can wash before it needs repairs. The parameter is the population mean or average number of washes per machine before repair. A company researcher takes a sample of machines, computes the number of washes before repair for each machine, averages the numbers, and estimates the population value or parameter by using the statistic, which in this case is the sample average. </a:t>
            </a:r>
            <a:endParaRPr lang="en-US" altLang="en-US"/>
          </a:p>
          <a:p>
            <a:pPr marL="0" indent="0" algn="just">
              <a:buNone/>
            </a:pPr>
            <a:r>
              <a:rPr lang="en-US" altLang="en-US" b="1"/>
              <a:t>Inferences about parameters are made under uncertainty. Unless parameters are computed directly from the population, the statistician never knows with certainty whether the estimates or inferences made from samples are true. In an effort to estimate the level of confidence in the result of the process, statisticians use probability statements. For this and other reasons, part of this text is devoted to probability</a:t>
            </a:r>
            <a:endParaRPr lang="en-US" alt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5246</Words>
  <Application>WPS Presentation</Application>
  <PresentationFormat>Widescreen</PresentationFormat>
  <Paragraphs>144</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SimSun</vt:lpstr>
      <vt:lpstr>Wingdings</vt:lpstr>
      <vt:lpstr>Calibri Light</vt:lpstr>
      <vt:lpstr>Calibri</vt:lpstr>
      <vt:lpstr>Microsoft YaHei</vt:lpstr>
      <vt:lpstr>Arial Unicode MS</vt:lpstr>
      <vt:lpstr>Times New Roman</vt:lpstr>
      <vt:lpstr>BatangChe</vt:lpstr>
      <vt:lpstr>Segoe Print</vt:lpstr>
      <vt:lpstr>Office Theme</vt:lpstr>
      <vt:lpstr>Statistics Tutorial</vt:lpstr>
      <vt:lpstr>What is Statistics </vt:lpstr>
      <vt:lpstr>Population &amp; Sample</vt:lpstr>
      <vt:lpstr>Reference</vt:lpstr>
      <vt:lpstr>Types of statistics</vt:lpstr>
      <vt:lpstr>descriptive statistics</vt:lpstr>
      <vt:lpstr> Inferential statistics</vt:lpstr>
      <vt:lpstr>Measurement’s</vt:lpstr>
      <vt:lpstr>Why Probability Need in Statisitic ?</vt:lpstr>
      <vt:lpstr>Types of Data</vt:lpstr>
      <vt:lpstr>Quantitative Data</vt:lpstr>
      <vt:lpstr>Qualitative Data</vt:lpstr>
      <vt:lpstr>Difference</vt:lpstr>
      <vt:lpstr>Data Measurements</vt:lpstr>
      <vt:lpstr>Nominal</vt:lpstr>
      <vt:lpstr>Example of Nominal Data</vt:lpstr>
      <vt:lpstr>Ordinal Level</vt:lpstr>
      <vt:lpstr>Interval Level &amp; Ratio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arunachalam.cherma</dc:creator>
  <cp:lastModifiedBy>arunachalam chermarajan</cp:lastModifiedBy>
  <cp:revision>72</cp:revision>
  <dcterms:created xsi:type="dcterms:W3CDTF">2024-12-03T11:55:00Z</dcterms:created>
  <dcterms:modified xsi:type="dcterms:W3CDTF">2024-12-14T05:42:59Z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815697B818674481B419291BDAC0DC83_11</vt:lpwstr>
  </property>
  <property fmtid="{D5CDD505-2E9C-101B-9397-08002B2CF9AE}" pid="3" name="KSOProductBuildVer">
    <vt:lpwstr>1033-12.2.0.19307</vt:lpwstr>
  </property>
</Properties>
</file>