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8" r:id="rId8"/>
    <p:sldId id="262" r:id="rId9"/>
    <p:sldId id="277" r:id="rId10"/>
    <p:sldId id="263" r:id="rId11"/>
    <p:sldId id="264" r:id="rId12"/>
    <p:sldId id="265" r:id="rId13"/>
    <p:sldId id="266" r:id="rId14"/>
    <p:sldId id="269" r:id="rId15"/>
    <p:sldId id="270" r:id="rId16"/>
    <p:sldId id="271" r:id="rId17"/>
    <p:sldId id="272" r:id="rId18"/>
    <p:sldId id="273" r:id="rId19"/>
    <p:sldId id="274" r:id="rId20"/>
    <p:sldId id="275" r:id="rId21"/>
    <p:sldId id="27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9/21/2020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9/21/2020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9/21/2020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9/21/2020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0D4D8-71C3-4448-9686-20E59CB0E919}"/>
              </a:ext>
            </a:extLst>
          </p:cNvPr>
          <p:cNvSpPr>
            <a:spLocks noGrp="1"/>
          </p:cNvSpPr>
          <p:nvPr>
            <p:ph type="ctrTitle"/>
          </p:nvPr>
        </p:nvSpPr>
        <p:spPr>
          <a:xfrm>
            <a:off x="1475874" y="3428998"/>
            <a:ext cx="6654000" cy="2268559"/>
          </a:xfrm>
        </p:spPr>
        <p:txBody>
          <a:bodyPr>
            <a:normAutofit fontScale="90000"/>
          </a:bodyPr>
          <a:lstStyle/>
          <a:p>
            <a:r>
              <a:rPr lang="es-EC" dirty="0"/>
              <a:t>Proyecto Final Base de Datos Multidimensionales</a:t>
            </a:r>
          </a:p>
        </p:txBody>
      </p:sp>
      <p:sp>
        <p:nvSpPr>
          <p:cNvPr id="3" name="Subtítulo 2">
            <a:extLst>
              <a:ext uri="{FF2B5EF4-FFF2-40B4-BE49-F238E27FC236}">
                <a16:creationId xmlns:a16="http://schemas.microsoft.com/office/drawing/2014/main" id="{A247B633-90BE-4421-9FD7-569922FC8F4C}"/>
              </a:ext>
            </a:extLst>
          </p:cNvPr>
          <p:cNvSpPr>
            <a:spLocks noGrp="1"/>
          </p:cNvSpPr>
          <p:nvPr>
            <p:ph type="subTitle" idx="1"/>
          </p:nvPr>
        </p:nvSpPr>
        <p:spPr>
          <a:xfrm>
            <a:off x="1153295" y="2124407"/>
            <a:ext cx="7299158" cy="1160213"/>
          </a:xfrm>
        </p:spPr>
        <p:txBody>
          <a:bodyPr/>
          <a:lstStyle/>
          <a:p>
            <a:r>
              <a:rPr lang="es-EC" dirty="0"/>
              <a:t>Andrés Proaño, Eduardo Caiza, Bryan Olivares y John Vásconez</a:t>
            </a:r>
          </a:p>
        </p:txBody>
      </p:sp>
    </p:spTree>
    <p:extLst>
      <p:ext uri="{BB962C8B-B14F-4D97-AF65-F5344CB8AC3E}">
        <p14:creationId xmlns:p14="http://schemas.microsoft.com/office/powerpoint/2010/main" val="23802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5" name="Picture 26">
            <a:extLst>
              <a:ext uri="{FF2B5EF4-FFF2-40B4-BE49-F238E27FC236}">
                <a16:creationId xmlns:a16="http://schemas.microsoft.com/office/drawing/2014/main" id="{B1395C1E-2648-4FFC-AC7C-2C17083518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6" name="Picture 28">
            <a:extLst>
              <a:ext uri="{FF2B5EF4-FFF2-40B4-BE49-F238E27FC236}">
                <a16:creationId xmlns:a16="http://schemas.microsoft.com/office/drawing/2014/main" id="{1C7379FE-10D6-4FEA-BEA3-5E2034A44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7" name="Rectangle 30">
            <a:extLst>
              <a:ext uri="{FF2B5EF4-FFF2-40B4-BE49-F238E27FC236}">
                <a16:creationId xmlns:a16="http://schemas.microsoft.com/office/drawing/2014/main" id="{90FB7BFA-EBDD-467C-B253-EFA700504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32">
            <a:extLst>
              <a:ext uri="{FF2B5EF4-FFF2-40B4-BE49-F238E27FC236}">
                <a16:creationId xmlns:a16="http://schemas.microsoft.com/office/drawing/2014/main" id="{23A9D773-2FA9-4E93-A01A-AEECF93EB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34">
            <a:extLst>
              <a:ext uri="{FF2B5EF4-FFF2-40B4-BE49-F238E27FC236}">
                <a16:creationId xmlns:a16="http://schemas.microsoft.com/office/drawing/2014/main" id="{694E884E-CFA2-4B31-8157-DA73B8846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36">
            <a:extLst>
              <a:ext uri="{FF2B5EF4-FFF2-40B4-BE49-F238E27FC236}">
                <a16:creationId xmlns:a16="http://schemas.microsoft.com/office/drawing/2014/main" id="{3655E855-74FA-4AD3-B859-2488383A9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xtBox 38">
            <a:extLst>
              <a:ext uri="{FF2B5EF4-FFF2-40B4-BE49-F238E27FC236}">
                <a16:creationId xmlns:a16="http://schemas.microsoft.com/office/drawing/2014/main" id="{2E91CD00-2EAB-4689-A44A-C4687605E1D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2" name="Rectangle 40">
            <a:extLst>
              <a:ext uri="{FF2B5EF4-FFF2-40B4-BE49-F238E27FC236}">
                <a16:creationId xmlns:a16="http://schemas.microsoft.com/office/drawing/2014/main" id="{948486C0-49DA-4D10-8819-B10285CD8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42">
            <a:extLst>
              <a:ext uri="{FF2B5EF4-FFF2-40B4-BE49-F238E27FC236}">
                <a16:creationId xmlns:a16="http://schemas.microsoft.com/office/drawing/2014/main" id="{B8A866DF-DE37-42DA-9FDB-F0D875D0C7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44">
            <a:extLst>
              <a:ext uri="{FF2B5EF4-FFF2-40B4-BE49-F238E27FC236}">
                <a16:creationId xmlns:a16="http://schemas.microsoft.com/office/drawing/2014/main" id="{EB59A018-AA80-47D3-B6EF-EF3F8C03A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5" name="Rectangle 46">
            <a:extLst>
              <a:ext uri="{FF2B5EF4-FFF2-40B4-BE49-F238E27FC236}">
                <a16:creationId xmlns:a16="http://schemas.microsoft.com/office/drawing/2014/main" id="{5FAB0ACF-C18A-4363-AEE3-B648B3C2A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8">
            <a:extLst>
              <a:ext uri="{FF2B5EF4-FFF2-40B4-BE49-F238E27FC236}">
                <a16:creationId xmlns:a16="http://schemas.microsoft.com/office/drawing/2014/main" id="{7A74C6D6-F33A-4619-8326-43FCD454A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0">
            <a:extLst>
              <a:ext uri="{FF2B5EF4-FFF2-40B4-BE49-F238E27FC236}">
                <a16:creationId xmlns:a16="http://schemas.microsoft.com/office/drawing/2014/main" id="{D249318D-70B7-4AAC-B5F2-4A9385AA9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47B6DE-0B51-4E2E-B061-52F04BC82A7F}"/>
              </a:ext>
            </a:extLst>
          </p:cNvPr>
          <p:cNvSpPr>
            <a:spLocks noGrp="1"/>
          </p:cNvSpPr>
          <p:nvPr>
            <p:ph type="title"/>
          </p:nvPr>
        </p:nvSpPr>
        <p:spPr>
          <a:xfrm>
            <a:off x="1969804" y="645834"/>
            <a:ext cx="3132384" cy="5051724"/>
          </a:xfrm>
        </p:spPr>
        <p:txBody>
          <a:bodyPr vert="horz" lIns="91440" tIns="45720" rIns="91440" bIns="45720" rtlCol="0" anchor="t">
            <a:normAutofit/>
          </a:bodyPr>
          <a:lstStyle/>
          <a:p>
            <a:pPr algn="l"/>
            <a:r>
              <a:rPr lang="en-US" sz="2900" dirty="0"/>
              <a:t>ANÁLISIS DE INFORMACIÓN</a:t>
            </a:r>
            <a:br>
              <a:rPr lang="en-US" sz="2900" dirty="0"/>
            </a:br>
            <a:br>
              <a:rPr lang="en-US" sz="2900" dirty="0"/>
            </a:br>
            <a:r>
              <a:rPr lang="es-EC" sz="2900" dirty="0"/>
              <a:t>S</a:t>
            </a:r>
            <a:r>
              <a:rPr lang="es-EC" dirty="0"/>
              <a:t>e pasan los diferentes archivos csv primero a </a:t>
            </a:r>
            <a:r>
              <a:rPr lang="es-EC" dirty="0" err="1"/>
              <a:t>mysql</a:t>
            </a:r>
            <a:r>
              <a:rPr lang="es-EC" dirty="0"/>
              <a:t> y después a </a:t>
            </a:r>
            <a:r>
              <a:rPr lang="es-EC" dirty="0" err="1"/>
              <a:t>mongodb</a:t>
            </a:r>
            <a:r>
              <a:rPr lang="es-EC" dirty="0"/>
              <a:t>.</a:t>
            </a:r>
            <a:r>
              <a:rPr lang="en-US" sz="2900" dirty="0"/>
              <a:t> </a:t>
            </a:r>
          </a:p>
        </p:txBody>
      </p:sp>
      <p:pic>
        <p:nvPicPr>
          <p:cNvPr id="4" name="Imagen 3" descr="Captura de pantalla de un celular&#10;&#10;Descripción generada automáticamente">
            <a:extLst>
              <a:ext uri="{FF2B5EF4-FFF2-40B4-BE49-F238E27FC236}">
                <a16:creationId xmlns:a16="http://schemas.microsoft.com/office/drawing/2014/main" id="{29B47B08-3201-4573-BBDC-16849FF3D2E3}"/>
              </a:ext>
            </a:extLst>
          </p:cNvPr>
          <p:cNvPicPr/>
          <p:nvPr/>
        </p:nvPicPr>
        <p:blipFill rotWithShape="1">
          <a:blip r:embed="rId5" cstate="print">
            <a:extLst>
              <a:ext uri="{28A0092B-C50C-407E-A947-70E740481C1C}">
                <a14:useLocalDpi xmlns:a14="http://schemas.microsoft.com/office/drawing/2010/main" val="0"/>
              </a:ext>
            </a:extLst>
          </a:blip>
          <a:srcRect r="8333" b="-3"/>
          <a:stretch/>
        </p:blipFill>
        <p:spPr bwMode="auto">
          <a:xfrm>
            <a:off x="5764159" y="645833"/>
            <a:ext cx="4977910" cy="2701708"/>
          </a:xfrm>
          <a:prstGeom prst="rect">
            <a:avLst/>
          </a:prstGeom>
          <a:noFill/>
          <a:ln>
            <a:solidFill>
              <a:schemeClr val="accent6"/>
            </a:solidFill>
          </a:ln>
        </p:spPr>
      </p:pic>
      <p:pic>
        <p:nvPicPr>
          <p:cNvPr id="22" name="Imagen 21" descr="Una captura de pantalla de una computadora&#10;&#10;Descripción generada automáticamente">
            <a:extLst>
              <a:ext uri="{FF2B5EF4-FFF2-40B4-BE49-F238E27FC236}">
                <a16:creationId xmlns:a16="http://schemas.microsoft.com/office/drawing/2014/main" id="{96F9F833-235C-4470-BD25-14B80D3F636D}"/>
              </a:ext>
            </a:extLst>
          </p:cNvPr>
          <p:cNvPicPr/>
          <p:nvPr/>
        </p:nvPicPr>
        <p:blipFill rotWithShape="1">
          <a:blip r:embed="rId6" cstate="print">
            <a:extLst>
              <a:ext uri="{28A0092B-C50C-407E-A947-70E740481C1C}">
                <a14:useLocalDpi xmlns:a14="http://schemas.microsoft.com/office/drawing/2010/main" val="0"/>
              </a:ext>
            </a:extLst>
          </a:blip>
          <a:srcRect r="2" b="417"/>
          <a:stretch/>
        </p:blipFill>
        <p:spPr bwMode="auto">
          <a:xfrm>
            <a:off x="5781915" y="3509767"/>
            <a:ext cx="4977910" cy="2701708"/>
          </a:xfrm>
          <a:prstGeom prst="rect">
            <a:avLst/>
          </a:prstGeom>
          <a:noFill/>
          <a:ln>
            <a:solidFill>
              <a:schemeClr val="accent6"/>
            </a:solidFill>
          </a:ln>
        </p:spPr>
      </p:pic>
      <p:sp>
        <p:nvSpPr>
          <p:cNvPr id="68" name="Rectangle 52">
            <a:extLst>
              <a:ext uri="{FF2B5EF4-FFF2-40B4-BE49-F238E27FC236}">
                <a16:creationId xmlns:a16="http://schemas.microsoft.com/office/drawing/2014/main" id="{961C9783-C98B-471C-BA0A-68F30239D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55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TextBox 36">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39" name="Rectangle 38">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3" name="Picture 42">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5" name="Rectangle 44">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09AB4D66-8DDA-49E2-A480-13C528998F1A}"/>
              </a:ext>
            </a:extLst>
          </p:cNvPr>
          <p:cNvSpPr>
            <a:spLocks noGrp="1"/>
          </p:cNvSpPr>
          <p:nvPr>
            <p:ph type="title"/>
          </p:nvPr>
        </p:nvSpPr>
        <p:spPr>
          <a:xfrm>
            <a:off x="1969804" y="994612"/>
            <a:ext cx="2831478" cy="4702946"/>
          </a:xfrm>
        </p:spPr>
        <p:txBody>
          <a:bodyPr vert="horz" lIns="91440" tIns="45720" rIns="91440" bIns="45720" rtlCol="0" anchor="t">
            <a:normAutofit/>
          </a:bodyPr>
          <a:lstStyle/>
          <a:p>
            <a:pPr algn="l"/>
            <a:r>
              <a:rPr lang="en-US" sz="3600" dirty="0" err="1"/>
              <a:t>Cada</a:t>
            </a:r>
            <a:r>
              <a:rPr lang="en-US" sz="3600" dirty="0"/>
              <a:t> </a:t>
            </a:r>
            <a:r>
              <a:rPr lang="en-US" sz="3600" dirty="0" err="1"/>
              <a:t>archivo</a:t>
            </a:r>
            <a:r>
              <a:rPr lang="en-US" sz="3600" dirty="0"/>
              <a:t> CSV  es </a:t>
            </a:r>
            <a:r>
              <a:rPr lang="en-US" sz="3600" dirty="0" err="1"/>
              <a:t>subido</a:t>
            </a:r>
            <a:r>
              <a:rPr lang="en-US" sz="3600" dirty="0"/>
              <a:t> a la base de </a:t>
            </a:r>
            <a:r>
              <a:rPr lang="en-US" sz="3600" dirty="0" err="1"/>
              <a:t>datos</a:t>
            </a:r>
            <a:r>
              <a:rPr lang="en-US" sz="3600" dirty="0"/>
              <a:t> </a:t>
            </a:r>
            <a:r>
              <a:rPr lang="en-US" sz="3600" dirty="0" err="1"/>
              <a:t>mongodb</a:t>
            </a:r>
            <a:r>
              <a:rPr lang="en-US" sz="3600" dirty="0"/>
              <a:t> y </a:t>
            </a:r>
            <a:r>
              <a:rPr lang="en-US" sz="3600" dirty="0" err="1"/>
              <a:t>couchdb</a:t>
            </a:r>
            <a:r>
              <a:rPr lang="en-US" sz="3600" dirty="0"/>
              <a:t>.</a:t>
            </a:r>
          </a:p>
        </p:txBody>
      </p:sp>
      <p:pic>
        <p:nvPicPr>
          <p:cNvPr id="5" name="Imagen 4" descr="Captura de pantalla de un celular&#10;&#10;Descripción generada automáticamente">
            <a:extLst>
              <a:ext uri="{FF2B5EF4-FFF2-40B4-BE49-F238E27FC236}">
                <a16:creationId xmlns:a16="http://schemas.microsoft.com/office/drawing/2014/main" id="{5F214A4A-69F6-461E-883A-CA6F89DC3DA7}"/>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190367" y="224533"/>
            <a:ext cx="4325907" cy="409079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5" name="Imagen 14" descr="Captura de pantalla de un celular&#10;&#10;Descripción generada automáticamente">
            <a:extLst>
              <a:ext uri="{FF2B5EF4-FFF2-40B4-BE49-F238E27FC236}">
                <a16:creationId xmlns:a16="http://schemas.microsoft.com/office/drawing/2014/main" id="{5B859B90-C75A-474D-81E8-A1F677FF772D}"/>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6171698" y="4481601"/>
            <a:ext cx="4325907" cy="1938928"/>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1" name="Rectangle 50">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86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4E3580-5106-4C94-97E9-DB0587270F82}"/>
              </a:ext>
            </a:extLst>
          </p:cNvPr>
          <p:cNvSpPr>
            <a:spLocks noGrp="1"/>
          </p:cNvSpPr>
          <p:nvPr>
            <p:ph type="title"/>
          </p:nvPr>
        </p:nvSpPr>
        <p:spPr>
          <a:xfrm>
            <a:off x="1425340" y="757200"/>
            <a:ext cx="4510158" cy="5472968"/>
          </a:xfrm>
        </p:spPr>
        <p:txBody>
          <a:bodyPr vert="horz" lIns="91440" tIns="45720" rIns="91440" bIns="45720" rtlCol="0" anchor="t">
            <a:normAutofit/>
          </a:bodyPr>
          <a:lstStyle/>
          <a:p>
            <a:pPr algn="l"/>
            <a:r>
              <a:rPr lang="en-US" sz="3300" dirty="0"/>
              <a:t>CLÚSTER E INDEXACIÓN DE DATOS</a:t>
            </a:r>
            <a:br>
              <a:rPr lang="en-US" sz="3300" dirty="0"/>
            </a:br>
            <a:br>
              <a:rPr lang="en-US" sz="3300" dirty="0"/>
            </a:br>
            <a:r>
              <a:rPr lang="en-US" sz="3300" dirty="0"/>
              <a:t>Las bases de </a:t>
            </a:r>
            <a:r>
              <a:rPr lang="en-US" sz="3300" dirty="0" err="1"/>
              <a:t>datos</a:t>
            </a:r>
            <a:r>
              <a:rPr lang="en-US" sz="3300" dirty="0"/>
              <a:t> son </a:t>
            </a:r>
            <a:r>
              <a:rPr lang="en-US" sz="3300" dirty="0" err="1"/>
              <a:t>indexadas</a:t>
            </a:r>
            <a:r>
              <a:rPr lang="en-US" sz="3300" dirty="0"/>
              <a:t> </a:t>
            </a:r>
            <a:r>
              <a:rPr lang="en-US" sz="3300" dirty="0" err="1"/>
              <a:t>en</a:t>
            </a:r>
            <a:r>
              <a:rPr lang="en-US" sz="3300" dirty="0"/>
              <a:t> el </a:t>
            </a:r>
            <a:r>
              <a:rPr lang="en-US" sz="3300" dirty="0" err="1"/>
              <a:t>clúster</a:t>
            </a:r>
            <a:r>
              <a:rPr lang="en-US" sz="3300" dirty="0"/>
              <a:t> </a:t>
            </a:r>
            <a:r>
              <a:rPr lang="en-US" sz="3300" dirty="0" err="1"/>
              <a:t>utilizando</a:t>
            </a:r>
            <a:r>
              <a:rPr lang="en-US" sz="3300" dirty="0"/>
              <a:t> </a:t>
            </a:r>
            <a:r>
              <a:rPr lang="es-EC" dirty="0" err="1"/>
              <a:t>elasticsearch</a:t>
            </a:r>
            <a:r>
              <a:rPr lang="es-EC" dirty="0"/>
              <a:t>, cerebro y </a:t>
            </a:r>
            <a:r>
              <a:rPr lang="es-EC" dirty="0" err="1"/>
              <a:t>logstash</a:t>
            </a:r>
            <a:r>
              <a:rPr lang="es-EC" dirty="0"/>
              <a:t> mediante el uso de un script. </a:t>
            </a:r>
            <a:endParaRPr lang="en-US" sz="3300" dirty="0"/>
          </a:p>
        </p:txBody>
      </p:sp>
      <p:pic>
        <p:nvPicPr>
          <p:cNvPr id="4" name="Imagen 3" descr="Una captura de pantalla de un celular&#10;&#10;Descripción generada automáticamente">
            <a:extLst>
              <a:ext uri="{FF2B5EF4-FFF2-40B4-BE49-F238E27FC236}">
                <a16:creationId xmlns:a16="http://schemas.microsoft.com/office/drawing/2014/main" id="{EAC673FC-0E55-4688-9E77-C3FE8A68430A}"/>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256503" y="646702"/>
            <a:ext cx="3673809" cy="262176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Imagen 4" descr="Captura de pantalla de un celular&#10;&#10;Descripción generada automáticamente">
            <a:extLst>
              <a:ext uri="{FF2B5EF4-FFF2-40B4-BE49-F238E27FC236}">
                <a16:creationId xmlns:a16="http://schemas.microsoft.com/office/drawing/2014/main" id="{5E9525CC-96E6-44C3-858D-62E711CFCFE0}"/>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5911277" y="3592917"/>
            <a:ext cx="4364262" cy="2618557"/>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49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72D1A-C43C-430B-A0F9-65BFBB0E8DD6}"/>
              </a:ext>
            </a:extLst>
          </p:cNvPr>
          <p:cNvSpPr>
            <a:spLocks noGrp="1"/>
          </p:cNvSpPr>
          <p:nvPr>
            <p:ph type="title"/>
          </p:nvPr>
        </p:nvSpPr>
        <p:spPr>
          <a:xfrm>
            <a:off x="1155032" y="320842"/>
            <a:ext cx="9415107" cy="1564443"/>
          </a:xfrm>
        </p:spPr>
        <p:txBody>
          <a:bodyPr>
            <a:normAutofit fontScale="90000"/>
          </a:bodyPr>
          <a:lstStyle/>
          <a:p>
            <a:pPr algn="l"/>
            <a:r>
              <a:rPr lang="es-EC" dirty="0"/>
              <a:t>VISUALIZACIÓN DE INFORMACIÓN</a:t>
            </a:r>
            <a:br>
              <a:rPr lang="es-EC" dirty="0"/>
            </a:br>
            <a:r>
              <a:rPr lang="es-ES" dirty="0"/>
              <a:t>Visualización para los juegos en línea por países.</a:t>
            </a:r>
            <a:br>
              <a:rPr lang="es-EC" dirty="0"/>
            </a:br>
            <a:br>
              <a:rPr lang="es-EC" dirty="0"/>
            </a:br>
            <a:endParaRPr lang="es-EC" dirty="0"/>
          </a:p>
        </p:txBody>
      </p:sp>
      <p:pic>
        <p:nvPicPr>
          <p:cNvPr id="5" name="Imagen 4">
            <a:extLst>
              <a:ext uri="{FF2B5EF4-FFF2-40B4-BE49-F238E27FC236}">
                <a16:creationId xmlns:a16="http://schemas.microsoft.com/office/drawing/2014/main" id="{3FF3DD46-5A8B-4018-97F6-DE94707430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653" y="1171074"/>
            <a:ext cx="10379242" cy="5686926"/>
          </a:xfrm>
          <a:prstGeom prst="rect">
            <a:avLst/>
          </a:prstGeom>
          <a:noFill/>
          <a:ln>
            <a:noFill/>
          </a:ln>
        </p:spPr>
      </p:pic>
    </p:spTree>
    <p:extLst>
      <p:ext uri="{BB962C8B-B14F-4D97-AF65-F5344CB8AC3E}">
        <p14:creationId xmlns:p14="http://schemas.microsoft.com/office/powerpoint/2010/main" val="278919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496F3-D90D-440D-BF47-F6DBD0E75931}"/>
              </a:ext>
            </a:extLst>
          </p:cNvPr>
          <p:cNvSpPr>
            <a:spLocks noGrp="1"/>
          </p:cNvSpPr>
          <p:nvPr>
            <p:ph type="title"/>
          </p:nvPr>
        </p:nvSpPr>
        <p:spPr>
          <a:xfrm>
            <a:off x="1090864" y="320842"/>
            <a:ext cx="9479276" cy="1564443"/>
          </a:xfrm>
        </p:spPr>
        <p:txBody>
          <a:bodyPr>
            <a:normAutofit fontScale="90000"/>
          </a:bodyPr>
          <a:lstStyle/>
          <a:p>
            <a:pPr algn="l"/>
            <a:r>
              <a:rPr lang="es-EC" dirty="0"/>
              <a:t>Visualización de los datos con respecto a países que generan más noticias básicamente estos datos serán presentados en un diagrama tipo pastel. </a:t>
            </a:r>
          </a:p>
        </p:txBody>
      </p:sp>
      <p:pic>
        <p:nvPicPr>
          <p:cNvPr id="4" name="Imagen 3">
            <a:extLst>
              <a:ext uri="{FF2B5EF4-FFF2-40B4-BE49-F238E27FC236}">
                <a16:creationId xmlns:a16="http://schemas.microsoft.com/office/drawing/2014/main" id="{B5A456C5-7B81-4FC1-BF36-3F3205D0D07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569" y="1668379"/>
            <a:ext cx="10379242" cy="5189621"/>
          </a:xfrm>
          <a:prstGeom prst="rect">
            <a:avLst/>
          </a:prstGeom>
          <a:noFill/>
          <a:ln>
            <a:noFill/>
          </a:ln>
        </p:spPr>
      </p:pic>
    </p:spTree>
    <p:extLst>
      <p:ext uri="{BB962C8B-B14F-4D97-AF65-F5344CB8AC3E}">
        <p14:creationId xmlns:p14="http://schemas.microsoft.com/office/powerpoint/2010/main" val="189219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23234-6C59-42DC-AAEC-9B5AB200DE83}"/>
              </a:ext>
            </a:extLst>
          </p:cNvPr>
          <p:cNvSpPr>
            <a:spLocks noGrp="1"/>
          </p:cNvSpPr>
          <p:nvPr>
            <p:ph type="title"/>
          </p:nvPr>
        </p:nvSpPr>
        <p:spPr>
          <a:xfrm>
            <a:off x="1459832" y="439088"/>
            <a:ext cx="9110307" cy="1077229"/>
          </a:xfrm>
        </p:spPr>
        <p:txBody>
          <a:bodyPr/>
          <a:lstStyle/>
          <a:p>
            <a:pPr algn="l"/>
            <a:r>
              <a:rPr lang="es-EC" dirty="0"/>
              <a:t>Visualización de los mejores jugadores de </a:t>
            </a:r>
            <a:r>
              <a:rPr lang="es-EC" dirty="0" err="1"/>
              <a:t>basketball</a:t>
            </a:r>
            <a:r>
              <a:rPr lang="es-EC" dirty="0"/>
              <a:t>.</a:t>
            </a:r>
          </a:p>
        </p:txBody>
      </p:sp>
      <p:pic>
        <p:nvPicPr>
          <p:cNvPr id="4" name="Imagen 3">
            <a:extLst>
              <a:ext uri="{FF2B5EF4-FFF2-40B4-BE49-F238E27FC236}">
                <a16:creationId xmlns:a16="http://schemas.microsoft.com/office/drawing/2014/main" id="{D92C86A5-2B14-421D-B699-97A2537E60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975" y="1516316"/>
            <a:ext cx="10351877" cy="5341683"/>
          </a:xfrm>
          <a:prstGeom prst="rect">
            <a:avLst/>
          </a:prstGeom>
          <a:noFill/>
          <a:ln>
            <a:noFill/>
          </a:ln>
        </p:spPr>
      </p:pic>
    </p:spTree>
    <p:extLst>
      <p:ext uri="{BB962C8B-B14F-4D97-AF65-F5344CB8AC3E}">
        <p14:creationId xmlns:p14="http://schemas.microsoft.com/office/powerpoint/2010/main" val="159369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ECE15-D2BD-4338-914B-1F214B92AC16}"/>
              </a:ext>
            </a:extLst>
          </p:cNvPr>
          <p:cNvSpPr>
            <a:spLocks noGrp="1"/>
          </p:cNvSpPr>
          <p:nvPr>
            <p:ph type="title"/>
          </p:nvPr>
        </p:nvSpPr>
        <p:spPr>
          <a:xfrm>
            <a:off x="1299411" y="269441"/>
            <a:ext cx="9270728" cy="1077229"/>
          </a:xfrm>
        </p:spPr>
        <p:txBody>
          <a:bodyPr/>
          <a:lstStyle/>
          <a:p>
            <a:pPr algn="l"/>
            <a:r>
              <a:rPr lang="es-EC" dirty="0"/>
              <a:t>Visualización de los equipos a los cuales pertenecen los jugadores.</a:t>
            </a:r>
          </a:p>
        </p:txBody>
      </p:sp>
      <p:pic>
        <p:nvPicPr>
          <p:cNvPr id="4" name="Imagen 3">
            <a:extLst>
              <a:ext uri="{FF2B5EF4-FFF2-40B4-BE49-F238E27FC236}">
                <a16:creationId xmlns:a16="http://schemas.microsoft.com/office/drawing/2014/main" id="{36C42A10-306B-481D-B625-C68DD7AFC6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526" y="1346670"/>
            <a:ext cx="10443411" cy="5511330"/>
          </a:xfrm>
          <a:prstGeom prst="rect">
            <a:avLst/>
          </a:prstGeom>
          <a:noFill/>
          <a:ln>
            <a:noFill/>
          </a:ln>
        </p:spPr>
      </p:pic>
    </p:spTree>
    <p:extLst>
      <p:ext uri="{BB962C8B-B14F-4D97-AF65-F5344CB8AC3E}">
        <p14:creationId xmlns:p14="http://schemas.microsoft.com/office/powerpoint/2010/main" val="343518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2" name="Picture 41">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4" name="Rectangle 43">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xtBox 51">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4" name="Rectangle 53">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57">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0" name="Rectangle 59">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843D4C-E419-40F2-B88C-73DD3C185353}"/>
              </a:ext>
            </a:extLst>
          </p:cNvPr>
          <p:cNvSpPr>
            <a:spLocks noGrp="1"/>
          </p:cNvSpPr>
          <p:nvPr>
            <p:ph type="title"/>
          </p:nvPr>
        </p:nvSpPr>
        <p:spPr>
          <a:xfrm>
            <a:off x="1431256" y="900854"/>
            <a:ext cx="3841372" cy="5050855"/>
          </a:xfrm>
        </p:spPr>
        <p:txBody>
          <a:bodyPr vert="horz" lIns="91440" tIns="45720" rIns="91440" bIns="45720" rtlCol="0" anchor="t">
            <a:normAutofit/>
          </a:bodyPr>
          <a:lstStyle/>
          <a:p>
            <a:pPr algn="l"/>
            <a:r>
              <a:rPr lang="en-US" sz="2000" dirty="0"/>
              <a:t>	</a:t>
            </a:r>
            <a:r>
              <a:rPr lang="en-US" sz="3200" dirty="0"/>
              <a:t>RESULTADOS</a:t>
            </a:r>
            <a:br>
              <a:rPr lang="en-US" sz="3200" dirty="0"/>
            </a:br>
            <a:br>
              <a:rPr lang="en-US" sz="3200" dirty="0"/>
            </a:br>
            <a:r>
              <a:rPr lang="en-US" sz="3200" dirty="0"/>
              <a:t>Se </a:t>
            </a:r>
            <a:r>
              <a:rPr lang="en-US" sz="3200" dirty="0" err="1"/>
              <a:t>realiza</a:t>
            </a:r>
            <a:r>
              <a:rPr lang="en-US" sz="3200" dirty="0"/>
              <a:t> el mapping </a:t>
            </a:r>
            <a:r>
              <a:rPr lang="en-US" sz="3200" dirty="0" err="1"/>
              <a:t>creando</a:t>
            </a:r>
            <a:r>
              <a:rPr lang="en-US" sz="3200" dirty="0"/>
              <a:t> un </a:t>
            </a:r>
            <a:r>
              <a:rPr lang="en-US" sz="3200" dirty="0" err="1"/>
              <a:t>indice</a:t>
            </a:r>
            <a:r>
              <a:rPr lang="en-US" sz="3200" dirty="0"/>
              <a:t> </a:t>
            </a:r>
            <a:r>
              <a:rPr lang="en-US" sz="3200" dirty="0" err="1"/>
              <a:t>en</a:t>
            </a:r>
            <a:r>
              <a:rPr lang="en-US" sz="3200" dirty="0"/>
              <a:t> </a:t>
            </a:r>
            <a:r>
              <a:rPr lang="en-US" sz="3200" dirty="0" err="1"/>
              <a:t>logstash</a:t>
            </a:r>
            <a:r>
              <a:rPr lang="en-US" sz="3200" dirty="0"/>
              <a:t> para los </a:t>
            </a:r>
            <a:r>
              <a:rPr lang="en-US" sz="3200" dirty="0" err="1"/>
              <a:t>datos</a:t>
            </a:r>
            <a:r>
              <a:rPr lang="en-US" sz="3200" dirty="0"/>
              <a:t> de </a:t>
            </a:r>
            <a:r>
              <a:rPr lang="en-US" sz="3200" dirty="0" err="1"/>
              <a:t>noticias</a:t>
            </a:r>
            <a:r>
              <a:rPr lang="en-US" sz="3200" dirty="0"/>
              <a:t> y </a:t>
            </a:r>
            <a:r>
              <a:rPr lang="en-US" sz="3200" dirty="0" err="1"/>
              <a:t>eventos</a:t>
            </a:r>
            <a:r>
              <a:rPr lang="en-US" sz="3200" dirty="0"/>
              <a:t>. </a:t>
            </a:r>
          </a:p>
        </p:txBody>
      </p:sp>
      <p:pic>
        <p:nvPicPr>
          <p:cNvPr id="20" name="Imagen 19" descr="Captura de pantalla de un celular&#10;&#10;Descripción generada automáticamente">
            <a:extLst>
              <a:ext uri="{FF2B5EF4-FFF2-40B4-BE49-F238E27FC236}">
                <a16:creationId xmlns:a16="http://schemas.microsoft.com/office/drawing/2014/main" id="{C668EAD8-22D3-4368-8713-BEA523FD28A3}"/>
              </a:ext>
            </a:extLst>
          </p:cNvPr>
          <p:cNvPicPr/>
          <p:nvPr/>
        </p:nvPicPr>
        <p:blipFill>
          <a:blip r:embed="rId5"/>
          <a:stretch>
            <a:fillRect/>
          </a:stretch>
        </p:blipFill>
        <p:spPr>
          <a:xfrm>
            <a:off x="5484687" y="646702"/>
            <a:ext cx="5217441" cy="26217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4" name="Imagen 3" descr="Captura de pantalla de un celular&#10;&#10;Descripción generada automáticamente">
            <a:extLst>
              <a:ext uri="{FF2B5EF4-FFF2-40B4-BE49-F238E27FC236}">
                <a16:creationId xmlns:a16="http://schemas.microsoft.com/office/drawing/2014/main" id="{91081E41-FD23-48E6-B689-431EC4D180AA}"/>
              </a:ext>
            </a:extLst>
          </p:cNvPr>
          <p:cNvPicPr/>
          <p:nvPr/>
        </p:nvPicPr>
        <p:blipFill>
          <a:blip r:embed="rId6"/>
          <a:stretch>
            <a:fillRect/>
          </a:stretch>
        </p:blipFill>
        <p:spPr>
          <a:xfrm>
            <a:off x="5444747" y="3736785"/>
            <a:ext cx="5297322" cy="233082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6" name="Rectangle 65">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06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5C01E-E63F-4D3D-8F7D-2E98328417F5}"/>
              </a:ext>
            </a:extLst>
          </p:cNvPr>
          <p:cNvSpPr>
            <a:spLocks noGrp="1"/>
          </p:cNvSpPr>
          <p:nvPr>
            <p:ph type="title"/>
          </p:nvPr>
        </p:nvSpPr>
        <p:spPr>
          <a:xfrm>
            <a:off x="1018674" y="144380"/>
            <a:ext cx="10154651" cy="850232"/>
          </a:xfrm>
        </p:spPr>
        <p:txBody>
          <a:bodyPr/>
          <a:lstStyle/>
          <a:p>
            <a:r>
              <a:rPr lang="es-EC" dirty="0"/>
              <a:t>DASHBOARD DE LOS JUGADORES DE LA NBA</a:t>
            </a:r>
          </a:p>
        </p:txBody>
      </p:sp>
      <p:pic>
        <p:nvPicPr>
          <p:cNvPr id="4" name="Imagen 3">
            <a:extLst>
              <a:ext uri="{FF2B5EF4-FFF2-40B4-BE49-F238E27FC236}">
                <a16:creationId xmlns:a16="http://schemas.microsoft.com/office/drawing/2014/main" id="{40E261E7-7987-4F40-BA64-81FCA27E4CDD}"/>
              </a:ext>
            </a:extLst>
          </p:cNvPr>
          <p:cNvPicPr/>
          <p:nvPr/>
        </p:nvPicPr>
        <p:blipFill>
          <a:blip r:embed="rId2"/>
          <a:stretch>
            <a:fillRect/>
          </a:stretch>
        </p:blipFill>
        <p:spPr>
          <a:xfrm>
            <a:off x="1018673" y="994612"/>
            <a:ext cx="10371221" cy="5863388"/>
          </a:xfrm>
          <a:prstGeom prst="rect">
            <a:avLst/>
          </a:prstGeom>
        </p:spPr>
      </p:pic>
    </p:spTree>
    <p:extLst>
      <p:ext uri="{BB962C8B-B14F-4D97-AF65-F5344CB8AC3E}">
        <p14:creationId xmlns:p14="http://schemas.microsoft.com/office/powerpoint/2010/main" val="252448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A68AC-78F0-41F1-9494-79B4FEE2E6C5}"/>
              </a:ext>
            </a:extLst>
          </p:cNvPr>
          <p:cNvSpPr>
            <a:spLocks noGrp="1"/>
          </p:cNvSpPr>
          <p:nvPr>
            <p:ph type="title"/>
          </p:nvPr>
        </p:nvSpPr>
        <p:spPr>
          <a:xfrm>
            <a:off x="834190" y="269441"/>
            <a:ext cx="10040750" cy="1077229"/>
          </a:xfrm>
        </p:spPr>
        <p:txBody>
          <a:bodyPr/>
          <a:lstStyle/>
          <a:p>
            <a:r>
              <a:rPr lang="es-EC" dirty="0"/>
              <a:t>DASHBOARD DE LOS JUEGOS EN LÍNEA</a:t>
            </a:r>
          </a:p>
        </p:txBody>
      </p:sp>
      <p:pic>
        <p:nvPicPr>
          <p:cNvPr id="4" name="Imagen 3">
            <a:extLst>
              <a:ext uri="{FF2B5EF4-FFF2-40B4-BE49-F238E27FC236}">
                <a16:creationId xmlns:a16="http://schemas.microsoft.com/office/drawing/2014/main" id="{84D5C93E-146F-4898-A02D-166FED6BB7BC}"/>
              </a:ext>
            </a:extLst>
          </p:cNvPr>
          <p:cNvPicPr/>
          <p:nvPr/>
        </p:nvPicPr>
        <p:blipFill>
          <a:blip r:embed="rId2"/>
          <a:stretch>
            <a:fillRect/>
          </a:stretch>
        </p:blipFill>
        <p:spPr>
          <a:xfrm>
            <a:off x="978568" y="994610"/>
            <a:ext cx="10379242" cy="5863389"/>
          </a:xfrm>
          <a:prstGeom prst="rect">
            <a:avLst/>
          </a:prstGeom>
        </p:spPr>
      </p:pic>
    </p:spTree>
    <p:extLst>
      <p:ext uri="{BB962C8B-B14F-4D97-AF65-F5344CB8AC3E}">
        <p14:creationId xmlns:p14="http://schemas.microsoft.com/office/powerpoint/2010/main" val="390903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CEB98-B0A5-4F4F-A96D-190E2272A68E}"/>
              </a:ext>
            </a:extLst>
          </p:cNvPr>
          <p:cNvSpPr>
            <a:spLocks noGrp="1"/>
          </p:cNvSpPr>
          <p:nvPr>
            <p:ph type="title"/>
          </p:nvPr>
        </p:nvSpPr>
        <p:spPr/>
        <p:txBody>
          <a:bodyPr/>
          <a:lstStyle/>
          <a:p>
            <a:r>
              <a:rPr lang="es-EC" dirty="0"/>
              <a:t>OBJETIVOS</a:t>
            </a:r>
          </a:p>
        </p:txBody>
      </p:sp>
      <p:sp>
        <p:nvSpPr>
          <p:cNvPr id="3" name="Marcador de contenido 2">
            <a:extLst>
              <a:ext uri="{FF2B5EF4-FFF2-40B4-BE49-F238E27FC236}">
                <a16:creationId xmlns:a16="http://schemas.microsoft.com/office/drawing/2014/main" id="{F5E1E752-7EED-4258-B5FF-2E8CD0A3654D}"/>
              </a:ext>
            </a:extLst>
          </p:cNvPr>
          <p:cNvSpPr>
            <a:spLocks noGrp="1"/>
          </p:cNvSpPr>
          <p:nvPr>
            <p:ph idx="1"/>
          </p:nvPr>
        </p:nvSpPr>
        <p:spPr>
          <a:xfrm>
            <a:off x="1106905" y="1507958"/>
            <a:ext cx="9463234" cy="4541986"/>
          </a:xfrm>
        </p:spPr>
        <p:txBody>
          <a:bodyPr>
            <a:normAutofit lnSpcReduction="10000"/>
          </a:bodyPr>
          <a:lstStyle/>
          <a:p>
            <a:pPr marL="0" indent="0">
              <a:buNone/>
            </a:pPr>
            <a:r>
              <a:rPr lang="es-EC" b="1" i="1" dirty="0"/>
              <a:t>General </a:t>
            </a:r>
            <a:endParaRPr lang="es-EC" dirty="0"/>
          </a:p>
          <a:p>
            <a:pPr lvl="0"/>
            <a:r>
              <a:rPr lang="es-EC" dirty="0"/>
              <a:t>Diseñar una arquitectura de data lake la cual nos permita crear un solo conjunto de datos </a:t>
            </a:r>
          </a:p>
          <a:p>
            <a:pPr marL="0" indent="0">
              <a:buNone/>
            </a:pPr>
            <a:r>
              <a:rPr lang="es-EC" b="1" i="1" dirty="0"/>
              <a:t>Específicos</a:t>
            </a:r>
            <a:endParaRPr lang="es-EC" dirty="0"/>
          </a:p>
          <a:p>
            <a:pPr lvl="0"/>
            <a:r>
              <a:rPr lang="es-EC" dirty="0"/>
              <a:t>Hacer uso de diferentes scripts que nos permiten la  extracción de los diferentes datos</a:t>
            </a:r>
          </a:p>
          <a:p>
            <a:pPr lvl="0"/>
            <a:r>
              <a:rPr lang="es-EC" dirty="0"/>
              <a:t>Buscar y generar archivos en formatos csv o json</a:t>
            </a:r>
          </a:p>
          <a:p>
            <a:pPr lvl="0"/>
            <a:r>
              <a:rPr lang="es-EC" dirty="0"/>
              <a:t>Cargar todos los datos en un solo clúster </a:t>
            </a:r>
          </a:p>
          <a:p>
            <a:pPr lvl="0"/>
            <a:r>
              <a:rPr lang="es-EC" dirty="0"/>
              <a:t>Realizar la visualización de los diferentes datos</a:t>
            </a:r>
          </a:p>
          <a:p>
            <a:endParaRPr lang="es-EC" dirty="0"/>
          </a:p>
        </p:txBody>
      </p:sp>
    </p:spTree>
    <p:extLst>
      <p:ext uri="{BB962C8B-B14F-4D97-AF65-F5344CB8AC3E}">
        <p14:creationId xmlns:p14="http://schemas.microsoft.com/office/powerpoint/2010/main" val="4158601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E7CB5-00D8-4CE8-89A4-FC13F0C4A79C}"/>
              </a:ext>
            </a:extLst>
          </p:cNvPr>
          <p:cNvSpPr>
            <a:spLocks noGrp="1"/>
          </p:cNvSpPr>
          <p:nvPr>
            <p:ph type="title"/>
          </p:nvPr>
        </p:nvSpPr>
        <p:spPr>
          <a:xfrm>
            <a:off x="1540042" y="269441"/>
            <a:ext cx="8741339" cy="1077229"/>
          </a:xfrm>
        </p:spPr>
        <p:txBody>
          <a:bodyPr/>
          <a:lstStyle/>
          <a:p>
            <a:r>
              <a:rPr lang="es-EC" dirty="0"/>
              <a:t>DASHBOARD DE NOTICIAS Y EVENTOS</a:t>
            </a:r>
          </a:p>
        </p:txBody>
      </p:sp>
      <p:pic>
        <p:nvPicPr>
          <p:cNvPr id="5" name="Imagen 4">
            <a:extLst>
              <a:ext uri="{FF2B5EF4-FFF2-40B4-BE49-F238E27FC236}">
                <a16:creationId xmlns:a16="http://schemas.microsoft.com/office/drawing/2014/main" id="{BA82320E-6895-4965-8051-3321283B92DD}"/>
              </a:ext>
            </a:extLst>
          </p:cNvPr>
          <p:cNvPicPr/>
          <p:nvPr/>
        </p:nvPicPr>
        <p:blipFill>
          <a:blip r:embed="rId2"/>
          <a:stretch>
            <a:fillRect/>
          </a:stretch>
        </p:blipFill>
        <p:spPr>
          <a:xfrm>
            <a:off x="1010653" y="946484"/>
            <a:ext cx="10491536" cy="5911516"/>
          </a:xfrm>
          <a:prstGeom prst="rect">
            <a:avLst/>
          </a:prstGeom>
        </p:spPr>
      </p:pic>
    </p:spTree>
    <p:extLst>
      <p:ext uri="{BB962C8B-B14F-4D97-AF65-F5344CB8AC3E}">
        <p14:creationId xmlns:p14="http://schemas.microsoft.com/office/powerpoint/2010/main" val="256911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4012E-EE0C-4023-8175-299ACE45FE0C}"/>
              </a:ext>
            </a:extLst>
          </p:cNvPr>
          <p:cNvSpPr>
            <a:spLocks noGrp="1"/>
          </p:cNvSpPr>
          <p:nvPr>
            <p:ph type="title"/>
          </p:nvPr>
        </p:nvSpPr>
        <p:spPr/>
        <p:txBody>
          <a:bodyPr/>
          <a:lstStyle/>
          <a:p>
            <a:pPr algn="ctr"/>
            <a:r>
              <a:rPr lang="es-EC" dirty="0"/>
              <a:t>LINK DE GITHUB</a:t>
            </a:r>
          </a:p>
        </p:txBody>
      </p:sp>
      <p:sp>
        <p:nvSpPr>
          <p:cNvPr id="3" name="Marcador de contenido 2">
            <a:extLst>
              <a:ext uri="{FF2B5EF4-FFF2-40B4-BE49-F238E27FC236}">
                <a16:creationId xmlns:a16="http://schemas.microsoft.com/office/drawing/2014/main" id="{319FE87B-AEAA-43E6-9289-0795E2561A13}"/>
              </a:ext>
            </a:extLst>
          </p:cNvPr>
          <p:cNvSpPr>
            <a:spLocks noGrp="1"/>
          </p:cNvSpPr>
          <p:nvPr>
            <p:ph idx="1"/>
          </p:nvPr>
        </p:nvSpPr>
        <p:spPr/>
        <p:txBody>
          <a:bodyPr/>
          <a:lstStyle/>
          <a:p>
            <a:r>
              <a:rPr lang="es-EC" dirty="0"/>
              <a:t>https://github.com/jovv1994/BaseDeDatosMultidimensionales.git</a:t>
            </a:r>
          </a:p>
        </p:txBody>
      </p:sp>
    </p:spTree>
    <p:extLst>
      <p:ext uri="{BB962C8B-B14F-4D97-AF65-F5344CB8AC3E}">
        <p14:creationId xmlns:p14="http://schemas.microsoft.com/office/powerpoint/2010/main" val="152872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2794A-CB2F-43E4-AFD6-4BE8F17DAFF1}"/>
              </a:ext>
            </a:extLst>
          </p:cNvPr>
          <p:cNvSpPr>
            <a:spLocks noGrp="1"/>
          </p:cNvSpPr>
          <p:nvPr>
            <p:ph type="title"/>
          </p:nvPr>
        </p:nvSpPr>
        <p:spPr>
          <a:xfrm>
            <a:off x="1379621" y="269441"/>
            <a:ext cx="9190518" cy="1077229"/>
          </a:xfrm>
        </p:spPr>
        <p:txBody>
          <a:bodyPr/>
          <a:lstStyle/>
          <a:p>
            <a:r>
              <a:rPr lang="es-EC" dirty="0"/>
              <a:t>CONCLUSIONES Y RECOMENDACIONES</a:t>
            </a:r>
          </a:p>
        </p:txBody>
      </p:sp>
      <p:sp>
        <p:nvSpPr>
          <p:cNvPr id="3" name="Marcador de contenido 2">
            <a:extLst>
              <a:ext uri="{FF2B5EF4-FFF2-40B4-BE49-F238E27FC236}">
                <a16:creationId xmlns:a16="http://schemas.microsoft.com/office/drawing/2014/main" id="{1AE6875C-AC7F-4A42-9CA4-B1E8BD546E3D}"/>
              </a:ext>
            </a:extLst>
          </p:cNvPr>
          <p:cNvSpPr>
            <a:spLocks noGrp="1"/>
          </p:cNvSpPr>
          <p:nvPr>
            <p:ph idx="1"/>
          </p:nvPr>
        </p:nvSpPr>
        <p:spPr>
          <a:xfrm>
            <a:off x="1122947" y="1138989"/>
            <a:ext cx="9447192" cy="5117432"/>
          </a:xfrm>
        </p:spPr>
        <p:txBody>
          <a:bodyPr>
            <a:normAutofit/>
          </a:bodyPr>
          <a:lstStyle/>
          <a:p>
            <a:pPr marL="0" indent="0">
              <a:buNone/>
            </a:pPr>
            <a:r>
              <a:rPr lang="es-EC" dirty="0"/>
              <a:t>En algunos casos la extracción de los diferentes datos se puede volver compleja ya que puede que no haya la suficiente información o se demora en extraer los diferentes datos</a:t>
            </a:r>
          </a:p>
          <a:p>
            <a:pPr marL="0" indent="0">
              <a:buNone/>
            </a:pPr>
            <a:r>
              <a:rPr lang="es-EC" dirty="0"/>
              <a:t>Para la visualización de la información se deberá tener muy en cuenta el tiempo ya que para que los diferentes datos aparezcan en nuestra herramienta se deberá probar diferentes tiempos ya sea hace dos horas o incluso años parta así poder visualizar los diferentes datos </a:t>
            </a:r>
          </a:p>
          <a:p>
            <a:pPr marL="0" indent="0">
              <a:buNone/>
            </a:pPr>
            <a:r>
              <a:rPr lang="es-EC" dirty="0"/>
              <a:t>Como recomendación podemos decir que la extracción de los diferentes datos se puede volver demorosa ya que en este caso la cantidad de datos era demasiado extensa y es necesario buscar diferentes fuentes que tengan bastantes datos.</a:t>
            </a:r>
          </a:p>
          <a:p>
            <a:pPr marL="0" indent="0">
              <a:buNone/>
            </a:pPr>
            <a:endParaRPr lang="es-EC" dirty="0"/>
          </a:p>
        </p:txBody>
      </p:sp>
    </p:spTree>
    <p:extLst>
      <p:ext uri="{BB962C8B-B14F-4D97-AF65-F5344CB8AC3E}">
        <p14:creationId xmlns:p14="http://schemas.microsoft.com/office/powerpoint/2010/main" val="124303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253AE-5FD1-4168-83C1-3EBE3E780B89}"/>
              </a:ext>
            </a:extLst>
          </p:cNvPr>
          <p:cNvSpPr>
            <a:spLocks noGrp="1"/>
          </p:cNvSpPr>
          <p:nvPr>
            <p:ph type="title"/>
          </p:nvPr>
        </p:nvSpPr>
        <p:spPr/>
        <p:txBody>
          <a:bodyPr/>
          <a:lstStyle/>
          <a:p>
            <a:r>
              <a:rPr lang="es-EC" dirty="0"/>
              <a:t>CASOS DE ESTUDIO</a:t>
            </a:r>
          </a:p>
        </p:txBody>
      </p:sp>
      <p:sp>
        <p:nvSpPr>
          <p:cNvPr id="3" name="Marcador de contenido 2">
            <a:extLst>
              <a:ext uri="{FF2B5EF4-FFF2-40B4-BE49-F238E27FC236}">
                <a16:creationId xmlns:a16="http://schemas.microsoft.com/office/drawing/2014/main" id="{20B6058E-6BA2-47E6-919E-061F75AB6DC6}"/>
              </a:ext>
            </a:extLst>
          </p:cNvPr>
          <p:cNvSpPr>
            <a:spLocks noGrp="1"/>
          </p:cNvSpPr>
          <p:nvPr>
            <p:ph idx="1"/>
          </p:nvPr>
        </p:nvSpPr>
        <p:spPr>
          <a:xfrm>
            <a:off x="1090862" y="2052116"/>
            <a:ext cx="10234863" cy="3997828"/>
          </a:xfrm>
        </p:spPr>
        <p:txBody>
          <a:bodyPr/>
          <a:lstStyle/>
          <a:p>
            <a:r>
              <a:rPr lang="es-EC" dirty="0"/>
              <a:t>1. Pulso político en 20 ciudades principales de Ecuador, listas y candidatos, presidenciales y diputados. </a:t>
            </a:r>
          </a:p>
          <a:p>
            <a:r>
              <a:rPr lang="es-EC" dirty="0"/>
              <a:t>2. Pulso político por provincias en Ecuador, listas y candidatos, presidenciales y diputados. </a:t>
            </a:r>
          </a:p>
          <a:p>
            <a:r>
              <a:rPr lang="es-EC" dirty="0"/>
              <a:t>3. Juegos en línea por países. </a:t>
            </a:r>
          </a:p>
          <a:p>
            <a:r>
              <a:rPr lang="es-EC" dirty="0"/>
              <a:t>4. Jugadores de la NBA</a:t>
            </a:r>
          </a:p>
          <a:p>
            <a:r>
              <a:rPr lang="es-EC" dirty="0"/>
              <a:t>5. Eventos o noticias mundiales.</a:t>
            </a:r>
          </a:p>
          <a:p>
            <a:endParaRPr lang="es-EC" dirty="0"/>
          </a:p>
        </p:txBody>
      </p:sp>
    </p:spTree>
    <p:extLst>
      <p:ext uri="{BB962C8B-B14F-4D97-AF65-F5344CB8AC3E}">
        <p14:creationId xmlns:p14="http://schemas.microsoft.com/office/powerpoint/2010/main" val="13720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90F3CA-7305-4DD3-8C93-E84A114EB612}"/>
              </a:ext>
            </a:extLst>
          </p:cNvPr>
          <p:cNvSpPr>
            <a:spLocks noGrp="1"/>
          </p:cNvSpPr>
          <p:nvPr>
            <p:ph type="title"/>
          </p:nvPr>
        </p:nvSpPr>
        <p:spPr>
          <a:xfrm>
            <a:off x="1969803" y="808056"/>
            <a:ext cx="8608037" cy="1077229"/>
          </a:xfrm>
        </p:spPr>
        <p:txBody>
          <a:bodyPr>
            <a:normAutofit/>
          </a:bodyPr>
          <a:lstStyle/>
          <a:p>
            <a:r>
              <a:rPr lang="es-EC" dirty="0"/>
              <a:t>ARQUITECTURA DE LA SOLUCIÓN</a:t>
            </a:r>
          </a:p>
        </p:txBody>
      </p:sp>
      <p:sp>
        <p:nvSpPr>
          <p:cNvPr id="21" name="Rectangle 2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Imagen 42">
            <a:extLst>
              <a:ext uri="{FF2B5EF4-FFF2-40B4-BE49-F238E27FC236}">
                <a16:creationId xmlns:a16="http://schemas.microsoft.com/office/drawing/2014/main" id="{7E124E9B-D268-49BF-AB4F-34D3240AA19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1075" y="1411705"/>
            <a:ext cx="10013392" cy="5261811"/>
          </a:xfrm>
          <a:prstGeom prst="rect">
            <a:avLst/>
          </a:prstGeom>
          <a:noFill/>
          <a:ln>
            <a:noFill/>
          </a:ln>
        </p:spPr>
      </p:pic>
    </p:spTree>
    <p:extLst>
      <p:ext uri="{BB962C8B-B14F-4D97-AF65-F5344CB8AC3E}">
        <p14:creationId xmlns:p14="http://schemas.microsoft.com/office/powerpoint/2010/main" val="223025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395C1E-2648-4FFC-AC7C-2C17083518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C7379FE-10D6-4FEA-BEA3-5E2034A44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90FB7BFA-EBDD-467C-B253-EFA700504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3A9D773-2FA9-4E93-A01A-AEECF93EB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94E884E-CFA2-4B31-8157-DA73B8846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655E855-74FA-4AD3-B859-2488383A9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2E91CD00-2EAB-4689-A44A-C4687605E1D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48486C0-49DA-4D10-8819-B10285CD8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8A866DF-DE37-42DA-9FDB-F0D875D0C7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EB59A018-AA80-47D3-B6EF-EF3F8C03A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5FAB0ACF-C18A-4363-AEE3-B648B3C2A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74C6D6-F33A-4619-8326-43FCD454A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49318D-70B7-4AAC-B5F2-4A9385AA9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96F16E-9CFB-40D0-A792-0BE7A4B7A412}"/>
              </a:ext>
            </a:extLst>
          </p:cNvPr>
          <p:cNvSpPr>
            <a:spLocks noGrp="1"/>
          </p:cNvSpPr>
          <p:nvPr>
            <p:ph type="title"/>
          </p:nvPr>
        </p:nvSpPr>
        <p:spPr>
          <a:xfrm>
            <a:off x="1969804" y="645834"/>
            <a:ext cx="3132384" cy="5051724"/>
          </a:xfrm>
        </p:spPr>
        <p:txBody>
          <a:bodyPr vert="horz" lIns="91440" tIns="45720" rIns="91440" bIns="45720" rtlCol="0" anchor="t">
            <a:normAutofit fontScale="90000"/>
          </a:bodyPr>
          <a:lstStyle/>
          <a:p>
            <a:pPr algn="l"/>
            <a:r>
              <a:rPr lang="en-US" sz="3900" dirty="0"/>
              <a:t>EXTRACIÓN DE DATOS JUEGOS EN LÍNEA</a:t>
            </a:r>
            <a:br>
              <a:rPr lang="en-US" sz="3900" dirty="0"/>
            </a:br>
            <a:br>
              <a:rPr lang="en-US" sz="3900" dirty="0"/>
            </a:br>
            <a:r>
              <a:rPr lang="es-EC" sz="3900" dirty="0"/>
              <a:t>C</a:t>
            </a:r>
            <a:r>
              <a:rPr lang="es-EC" dirty="0"/>
              <a:t>ódigo utilizado para extraer datos acerca de videojuegos y ejecución del script.</a:t>
            </a:r>
            <a:br>
              <a:rPr lang="es-EC" dirty="0"/>
            </a:br>
            <a:br>
              <a:rPr lang="en-US" sz="3900" dirty="0"/>
            </a:br>
            <a:endParaRPr lang="en-US" sz="3900" dirty="0"/>
          </a:p>
        </p:txBody>
      </p:sp>
      <p:pic>
        <p:nvPicPr>
          <p:cNvPr id="5" name="Imagen 4" descr="Captura de pantalla con letras y números&#10;&#10;Descripción generada automáticamente">
            <a:extLst>
              <a:ext uri="{FF2B5EF4-FFF2-40B4-BE49-F238E27FC236}">
                <a16:creationId xmlns:a16="http://schemas.microsoft.com/office/drawing/2014/main" id="{A522F235-2B83-4973-BE14-32EBE95573CC}"/>
              </a:ext>
            </a:extLst>
          </p:cNvPr>
          <p:cNvPicPr/>
          <p:nvPr/>
        </p:nvPicPr>
        <p:blipFill rotWithShape="1">
          <a:blip r:embed="rId5" cstate="print">
            <a:extLst>
              <a:ext uri="{28A0092B-C50C-407E-A947-70E740481C1C}">
                <a14:useLocalDpi xmlns:a14="http://schemas.microsoft.com/office/drawing/2010/main" val="0"/>
              </a:ext>
            </a:extLst>
          </a:blip>
          <a:srcRect t="2638" r="2" b="19829"/>
          <a:stretch/>
        </p:blipFill>
        <p:spPr bwMode="auto">
          <a:xfrm>
            <a:off x="5764159" y="645833"/>
            <a:ext cx="4977910" cy="2701708"/>
          </a:xfrm>
          <a:prstGeom prst="rect">
            <a:avLst/>
          </a:prstGeom>
          <a:noFill/>
          <a:ln>
            <a:solidFill>
              <a:schemeClr val="accent6"/>
            </a:solidFill>
          </a:ln>
        </p:spPr>
      </p:pic>
      <p:pic>
        <p:nvPicPr>
          <p:cNvPr id="6" name="Imagen 5">
            <a:extLst>
              <a:ext uri="{FF2B5EF4-FFF2-40B4-BE49-F238E27FC236}">
                <a16:creationId xmlns:a16="http://schemas.microsoft.com/office/drawing/2014/main" id="{BA529666-0CC7-49A7-8D8C-4C33FF3986B7}"/>
              </a:ext>
            </a:extLst>
          </p:cNvPr>
          <p:cNvPicPr/>
          <p:nvPr/>
        </p:nvPicPr>
        <p:blipFill rotWithShape="1">
          <a:blip r:embed="rId6">
            <a:extLst>
              <a:ext uri="{28A0092B-C50C-407E-A947-70E740481C1C}">
                <a14:useLocalDpi xmlns:a14="http://schemas.microsoft.com/office/drawing/2010/main" val="0"/>
              </a:ext>
            </a:extLst>
          </a:blip>
          <a:srcRect l="5692" r="11854" b="-2"/>
          <a:stretch/>
        </p:blipFill>
        <p:spPr bwMode="auto">
          <a:xfrm>
            <a:off x="5764159" y="3509767"/>
            <a:ext cx="4977910" cy="2701708"/>
          </a:xfrm>
          <a:prstGeom prst="rect">
            <a:avLst/>
          </a:prstGeom>
          <a:noFill/>
          <a:ln>
            <a:solidFill>
              <a:schemeClr val="accent6"/>
            </a:solidFill>
          </a:ln>
        </p:spPr>
      </p:pic>
      <p:sp>
        <p:nvSpPr>
          <p:cNvPr id="37" name="Rectangle 36">
            <a:extLst>
              <a:ext uri="{FF2B5EF4-FFF2-40B4-BE49-F238E27FC236}">
                <a16:creationId xmlns:a16="http://schemas.microsoft.com/office/drawing/2014/main" id="{961C9783-C98B-471C-BA0A-68F30239D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7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ACF3E9-8D45-4E68-A070-690126427D3B}"/>
              </a:ext>
            </a:extLst>
          </p:cNvPr>
          <p:cNvSpPr>
            <a:spLocks noGrp="1"/>
          </p:cNvSpPr>
          <p:nvPr>
            <p:ph type="title"/>
          </p:nvPr>
        </p:nvSpPr>
        <p:spPr>
          <a:xfrm>
            <a:off x="1969804" y="646702"/>
            <a:ext cx="2831478" cy="5304919"/>
          </a:xfrm>
        </p:spPr>
        <p:txBody>
          <a:bodyPr vert="horz" lIns="91440" tIns="45720" rIns="91440" bIns="45720" rtlCol="0" anchor="t">
            <a:normAutofit fontScale="90000"/>
          </a:bodyPr>
          <a:lstStyle/>
          <a:p>
            <a:pPr algn="l"/>
            <a:r>
              <a:rPr lang="en-US" sz="3100" dirty="0"/>
              <a:t>EXTRACCIÓN DE DATOS NOTICIAS Y EVENTOS</a:t>
            </a:r>
            <a:br>
              <a:rPr lang="en-US" sz="3100" dirty="0"/>
            </a:br>
            <a:br>
              <a:rPr lang="en-US" sz="3100" dirty="0"/>
            </a:br>
            <a:r>
              <a:rPr lang="es-EC" sz="3600" dirty="0"/>
              <a:t>C</a:t>
            </a:r>
            <a:r>
              <a:rPr lang="es-EC" sz="3200" dirty="0"/>
              <a:t>ódigo utilizado para extraer datos acerca de noticias y eventos y ejecución del script.</a:t>
            </a:r>
            <a:endParaRPr lang="en-US" sz="3100" dirty="0"/>
          </a:p>
        </p:txBody>
      </p:sp>
      <p:pic>
        <p:nvPicPr>
          <p:cNvPr id="4" name="Imagen 3" descr="Captura de pantalla de un celular con letras&#10;&#10;Descripción generada automáticamente">
            <a:extLst>
              <a:ext uri="{FF2B5EF4-FFF2-40B4-BE49-F238E27FC236}">
                <a16:creationId xmlns:a16="http://schemas.microsoft.com/office/drawing/2014/main" id="{305EEE60-E455-4EC9-A346-8EBBA31BA6E4}"/>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672398" y="646702"/>
            <a:ext cx="2842020" cy="262176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Imagen 4">
            <a:extLst>
              <a:ext uri="{FF2B5EF4-FFF2-40B4-BE49-F238E27FC236}">
                <a16:creationId xmlns:a16="http://schemas.microsoft.com/office/drawing/2014/main" id="{5234C406-4F54-4DFC-ACAD-8966E8DF871A}"/>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5575565" y="3592917"/>
            <a:ext cx="5035686" cy="2618557"/>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25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05E8B-11E3-48E2-A05F-D303CB48B929}"/>
              </a:ext>
            </a:extLst>
          </p:cNvPr>
          <p:cNvSpPr>
            <a:spLocks noGrp="1"/>
          </p:cNvSpPr>
          <p:nvPr>
            <p:ph type="title"/>
          </p:nvPr>
        </p:nvSpPr>
        <p:spPr>
          <a:xfrm>
            <a:off x="1818410" y="230540"/>
            <a:ext cx="8555178" cy="1077229"/>
          </a:xfrm>
        </p:spPr>
        <p:txBody>
          <a:bodyPr/>
          <a:lstStyle/>
          <a:p>
            <a:r>
              <a:rPr lang="es-EC" dirty="0"/>
              <a:t>EXTRACCIÓN DE DATOS DE NOTICIAS</a:t>
            </a:r>
          </a:p>
        </p:txBody>
      </p:sp>
      <p:pic>
        <p:nvPicPr>
          <p:cNvPr id="5" name="Imagen 4" descr="Captura de pantalla de un celular&#10;&#10;Descripción generada automáticamente">
            <a:extLst>
              <a:ext uri="{FF2B5EF4-FFF2-40B4-BE49-F238E27FC236}">
                <a16:creationId xmlns:a16="http://schemas.microsoft.com/office/drawing/2014/main" id="{FF9FE359-F3A2-42F1-A70D-3005BA35CFDF}"/>
              </a:ext>
            </a:extLst>
          </p:cNvPr>
          <p:cNvPicPr>
            <a:picLocks noChangeAspect="1"/>
          </p:cNvPicPr>
          <p:nvPr/>
        </p:nvPicPr>
        <p:blipFill>
          <a:blip r:embed="rId2"/>
          <a:stretch>
            <a:fillRect/>
          </a:stretch>
        </p:blipFill>
        <p:spPr>
          <a:xfrm>
            <a:off x="1030705" y="1155032"/>
            <a:ext cx="10130589" cy="5354053"/>
          </a:xfrm>
          <a:prstGeom prst="rect">
            <a:avLst/>
          </a:prstGeom>
        </p:spPr>
      </p:pic>
    </p:spTree>
    <p:extLst>
      <p:ext uri="{BB962C8B-B14F-4D97-AF65-F5344CB8AC3E}">
        <p14:creationId xmlns:p14="http://schemas.microsoft.com/office/powerpoint/2010/main" val="185215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16535-4D0B-46A2-ACD1-396D0DF8E1B2}"/>
              </a:ext>
            </a:extLst>
          </p:cNvPr>
          <p:cNvSpPr>
            <a:spLocks noGrp="1"/>
          </p:cNvSpPr>
          <p:nvPr>
            <p:ph type="title"/>
          </p:nvPr>
        </p:nvSpPr>
        <p:spPr>
          <a:xfrm>
            <a:off x="962526" y="152400"/>
            <a:ext cx="9607613" cy="1732885"/>
          </a:xfrm>
        </p:spPr>
        <p:txBody>
          <a:bodyPr>
            <a:normAutofit fontScale="90000"/>
          </a:bodyPr>
          <a:lstStyle/>
          <a:p>
            <a:pPr algn="l"/>
            <a:r>
              <a:rPr lang="es-EC" dirty="0"/>
              <a:t>EXTRACCIÓN DE DATOS DE JUGADORES DE LA NBA</a:t>
            </a:r>
            <a:br>
              <a:rPr lang="es-EC" dirty="0"/>
            </a:br>
            <a:r>
              <a:rPr lang="es-EC" dirty="0"/>
              <a:t>Datos en formato CSV importados a </a:t>
            </a:r>
            <a:r>
              <a:rPr lang="es-EC" dirty="0" err="1"/>
              <a:t>rapidminer</a:t>
            </a:r>
            <a:r>
              <a:rPr lang="es-EC" dirty="0"/>
              <a:t> sobre jugadores de la NBA.</a:t>
            </a:r>
          </a:p>
        </p:txBody>
      </p:sp>
      <p:pic>
        <p:nvPicPr>
          <p:cNvPr id="4" name="Imagen 3">
            <a:extLst>
              <a:ext uri="{FF2B5EF4-FFF2-40B4-BE49-F238E27FC236}">
                <a16:creationId xmlns:a16="http://schemas.microsoft.com/office/drawing/2014/main" id="{78144D72-8F83-4A88-92DE-19381E358628}"/>
              </a:ext>
            </a:extLst>
          </p:cNvPr>
          <p:cNvPicPr/>
          <p:nvPr/>
        </p:nvPicPr>
        <p:blipFill rotWithShape="1">
          <a:blip r:embed="rId2" cstate="print">
            <a:extLst>
              <a:ext uri="{28A0092B-C50C-407E-A947-70E740481C1C}">
                <a14:useLocalDpi xmlns:a14="http://schemas.microsoft.com/office/drawing/2010/main" val="0"/>
              </a:ext>
            </a:extLst>
          </a:blip>
          <a:srcRect l="15223" t="13873"/>
          <a:stretch/>
        </p:blipFill>
        <p:spPr bwMode="auto">
          <a:xfrm>
            <a:off x="1219199" y="1885285"/>
            <a:ext cx="10010275" cy="4820315"/>
          </a:xfrm>
          <a:prstGeom prst="rect">
            <a:avLst/>
          </a:prstGeom>
          <a:noFill/>
          <a:ln>
            <a:noFill/>
          </a:ln>
        </p:spPr>
      </p:pic>
    </p:spTree>
    <p:extLst>
      <p:ext uri="{BB962C8B-B14F-4D97-AF65-F5344CB8AC3E}">
        <p14:creationId xmlns:p14="http://schemas.microsoft.com/office/powerpoint/2010/main" val="400655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8D54E1-880C-4959-9E6A-0887DEACE710}"/>
              </a:ext>
            </a:extLst>
          </p:cNvPr>
          <p:cNvSpPr>
            <a:spLocks noGrp="1"/>
          </p:cNvSpPr>
          <p:nvPr>
            <p:ph type="title"/>
          </p:nvPr>
        </p:nvSpPr>
        <p:spPr>
          <a:xfrm>
            <a:off x="1254571" y="158351"/>
            <a:ext cx="7958331" cy="1077229"/>
          </a:xfrm>
        </p:spPr>
        <p:txBody>
          <a:bodyPr/>
          <a:lstStyle/>
          <a:p>
            <a:r>
              <a:rPr lang="es-EC" dirty="0"/>
              <a:t>DATOS RECOLECTADOS</a:t>
            </a:r>
          </a:p>
        </p:txBody>
      </p:sp>
      <p:pic>
        <p:nvPicPr>
          <p:cNvPr id="9" name="Imagen 8" descr="Captura de pantalla de un celular&#10;&#10;Descripción generada automáticamente">
            <a:extLst>
              <a:ext uri="{FF2B5EF4-FFF2-40B4-BE49-F238E27FC236}">
                <a16:creationId xmlns:a16="http://schemas.microsoft.com/office/drawing/2014/main" id="{0BD0A11D-E9D3-4318-AB0F-6D0E8D78A337}"/>
              </a:ext>
            </a:extLst>
          </p:cNvPr>
          <p:cNvPicPr>
            <a:picLocks noChangeAspect="1"/>
          </p:cNvPicPr>
          <p:nvPr/>
        </p:nvPicPr>
        <p:blipFill rotWithShape="1">
          <a:blip r:embed="rId2"/>
          <a:srcRect l="3948" r="3190"/>
          <a:stretch/>
        </p:blipFill>
        <p:spPr>
          <a:xfrm>
            <a:off x="1343526" y="944946"/>
            <a:ext cx="9504948" cy="5754703"/>
          </a:xfrm>
          <a:prstGeom prst="rect">
            <a:avLst/>
          </a:prstGeom>
        </p:spPr>
      </p:pic>
    </p:spTree>
    <p:extLst>
      <p:ext uri="{BB962C8B-B14F-4D97-AF65-F5344CB8AC3E}">
        <p14:creationId xmlns:p14="http://schemas.microsoft.com/office/powerpoint/2010/main" val="446201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97</TotalTime>
  <Words>507</Words>
  <Application>Microsoft Office PowerPoint</Application>
  <PresentationFormat>Panorámica</PresentationFormat>
  <Paragraphs>45</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MS Shell Dlg 2</vt:lpstr>
      <vt:lpstr>Wingdings</vt:lpstr>
      <vt:lpstr>Wingdings 3</vt:lpstr>
      <vt:lpstr>Madison</vt:lpstr>
      <vt:lpstr>Proyecto Final Base de Datos Multidimensionales</vt:lpstr>
      <vt:lpstr>OBJETIVOS</vt:lpstr>
      <vt:lpstr>CASOS DE ESTUDIO</vt:lpstr>
      <vt:lpstr>ARQUITECTURA DE LA SOLUCIÓN</vt:lpstr>
      <vt:lpstr>EXTRACIÓN DE DATOS JUEGOS EN LÍNEA  Código utilizado para extraer datos acerca de videojuegos y ejecución del script.  </vt:lpstr>
      <vt:lpstr>EXTRACCIÓN DE DATOS NOTICIAS Y EVENTOS  Código utilizado para extraer datos acerca de noticias y eventos y ejecución del script.</vt:lpstr>
      <vt:lpstr>EXTRACCIÓN DE DATOS DE NOTICIAS</vt:lpstr>
      <vt:lpstr>EXTRACCIÓN DE DATOS DE JUGADORES DE LA NBA Datos en formato CSV importados a rapidminer sobre jugadores de la NBA.</vt:lpstr>
      <vt:lpstr>DATOS RECOLECTADOS</vt:lpstr>
      <vt:lpstr>ANÁLISIS DE INFORMACIÓN  Se pasan los diferentes archivos csv primero a mysql y después a mongodb. </vt:lpstr>
      <vt:lpstr>Cada archivo CSV  es subido a la base de datos mongodb y couchdb.</vt:lpstr>
      <vt:lpstr>CLÚSTER E INDEXACIÓN DE DATOS  Las bases de datos son indexadas en el clúster utilizando elasticsearch, cerebro y logstash mediante el uso de un script. </vt:lpstr>
      <vt:lpstr>VISUALIZACIÓN DE INFORMACIÓN Visualización para los juegos en línea por países.  </vt:lpstr>
      <vt:lpstr>Visualización de los datos con respecto a países que generan más noticias básicamente estos datos serán presentados en un diagrama tipo pastel. </vt:lpstr>
      <vt:lpstr>Visualización de los mejores jugadores de basketball.</vt:lpstr>
      <vt:lpstr>Visualización de los equipos a los cuales pertenecen los jugadores.</vt:lpstr>
      <vt:lpstr> RESULTADOS  Se realiza el mapping creando un indice en logstash para los datos de noticias y eventos. </vt:lpstr>
      <vt:lpstr>DASHBOARD DE LOS JUGADORES DE LA NBA</vt:lpstr>
      <vt:lpstr>DASHBOARD DE LOS JUEGOS EN LÍNEA</vt:lpstr>
      <vt:lpstr>DASHBOARD DE NOTICIAS Y EVENTOS</vt:lpstr>
      <vt:lpstr>LINK DE GITHUB</vt:lpstr>
      <vt:lpstr>CONCLUSIONES Y 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Base de Datos Multidimensionales</dc:title>
  <dc:creator>John Vásconez</dc:creator>
  <cp:lastModifiedBy>John Vásconez</cp:lastModifiedBy>
  <cp:revision>8</cp:revision>
  <dcterms:created xsi:type="dcterms:W3CDTF">2020-09-21T19:33:59Z</dcterms:created>
  <dcterms:modified xsi:type="dcterms:W3CDTF">2020-09-21T22:20:50Z</dcterms:modified>
</cp:coreProperties>
</file>