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89"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20" name="Footer Placeholder 19"/>
          <p:cNvSpPr>
            <a:spLocks noGrp="1"/>
          </p:cNvSpPr>
          <p:nvPr>
            <p:ph type="ftr" sz="quarter" idx="11"/>
          </p:nvPr>
        </p:nvSpPr>
        <p:spPr/>
        <p:txBody>
          <a:bodyPr/>
          <a:lstStyle>
            <a:extLst/>
          </a:lstStyle>
          <a:p>
            <a:endParaRPr lang="en-PH"/>
          </a:p>
        </p:txBody>
      </p:sp>
      <p:sp>
        <p:nvSpPr>
          <p:cNvPr id="10" name="Slide Number Placeholder 9"/>
          <p:cNvSpPr>
            <a:spLocks noGrp="1"/>
          </p:cNvSpPr>
          <p:nvPr>
            <p:ph type="sldNum" sz="quarter" idx="12"/>
          </p:nvPr>
        </p:nvSpPr>
        <p:spPr/>
        <p:txBody>
          <a:bodyPr/>
          <a:lstStyle>
            <a:extLst/>
          </a:lstStyle>
          <a:p>
            <a:fld id="{500D478C-85EB-4276-B835-61CF28B8C255}" type="slidenum">
              <a:rPr lang="en-PH" smtClean="0"/>
              <a:t>‹#›</a:t>
            </a:fld>
            <a:endParaRPr lang="en-PH"/>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5" name="Footer Placeholder 4"/>
          <p:cNvSpPr>
            <a:spLocks noGrp="1"/>
          </p:cNvSpPr>
          <p:nvPr>
            <p:ph type="ftr" sz="quarter" idx="11"/>
          </p:nvPr>
        </p:nvSpPr>
        <p:spPr/>
        <p:txBody>
          <a:bodyPr/>
          <a:lstStyle>
            <a:extLst/>
          </a:lstStyle>
          <a:p>
            <a:endParaRPr lang="en-PH"/>
          </a:p>
        </p:txBody>
      </p:sp>
      <p:sp>
        <p:nvSpPr>
          <p:cNvPr id="6" name="Slide Number Placeholder 5"/>
          <p:cNvSpPr>
            <a:spLocks noGrp="1"/>
          </p:cNvSpPr>
          <p:nvPr>
            <p:ph type="sldNum" sz="quarter" idx="12"/>
          </p:nvPr>
        </p:nvSpPr>
        <p:spPr/>
        <p:txBody>
          <a:bodyPr/>
          <a:lstStyle>
            <a:extLst/>
          </a:lstStyle>
          <a:p>
            <a:fld id="{500D478C-85EB-4276-B835-61CF28B8C255}" type="slidenum">
              <a:rPr lang="en-PH" smtClean="0"/>
              <a:t>‹#›</a:t>
            </a:fld>
            <a:endParaRPr lang="en-PH"/>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8" name="Footer Placeholder 7"/>
          <p:cNvSpPr>
            <a:spLocks noGrp="1"/>
          </p:cNvSpPr>
          <p:nvPr>
            <p:ph type="ftr" sz="quarter" idx="11"/>
          </p:nvPr>
        </p:nvSpPr>
        <p:spPr/>
        <p:txBody>
          <a:bodyPr/>
          <a:lstStyle>
            <a:extLst/>
          </a:lstStyle>
          <a:p>
            <a:endParaRPr lang="en-PH"/>
          </a:p>
        </p:txBody>
      </p:sp>
      <p:sp>
        <p:nvSpPr>
          <p:cNvPr id="9" name="Slide Number Placeholder 8"/>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4" name="Footer Placeholder 3"/>
          <p:cNvSpPr>
            <a:spLocks noGrp="1"/>
          </p:cNvSpPr>
          <p:nvPr>
            <p:ph type="ftr" sz="quarter" idx="11"/>
          </p:nvPr>
        </p:nvSpPr>
        <p:spPr/>
        <p:txBody>
          <a:bodyPr/>
          <a:lstStyle>
            <a:extLst/>
          </a:lstStyle>
          <a:p>
            <a:endParaRPr lang="en-PH"/>
          </a:p>
        </p:txBody>
      </p:sp>
      <p:sp>
        <p:nvSpPr>
          <p:cNvPr id="5" name="Slide Number Placeholder 4"/>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3" name="Footer Placeholder 2"/>
          <p:cNvSpPr>
            <a:spLocks noGrp="1"/>
          </p:cNvSpPr>
          <p:nvPr>
            <p:ph type="ftr" sz="quarter" idx="11"/>
          </p:nvPr>
        </p:nvSpPr>
        <p:spPr/>
        <p:txBody>
          <a:bodyPr/>
          <a:lstStyle>
            <a:extLst/>
          </a:lstStyle>
          <a:p>
            <a:endParaRPr lang="en-PH"/>
          </a:p>
        </p:txBody>
      </p:sp>
      <p:sp>
        <p:nvSpPr>
          <p:cNvPr id="4" name="Slide Number Placeholder 3"/>
          <p:cNvSpPr>
            <a:spLocks noGrp="1"/>
          </p:cNvSpPr>
          <p:nvPr>
            <p:ph type="sldNum" sz="quarter" idx="12"/>
          </p:nvPr>
        </p:nvSpPr>
        <p:spPr/>
        <p:txBody>
          <a:bodyPr/>
          <a:lstStyle>
            <a:extLst/>
          </a:lstStyle>
          <a:p>
            <a:fld id="{500D478C-85EB-4276-B835-61CF28B8C255}" type="slidenum">
              <a:rPr lang="en-PH" smtClean="0"/>
              <a:t>‹#›</a:t>
            </a:fld>
            <a:endParaRPr lang="en-PH"/>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500D478C-85EB-4276-B835-61CF28B8C255}"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3BAF5DF-3D9D-480C-A244-FDC2C996E899}" type="datetimeFigureOut">
              <a:rPr lang="en-PH" smtClean="0"/>
              <a:t>18/01/2021</a:t>
            </a:fld>
            <a:endParaRPr lang="en-PH"/>
          </a:p>
        </p:txBody>
      </p:sp>
      <p:sp>
        <p:nvSpPr>
          <p:cNvPr id="6" name="Footer Placeholder 5"/>
          <p:cNvSpPr>
            <a:spLocks noGrp="1"/>
          </p:cNvSpPr>
          <p:nvPr>
            <p:ph type="ftr" sz="quarter" idx="11"/>
          </p:nvPr>
        </p:nvSpPr>
        <p:spPr/>
        <p:txBody>
          <a:bodyPr/>
          <a:lstStyle>
            <a:extLst/>
          </a:lstStyle>
          <a:p>
            <a:endParaRPr lang="en-PH"/>
          </a:p>
        </p:txBody>
      </p:sp>
      <p:sp>
        <p:nvSpPr>
          <p:cNvPr id="7" name="Slide Number Placeholder 6"/>
          <p:cNvSpPr>
            <a:spLocks noGrp="1"/>
          </p:cNvSpPr>
          <p:nvPr>
            <p:ph type="sldNum" sz="quarter" idx="12"/>
          </p:nvPr>
        </p:nvSpPr>
        <p:spPr/>
        <p:txBody>
          <a:bodyPr/>
          <a:lstStyle>
            <a:extLst/>
          </a:lstStyle>
          <a:p>
            <a:fld id="{500D478C-85EB-4276-B835-61CF28B8C255}" type="slidenum">
              <a:rPr lang="en-PH" smtClean="0"/>
              <a:t>‹#›</a:t>
            </a:fld>
            <a:endParaRPr lang="en-PH"/>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3BAF5DF-3D9D-480C-A244-FDC2C996E899}" type="datetimeFigureOut">
              <a:rPr lang="en-PH" smtClean="0"/>
              <a:t>18/01/2021</a:t>
            </a:fld>
            <a:endParaRPr lang="en-PH"/>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PH"/>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00D478C-85EB-4276-B835-61CF28B8C255}" type="slidenum">
              <a:rPr lang="en-PH" smtClean="0"/>
              <a:t>‹#›</a:t>
            </a:fld>
            <a:endParaRPr lang="en-PH"/>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b="1" u="sng" dirty="0"/>
              <a:t>Battle of Neighbourhoods</a:t>
            </a:r>
            <a:endParaRPr lang="en-PH" dirty="0"/>
          </a:p>
        </p:txBody>
      </p:sp>
      <p:sp>
        <p:nvSpPr>
          <p:cNvPr id="3" name="Subtitle 2"/>
          <p:cNvSpPr>
            <a:spLocks noGrp="1"/>
          </p:cNvSpPr>
          <p:nvPr>
            <p:ph type="subTitle" idx="1"/>
          </p:nvPr>
        </p:nvSpPr>
        <p:spPr/>
        <p:txBody>
          <a:bodyPr>
            <a:normAutofit lnSpcReduction="10000"/>
          </a:bodyPr>
          <a:lstStyle/>
          <a:p>
            <a:r>
              <a:rPr lang="en-PH" b="1" dirty="0"/>
              <a:t>Report on the Battle of Neighbourhoods</a:t>
            </a:r>
            <a:endParaRPr lang="en-PH" dirty="0"/>
          </a:p>
          <a:p>
            <a:r>
              <a:rPr lang="en-PH" b="1" dirty="0"/>
              <a:t>(Version 1.0)	</a:t>
            </a:r>
            <a:endParaRPr lang="en-PH" dirty="0"/>
          </a:p>
          <a:p>
            <a:r>
              <a:rPr lang="en-PH" b="1" dirty="0"/>
              <a:t>Capstone Project</a:t>
            </a:r>
            <a:endParaRPr lang="en-PH" dirty="0"/>
          </a:p>
          <a:p>
            <a:r>
              <a:rPr lang="en-PH" b="1" dirty="0"/>
              <a:t>January 18, 2020</a:t>
            </a:r>
            <a:endParaRPr lang="en-PH" dirty="0"/>
          </a:p>
        </p:txBody>
      </p:sp>
    </p:spTree>
    <p:extLst>
      <p:ext uri="{BB962C8B-B14F-4D97-AF65-F5344CB8AC3E}">
        <p14:creationId xmlns:p14="http://schemas.microsoft.com/office/powerpoint/2010/main" val="1731881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Results and Discussions</a:t>
            </a:r>
            <a:endParaRPr lang="en-PH" sz="3200" dirty="0"/>
          </a:p>
        </p:txBody>
      </p:sp>
      <p:sp>
        <p:nvSpPr>
          <p:cNvPr id="9" name="Subtitle 2"/>
          <p:cNvSpPr>
            <a:spLocks noGrp="1"/>
          </p:cNvSpPr>
          <p:nvPr>
            <p:ph type="subTitle" idx="1"/>
          </p:nvPr>
        </p:nvSpPr>
        <p:spPr>
          <a:xfrm>
            <a:off x="1051000" y="639759"/>
            <a:ext cx="7406640" cy="288032"/>
          </a:xfrm>
        </p:spPr>
        <p:txBody>
          <a:bodyPr>
            <a:noAutofit/>
          </a:bodyPr>
          <a:lstStyle/>
          <a:p>
            <a:pPr lvl="0"/>
            <a:r>
              <a:rPr lang="en-PH" sz="2000" b="1" dirty="0" smtClean="0">
                <a:solidFill>
                  <a:schemeClr val="tx1"/>
                </a:solidFill>
                <a:latin typeface="+mj-lt"/>
              </a:rPr>
              <a:t>Toronto Cluster Map</a:t>
            </a:r>
          </a:p>
        </p:txBody>
      </p:sp>
      <p:sp>
        <p:nvSpPr>
          <p:cNvPr id="5" name="Subtitle 2"/>
          <p:cNvSpPr txBox="1">
            <a:spLocks/>
          </p:cNvSpPr>
          <p:nvPr/>
        </p:nvSpPr>
        <p:spPr>
          <a:xfrm>
            <a:off x="6156175" y="3478920"/>
            <a:ext cx="2878931"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dirty="0" smtClean="0">
                <a:solidFill>
                  <a:schemeClr val="tx1"/>
                </a:solidFill>
                <a:latin typeface="+mj-lt"/>
              </a:rPr>
              <a:t>New York Cluster Map</a:t>
            </a:r>
            <a:endParaRPr lang="en-PH" sz="2000" b="1" dirty="0" smtClean="0">
              <a:solidFill>
                <a:schemeClr val="tx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27791"/>
            <a:ext cx="4653061" cy="2785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80" y="3766952"/>
            <a:ext cx="5076056" cy="303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51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Results and Discussions</a:t>
            </a:r>
            <a:endParaRPr lang="en-PH" sz="3200" dirty="0"/>
          </a:p>
        </p:txBody>
      </p:sp>
      <p:sp>
        <p:nvSpPr>
          <p:cNvPr id="9" name="Subtitle 2"/>
          <p:cNvSpPr>
            <a:spLocks noGrp="1"/>
          </p:cNvSpPr>
          <p:nvPr>
            <p:ph type="subTitle" idx="1"/>
          </p:nvPr>
        </p:nvSpPr>
        <p:spPr>
          <a:xfrm>
            <a:off x="1156712" y="836712"/>
            <a:ext cx="7406640" cy="288032"/>
          </a:xfrm>
        </p:spPr>
        <p:txBody>
          <a:bodyPr>
            <a:noAutofit/>
          </a:bodyPr>
          <a:lstStyle/>
          <a:p>
            <a:pPr lvl="0"/>
            <a:r>
              <a:rPr lang="en-PH" sz="2000" b="1" dirty="0" smtClean="0">
                <a:solidFill>
                  <a:schemeClr val="tx1"/>
                </a:solidFill>
                <a:latin typeface="+mj-lt"/>
              </a:rPr>
              <a:t>Similarities/Differences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71700" y="1340768"/>
            <a:ext cx="5976664" cy="829945"/>
          </a:xfrm>
          <a:prstGeom prst="rect">
            <a:avLst/>
          </a:prstGeom>
          <a:noFill/>
          <a:ln>
            <a:solidFill>
              <a:schemeClr val="accent1"/>
            </a:solid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519772" y="2348880"/>
            <a:ext cx="4464496" cy="3168352"/>
          </a:xfrm>
          <a:prstGeom prst="rect">
            <a:avLst/>
          </a:prstGeom>
          <a:noFill/>
          <a:ln>
            <a:solidFill>
              <a:schemeClr val="accent1"/>
            </a:solidFill>
          </a:ln>
        </p:spPr>
      </p:pic>
    </p:spTree>
    <p:extLst>
      <p:ext uri="{BB962C8B-B14F-4D97-AF65-F5344CB8AC3E}">
        <p14:creationId xmlns:p14="http://schemas.microsoft.com/office/powerpoint/2010/main" val="4246134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Results and Discussions</a:t>
            </a:r>
            <a:endParaRPr lang="en-PH" sz="3200" dirty="0"/>
          </a:p>
        </p:txBody>
      </p:sp>
      <p:sp>
        <p:nvSpPr>
          <p:cNvPr id="9" name="Subtitle 2"/>
          <p:cNvSpPr>
            <a:spLocks noGrp="1"/>
          </p:cNvSpPr>
          <p:nvPr>
            <p:ph type="subTitle" idx="1"/>
          </p:nvPr>
        </p:nvSpPr>
        <p:spPr>
          <a:xfrm>
            <a:off x="1156712" y="836712"/>
            <a:ext cx="7406640" cy="288032"/>
          </a:xfrm>
        </p:spPr>
        <p:txBody>
          <a:bodyPr>
            <a:noAutofit/>
          </a:bodyPr>
          <a:lstStyle/>
          <a:p>
            <a:pPr lvl="0"/>
            <a:r>
              <a:rPr lang="en-PH" sz="2000" b="1" dirty="0" smtClean="0">
                <a:solidFill>
                  <a:schemeClr val="tx1"/>
                </a:solidFill>
                <a:latin typeface="+mj-lt"/>
              </a:rPr>
              <a:t>Top Number of  Venues’ Categories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628800"/>
            <a:ext cx="5435600" cy="2889885"/>
          </a:xfrm>
          <a:prstGeom prst="rect">
            <a:avLst/>
          </a:prstGeom>
          <a:noFill/>
          <a:ln>
            <a:solidFill>
              <a:schemeClr val="accent1"/>
            </a:solidFill>
          </a:ln>
        </p:spPr>
      </p:pic>
      <p:sp>
        <p:nvSpPr>
          <p:cNvPr id="11" name="Subtitle 2"/>
          <p:cNvSpPr txBox="1">
            <a:spLocks/>
          </p:cNvSpPr>
          <p:nvPr/>
        </p:nvSpPr>
        <p:spPr>
          <a:xfrm>
            <a:off x="1187624" y="1194624"/>
            <a:ext cx="7406640"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u="sng" dirty="0" smtClean="0">
                <a:solidFill>
                  <a:schemeClr val="tx1"/>
                </a:solidFill>
                <a:latin typeface="+mj-lt"/>
              </a:rPr>
              <a:t>Toronto</a:t>
            </a:r>
            <a:endParaRPr lang="en-PH" sz="2000" b="1" u="sng" dirty="0" smtClean="0">
              <a:solidFill>
                <a:schemeClr val="tx1"/>
              </a:solidFill>
              <a:latin typeface="+mj-lt"/>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5157192"/>
            <a:ext cx="4013200" cy="711200"/>
          </a:xfrm>
          <a:prstGeom prst="rect">
            <a:avLst/>
          </a:prstGeom>
          <a:noFill/>
          <a:ln>
            <a:solidFill>
              <a:schemeClr val="accent1"/>
            </a:solidFill>
          </a:ln>
        </p:spPr>
      </p:pic>
      <p:sp>
        <p:nvSpPr>
          <p:cNvPr id="13" name="Subtitle 2"/>
          <p:cNvSpPr txBox="1">
            <a:spLocks/>
          </p:cNvSpPr>
          <p:nvPr/>
        </p:nvSpPr>
        <p:spPr>
          <a:xfrm>
            <a:off x="1198072" y="4797152"/>
            <a:ext cx="7406640"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u="sng" dirty="0" smtClean="0">
                <a:solidFill>
                  <a:schemeClr val="tx1"/>
                </a:solidFill>
                <a:latin typeface="+mj-lt"/>
              </a:rPr>
              <a:t>New York</a:t>
            </a:r>
            <a:endParaRPr lang="en-PH" sz="2000" b="1" u="sng" dirty="0" smtClean="0">
              <a:solidFill>
                <a:schemeClr val="tx1"/>
              </a:solidFill>
              <a:latin typeface="+mj-lt"/>
            </a:endParaRPr>
          </a:p>
        </p:txBody>
      </p:sp>
    </p:spTree>
    <p:extLst>
      <p:ext uri="{BB962C8B-B14F-4D97-AF65-F5344CB8AC3E}">
        <p14:creationId xmlns:p14="http://schemas.microsoft.com/office/powerpoint/2010/main" val="37021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Results and Discussions</a:t>
            </a:r>
            <a:endParaRPr lang="en-PH" sz="3200" dirty="0"/>
          </a:p>
        </p:txBody>
      </p:sp>
      <p:sp>
        <p:nvSpPr>
          <p:cNvPr id="9" name="Subtitle 2"/>
          <p:cNvSpPr>
            <a:spLocks noGrp="1"/>
          </p:cNvSpPr>
          <p:nvPr>
            <p:ph type="subTitle" idx="1"/>
          </p:nvPr>
        </p:nvSpPr>
        <p:spPr>
          <a:xfrm>
            <a:off x="1156712" y="836712"/>
            <a:ext cx="7406640" cy="288032"/>
          </a:xfrm>
        </p:spPr>
        <p:txBody>
          <a:bodyPr>
            <a:noAutofit/>
          </a:bodyPr>
          <a:lstStyle/>
          <a:p>
            <a:pPr lvl="0"/>
            <a:r>
              <a:rPr lang="en-PH" sz="2000" b="1" dirty="0" smtClean="0">
                <a:solidFill>
                  <a:schemeClr val="tx1"/>
                </a:solidFill>
                <a:latin typeface="+mj-lt"/>
              </a:rPr>
              <a:t>Top Five Common Venues</a:t>
            </a:r>
          </a:p>
        </p:txBody>
      </p:sp>
      <p:sp>
        <p:nvSpPr>
          <p:cNvPr id="11" name="Subtitle 2"/>
          <p:cNvSpPr txBox="1">
            <a:spLocks/>
          </p:cNvSpPr>
          <p:nvPr/>
        </p:nvSpPr>
        <p:spPr>
          <a:xfrm>
            <a:off x="1187624" y="1194624"/>
            <a:ext cx="7406640"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u="sng" dirty="0" smtClean="0">
                <a:solidFill>
                  <a:schemeClr val="tx1"/>
                </a:solidFill>
                <a:latin typeface="+mj-lt"/>
              </a:rPr>
              <a:t>Toronto</a:t>
            </a:r>
            <a:endParaRPr lang="en-PH" sz="2000" b="1" u="sng" dirty="0" smtClean="0">
              <a:solidFill>
                <a:schemeClr val="tx1"/>
              </a:solidFill>
              <a:latin typeface="+mj-lt"/>
            </a:endParaRPr>
          </a:p>
        </p:txBody>
      </p:sp>
      <p:sp>
        <p:nvSpPr>
          <p:cNvPr id="13" name="Subtitle 2"/>
          <p:cNvSpPr txBox="1">
            <a:spLocks/>
          </p:cNvSpPr>
          <p:nvPr/>
        </p:nvSpPr>
        <p:spPr>
          <a:xfrm>
            <a:off x="1198072" y="5094064"/>
            <a:ext cx="7406640"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u="sng" dirty="0" smtClean="0">
                <a:solidFill>
                  <a:schemeClr val="tx1"/>
                </a:solidFill>
                <a:latin typeface="+mj-lt"/>
              </a:rPr>
              <a:t>New York</a:t>
            </a:r>
            <a:endParaRPr lang="en-PH" sz="2000" b="1" u="sng" dirty="0" smtClean="0">
              <a:solidFill>
                <a:schemeClr val="tx1"/>
              </a:solidFill>
              <a:latin typeface="+mj-lt"/>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72121"/>
            <a:ext cx="6120680" cy="3297039"/>
          </a:xfrm>
          <a:prstGeom prst="rect">
            <a:avLst/>
          </a:prstGeom>
          <a:noFill/>
          <a:ln>
            <a:solidFill>
              <a:schemeClr val="accent1"/>
            </a:solidFill>
          </a:ln>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1857296" y="5589240"/>
            <a:ext cx="6099080" cy="643255"/>
          </a:xfrm>
          <a:prstGeom prst="rect">
            <a:avLst/>
          </a:prstGeom>
          <a:noFill/>
          <a:ln>
            <a:solidFill>
              <a:schemeClr val="accent1"/>
            </a:solidFill>
          </a:ln>
        </p:spPr>
      </p:pic>
    </p:spTree>
    <p:extLst>
      <p:ext uri="{BB962C8B-B14F-4D97-AF65-F5344CB8AC3E}">
        <p14:creationId xmlns:p14="http://schemas.microsoft.com/office/powerpoint/2010/main" val="1069532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Observations &amp; Recommendations</a:t>
            </a:r>
            <a:endParaRPr lang="en-PH" sz="3200" dirty="0"/>
          </a:p>
        </p:txBody>
      </p:sp>
      <p:sp>
        <p:nvSpPr>
          <p:cNvPr id="2" name="Subtitle 1"/>
          <p:cNvSpPr>
            <a:spLocks noGrp="1"/>
          </p:cNvSpPr>
          <p:nvPr>
            <p:ph type="subTitle" idx="1"/>
          </p:nvPr>
        </p:nvSpPr>
        <p:spPr>
          <a:xfrm>
            <a:off x="1187624" y="764704"/>
            <a:ext cx="7406640" cy="5760640"/>
          </a:xfrm>
        </p:spPr>
        <p:txBody>
          <a:bodyPr>
            <a:noAutofit/>
          </a:bodyPr>
          <a:lstStyle/>
          <a:p>
            <a:r>
              <a:rPr lang="en-PH" sz="1600" b="1" u="sng" dirty="0"/>
              <a:t>Observations:</a:t>
            </a:r>
            <a:endParaRPr lang="en-PH" sz="1600" dirty="0"/>
          </a:p>
          <a:p>
            <a:r>
              <a:rPr lang="en-PH" sz="1600" dirty="0"/>
              <a:t> </a:t>
            </a:r>
          </a:p>
          <a:p>
            <a:pPr marL="313182" lvl="0" indent="-285750">
              <a:buFont typeface="Arial" pitchFamily="34" charset="0"/>
              <a:buChar char="•"/>
            </a:pPr>
            <a:r>
              <a:rPr lang="en-PH" sz="1600" dirty="0"/>
              <a:t>There are different sources where one can get the applicable or appropriate data to be used or </a:t>
            </a:r>
            <a:r>
              <a:rPr lang="en-PH" sz="1600" dirty="0" err="1"/>
              <a:t>analyzed</a:t>
            </a:r>
            <a:r>
              <a:rPr lang="en-PH" sz="1600" dirty="0"/>
              <a:t>.  One has to </a:t>
            </a:r>
            <a:r>
              <a:rPr lang="en-PH" sz="1600" dirty="0" err="1"/>
              <a:t>analyze</a:t>
            </a:r>
            <a:r>
              <a:rPr lang="en-PH" sz="1600" dirty="0"/>
              <a:t> its contents, structure, and other factors that will be needed for better use or appreciation.</a:t>
            </a:r>
          </a:p>
          <a:p>
            <a:pPr marL="313182" indent="-285750">
              <a:buFont typeface="Arial" pitchFamily="34" charset="0"/>
              <a:buChar char="•"/>
            </a:pPr>
            <a:r>
              <a:rPr lang="en-PH" sz="1600" dirty="0"/>
              <a:t> </a:t>
            </a:r>
            <a:r>
              <a:rPr lang="en-PH" sz="1600" dirty="0" err="1" smtClean="0"/>
              <a:t>Dataframes</a:t>
            </a:r>
            <a:r>
              <a:rPr lang="en-PH" sz="1600" dirty="0" smtClean="0"/>
              <a:t> </a:t>
            </a:r>
            <a:r>
              <a:rPr lang="en-PH" sz="1600" dirty="0"/>
              <a:t>are powerful but one has to gain deeper understanding on how to do further manipulations and familiarity with the syntaxes.</a:t>
            </a:r>
          </a:p>
          <a:p>
            <a:pPr marL="313182" indent="-285750">
              <a:buFont typeface="Arial" pitchFamily="34" charset="0"/>
              <a:buChar char="•"/>
            </a:pPr>
            <a:r>
              <a:rPr lang="en-PH" sz="1600" dirty="0"/>
              <a:t> </a:t>
            </a:r>
            <a:r>
              <a:rPr lang="en-PH" sz="1600" dirty="0" smtClean="0"/>
              <a:t>There </a:t>
            </a:r>
            <a:r>
              <a:rPr lang="en-PH" sz="1600" dirty="0"/>
              <a:t>is a need to strategize beforehand on how the results can be presented for better understanding of the results towards decision making or conclusion.</a:t>
            </a:r>
          </a:p>
          <a:p>
            <a:pPr marL="313182" indent="-285750">
              <a:buFont typeface="Arial" pitchFamily="34" charset="0"/>
              <a:buChar char="•"/>
            </a:pPr>
            <a:r>
              <a:rPr lang="en-PH" sz="1600" dirty="0"/>
              <a:t> </a:t>
            </a:r>
            <a:r>
              <a:rPr lang="en-PH" sz="1600" dirty="0" smtClean="0"/>
              <a:t>As </a:t>
            </a:r>
            <a:r>
              <a:rPr lang="en-PH" sz="1600" dirty="0"/>
              <a:t>one executes a program code, there is a need to </a:t>
            </a:r>
            <a:r>
              <a:rPr lang="en-PH" sz="1600" dirty="0" err="1"/>
              <a:t>analyze</a:t>
            </a:r>
            <a:r>
              <a:rPr lang="en-PH" sz="1600" dirty="0"/>
              <a:t> further and comprehensively the results and do tests to confirm  the accuracy of the data. </a:t>
            </a:r>
          </a:p>
          <a:p>
            <a:r>
              <a:rPr lang="en-PH" sz="1600" dirty="0"/>
              <a:t> </a:t>
            </a:r>
          </a:p>
          <a:p>
            <a:r>
              <a:rPr lang="en-PH" sz="1600" b="1" u="sng" dirty="0"/>
              <a:t>Recommendations based on the results:</a:t>
            </a:r>
            <a:endParaRPr lang="en-PH" sz="1600" dirty="0"/>
          </a:p>
          <a:p>
            <a:r>
              <a:rPr lang="en-PH" sz="1600" dirty="0"/>
              <a:t> </a:t>
            </a:r>
            <a:r>
              <a:rPr lang="en-PH" sz="1600" dirty="0" smtClean="0"/>
              <a:t>K-means </a:t>
            </a:r>
            <a:r>
              <a:rPr lang="en-PH" sz="1600" dirty="0"/>
              <a:t>is a good model to use.  In this case or problem study, the k-means clustering was executed beforehand.  Further analysis using </a:t>
            </a:r>
            <a:r>
              <a:rPr lang="en-PH" sz="1600" dirty="0" err="1"/>
              <a:t>dataframes</a:t>
            </a:r>
            <a:r>
              <a:rPr lang="en-PH" sz="1600" dirty="0"/>
              <a:t> and analysis of data have confirmed its appropriateness and importance.  Thus, recommendation is:  one has to really focus on the data and do tests to confirm its accuracy.  </a:t>
            </a:r>
          </a:p>
        </p:txBody>
      </p:sp>
    </p:spTree>
    <p:extLst>
      <p:ext uri="{BB962C8B-B14F-4D97-AF65-F5344CB8AC3E}">
        <p14:creationId xmlns:p14="http://schemas.microsoft.com/office/powerpoint/2010/main" val="329719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Conclusion</a:t>
            </a:r>
            <a:endParaRPr lang="en-PH" sz="3200" dirty="0"/>
          </a:p>
        </p:txBody>
      </p:sp>
      <p:sp>
        <p:nvSpPr>
          <p:cNvPr id="2" name="Subtitle 1"/>
          <p:cNvSpPr>
            <a:spLocks noGrp="1"/>
          </p:cNvSpPr>
          <p:nvPr>
            <p:ph type="subTitle" idx="1"/>
          </p:nvPr>
        </p:nvSpPr>
        <p:spPr>
          <a:xfrm>
            <a:off x="1187624" y="764704"/>
            <a:ext cx="7406640" cy="5760640"/>
          </a:xfrm>
        </p:spPr>
        <p:txBody>
          <a:bodyPr>
            <a:noAutofit/>
          </a:bodyPr>
          <a:lstStyle/>
          <a:p>
            <a:pPr algn="just"/>
            <a:r>
              <a:rPr lang="en-PH" sz="1800" i="1" dirty="0"/>
              <a:t>Is Toronto more like New York City before a family decides to migrate to Toronto?  </a:t>
            </a:r>
            <a:r>
              <a:rPr lang="en-PH" sz="1800" dirty="0"/>
              <a:t>Further review of the “more like" means something is better or more agreeable or satisfying.  Based on Section VI Results, Toronto is more like New York City based on the following:</a:t>
            </a:r>
          </a:p>
          <a:p>
            <a:pPr algn="just"/>
            <a:r>
              <a:rPr lang="en-PH" sz="1800" i="1" dirty="0"/>
              <a:t> </a:t>
            </a:r>
            <a:endParaRPr lang="en-PH" sz="1800" dirty="0"/>
          </a:p>
          <a:p>
            <a:pPr marL="313182" indent="-285750" algn="just">
              <a:buFontTx/>
              <a:buChar char="-"/>
            </a:pPr>
            <a:r>
              <a:rPr lang="en-PH" sz="1800" dirty="0" smtClean="0"/>
              <a:t>Toronto </a:t>
            </a:r>
            <a:r>
              <a:rPr lang="en-PH" sz="1800" dirty="0"/>
              <a:t>has more neighbourhoods that top the maximum number of venues category; and where a family deciding to migrate has several choices.  New York has only one neighbourhood </a:t>
            </a:r>
            <a:r>
              <a:rPr lang="en-PH" sz="1800" dirty="0" err="1"/>
              <a:t>inspite</a:t>
            </a:r>
            <a:r>
              <a:rPr lang="en-PH" sz="1800" dirty="0"/>
              <a:t> of the fact that it has more venue </a:t>
            </a:r>
            <a:r>
              <a:rPr lang="en-PH" sz="1800" dirty="0" smtClean="0"/>
              <a:t>categories.</a:t>
            </a:r>
          </a:p>
          <a:p>
            <a:pPr marL="313182" indent="-285750" algn="just">
              <a:buFontTx/>
              <a:buChar char="-"/>
            </a:pPr>
            <a:r>
              <a:rPr lang="en-PH" sz="1800" dirty="0" smtClean="0"/>
              <a:t>13 </a:t>
            </a:r>
            <a:r>
              <a:rPr lang="en-PH" sz="1800" dirty="0"/>
              <a:t>neighbourhoods of Toronto have the same number of different venues’ categories which topped the list.  A family has more choices when it comes to travelling within the area because the neighbourhoods belong to same cluster (Cluster 4) as well. </a:t>
            </a:r>
          </a:p>
          <a:p>
            <a:pPr algn="just"/>
            <a:r>
              <a:rPr lang="en-PH" sz="1800" dirty="0"/>
              <a:t> </a:t>
            </a:r>
          </a:p>
          <a:p>
            <a:pPr algn="just"/>
            <a:r>
              <a:rPr lang="en-PH" sz="1800" dirty="0"/>
              <a:t>Further, since there are more neighbourhoods in Toronto to choose with wide variety of venues’ categories, a family deciding to migrate to Toronto may use the data with the list of neighbourhoods and its top 5 most common venues. </a:t>
            </a:r>
          </a:p>
        </p:txBody>
      </p:sp>
    </p:spTree>
    <p:extLst>
      <p:ext uri="{BB962C8B-B14F-4D97-AF65-F5344CB8AC3E}">
        <p14:creationId xmlns:p14="http://schemas.microsoft.com/office/powerpoint/2010/main" val="415568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3608" y="2276872"/>
            <a:ext cx="7920880" cy="680096"/>
          </a:xfrm>
        </p:spPr>
        <p:txBody>
          <a:bodyPr>
            <a:normAutofit/>
          </a:bodyPr>
          <a:lstStyle/>
          <a:p>
            <a:pPr algn="ctr"/>
            <a:r>
              <a:rPr lang="en-PH" sz="3200" b="1" dirty="0" smtClean="0"/>
              <a:t>Thank You.</a:t>
            </a:r>
            <a:endParaRPr lang="en-PH" sz="3200" dirty="0"/>
          </a:p>
        </p:txBody>
      </p:sp>
    </p:spTree>
    <p:extLst>
      <p:ext uri="{BB962C8B-B14F-4D97-AF65-F5344CB8AC3E}">
        <p14:creationId xmlns:p14="http://schemas.microsoft.com/office/powerpoint/2010/main" val="714744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Outline of Presentation</a:t>
            </a:r>
            <a:endParaRPr lang="en-PH" sz="3200" dirty="0"/>
          </a:p>
        </p:txBody>
      </p:sp>
      <p:sp>
        <p:nvSpPr>
          <p:cNvPr id="9" name="Subtitle 2"/>
          <p:cNvSpPr>
            <a:spLocks noGrp="1"/>
          </p:cNvSpPr>
          <p:nvPr>
            <p:ph type="subTitle" idx="1"/>
          </p:nvPr>
        </p:nvSpPr>
        <p:spPr>
          <a:xfrm>
            <a:off x="1187624" y="980728"/>
            <a:ext cx="7406640" cy="3096344"/>
          </a:xfrm>
        </p:spPr>
        <p:txBody>
          <a:bodyPr>
            <a:noAutofit/>
          </a:bodyPr>
          <a:lstStyle/>
          <a:p>
            <a:pPr marL="342900" indent="-342900">
              <a:buFont typeface="+mj-lt"/>
              <a:buAutoNum type="arabicPeriod"/>
            </a:pPr>
            <a:r>
              <a:rPr lang="en-PH" sz="2000" dirty="0">
                <a:latin typeface="+mj-lt"/>
                <a:cs typeface="Courier New" pitchFamily="49" charset="0"/>
              </a:rPr>
              <a:t>Introduction/Business Problem</a:t>
            </a:r>
          </a:p>
          <a:p>
            <a:pPr marL="342900" indent="-342900">
              <a:buFont typeface="+mj-lt"/>
              <a:buAutoNum type="arabicPeriod"/>
            </a:pPr>
            <a:r>
              <a:rPr lang="en-PH" sz="2000" dirty="0" smtClean="0">
                <a:latin typeface="+mj-lt"/>
                <a:cs typeface="Courier New" pitchFamily="49" charset="0"/>
              </a:rPr>
              <a:t>Scope/Limitations</a:t>
            </a:r>
            <a:endParaRPr lang="en-PH" sz="2000" dirty="0">
              <a:latin typeface="+mj-lt"/>
              <a:cs typeface="Courier New" pitchFamily="49" charset="0"/>
            </a:endParaRPr>
          </a:p>
          <a:p>
            <a:pPr marL="342900" indent="-342900">
              <a:buFont typeface="+mj-lt"/>
              <a:buAutoNum type="arabicPeriod"/>
            </a:pPr>
            <a:r>
              <a:rPr lang="en-PH" sz="2000" dirty="0">
                <a:latin typeface="+mj-lt"/>
                <a:cs typeface="Courier New" pitchFamily="49" charset="0"/>
              </a:rPr>
              <a:t>Major Data Description</a:t>
            </a:r>
          </a:p>
          <a:p>
            <a:pPr marL="342900" indent="-342900">
              <a:buFont typeface="+mj-lt"/>
              <a:buAutoNum type="arabicPeriod"/>
            </a:pPr>
            <a:r>
              <a:rPr lang="en-PH" sz="2000" dirty="0">
                <a:latin typeface="+mj-lt"/>
                <a:cs typeface="Courier New" pitchFamily="49" charset="0"/>
              </a:rPr>
              <a:t>Methodology</a:t>
            </a:r>
          </a:p>
          <a:p>
            <a:pPr marL="342900" indent="-342900">
              <a:buFont typeface="+mj-lt"/>
              <a:buAutoNum type="arabicPeriod"/>
            </a:pPr>
            <a:r>
              <a:rPr lang="en-PH" sz="2000" dirty="0">
                <a:latin typeface="+mj-lt"/>
                <a:cs typeface="Courier New" pitchFamily="49" charset="0"/>
              </a:rPr>
              <a:t>Results and Discussions</a:t>
            </a:r>
          </a:p>
          <a:p>
            <a:pPr marL="342900" indent="-342900">
              <a:buFont typeface="+mj-lt"/>
              <a:buAutoNum type="arabicPeriod"/>
            </a:pPr>
            <a:r>
              <a:rPr lang="en-PH" sz="2000" dirty="0">
                <a:latin typeface="+mj-lt"/>
                <a:cs typeface="Courier New" pitchFamily="49" charset="0"/>
              </a:rPr>
              <a:t>Observations and Recommendations</a:t>
            </a:r>
            <a:endParaRPr lang="en-PH" sz="2000" dirty="0">
              <a:latin typeface="+mj-lt"/>
            </a:endParaRPr>
          </a:p>
        </p:txBody>
      </p:sp>
    </p:spTree>
    <p:extLst>
      <p:ext uri="{BB962C8B-B14F-4D97-AF65-F5344CB8AC3E}">
        <p14:creationId xmlns:p14="http://schemas.microsoft.com/office/powerpoint/2010/main" val="342701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Introduction/Business Problem</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42900" indent="-342900">
              <a:buFontTx/>
              <a:buChar char="-"/>
            </a:pPr>
            <a:r>
              <a:rPr lang="en-PH" sz="2000" dirty="0" smtClean="0"/>
              <a:t>This </a:t>
            </a:r>
            <a:r>
              <a:rPr lang="en-PH" sz="2000" dirty="0"/>
              <a:t>business problem performs a comparison of the two cities, i.e. Toronto and New York to determine how similar or dissimilar they are based on available amenities or services within the </a:t>
            </a:r>
            <a:r>
              <a:rPr lang="en-PH" sz="2000" dirty="0" smtClean="0"/>
              <a:t>areas.</a:t>
            </a:r>
          </a:p>
          <a:p>
            <a:pPr marL="342900" indent="-342900">
              <a:buFontTx/>
              <a:buChar char="-"/>
            </a:pPr>
            <a:endParaRPr lang="en-PH" sz="2000" dirty="0" smtClean="0"/>
          </a:p>
          <a:p>
            <a:pPr marL="342900" indent="-342900">
              <a:buFontTx/>
              <a:buChar char="-"/>
            </a:pPr>
            <a:r>
              <a:rPr lang="en-PH" sz="2000" dirty="0" smtClean="0"/>
              <a:t>This </a:t>
            </a:r>
            <a:r>
              <a:rPr lang="en-PH" sz="2000" dirty="0"/>
              <a:t>type of case or problem study was selected because it serves a lot of purposes other than selecting a place where to live or </a:t>
            </a:r>
            <a:r>
              <a:rPr lang="en-PH" sz="2000" dirty="0" smtClean="0"/>
              <a:t>migrate.</a:t>
            </a:r>
          </a:p>
          <a:p>
            <a:pPr marL="342900" indent="-342900">
              <a:buFontTx/>
              <a:buChar char="-"/>
            </a:pPr>
            <a:endParaRPr lang="en-PH" sz="2000" dirty="0" smtClean="0"/>
          </a:p>
          <a:p>
            <a:pPr marL="342900" indent="-342900">
              <a:buFontTx/>
              <a:buChar char="-"/>
            </a:pPr>
            <a:r>
              <a:rPr lang="en-PH" sz="2000" dirty="0" smtClean="0"/>
              <a:t>Major </a:t>
            </a:r>
            <a:r>
              <a:rPr lang="en-PH" sz="2000" dirty="0"/>
              <a:t>target clients or stakeholders of this case or problem study are </a:t>
            </a:r>
            <a:endParaRPr lang="en-PH" sz="2000" dirty="0" smtClean="0"/>
          </a:p>
          <a:p>
            <a:pPr marL="772668" lvl="1" indent="-342900" algn="l">
              <a:buFontTx/>
              <a:buChar char="-"/>
            </a:pPr>
            <a:r>
              <a:rPr lang="en-PH" sz="1600" dirty="0" smtClean="0"/>
              <a:t>individuals </a:t>
            </a:r>
            <a:r>
              <a:rPr lang="en-PH" sz="1600" dirty="0"/>
              <a:t>or families who are planning or deciding to live or </a:t>
            </a:r>
            <a:r>
              <a:rPr lang="en-PH" sz="1600" dirty="0" err="1" smtClean="0"/>
              <a:t>migrateto</a:t>
            </a:r>
            <a:r>
              <a:rPr lang="en-PH" sz="1600" dirty="0" smtClean="0"/>
              <a:t> </a:t>
            </a:r>
            <a:r>
              <a:rPr lang="en-PH" sz="1600" dirty="0"/>
              <a:t>Toronto or New York </a:t>
            </a:r>
            <a:r>
              <a:rPr lang="en-PH" sz="1600" dirty="0" smtClean="0"/>
              <a:t>City</a:t>
            </a:r>
          </a:p>
          <a:p>
            <a:pPr marL="772668" lvl="1" indent="-342900" algn="l">
              <a:buFontTx/>
              <a:buChar char="-"/>
            </a:pPr>
            <a:r>
              <a:rPr lang="en-PH" sz="1600" dirty="0" smtClean="0"/>
              <a:t>individuals </a:t>
            </a:r>
            <a:r>
              <a:rPr lang="en-PH" sz="1600" dirty="0"/>
              <a:t>who are planning or deciding to work or get employed in Toronto or New York </a:t>
            </a:r>
            <a:r>
              <a:rPr lang="en-PH" sz="1600" dirty="0" smtClean="0"/>
              <a:t>City</a:t>
            </a:r>
          </a:p>
          <a:p>
            <a:pPr marL="772668" lvl="1" indent="-342900" algn="l">
              <a:buFontTx/>
              <a:buChar char="-"/>
            </a:pPr>
            <a:r>
              <a:rPr lang="en-PH" sz="1600" dirty="0" smtClean="0"/>
              <a:t>a </a:t>
            </a:r>
            <a:r>
              <a:rPr lang="en-PH" sz="1600" dirty="0"/>
              <a:t>company who plans or looking for a location to </a:t>
            </a:r>
            <a:r>
              <a:rPr lang="en-PH" sz="1600" dirty="0" smtClean="0"/>
              <a:t>expand</a:t>
            </a:r>
          </a:p>
          <a:p>
            <a:pPr marL="772668" lvl="1" indent="-342900" algn="l">
              <a:buFontTx/>
              <a:buChar char="-"/>
            </a:pPr>
            <a:r>
              <a:rPr lang="en-PH" sz="1600" dirty="0" smtClean="0"/>
              <a:t>Data </a:t>
            </a:r>
            <a:r>
              <a:rPr lang="en-PH" sz="1600" dirty="0"/>
              <a:t>Scientists or data analyst who wants to do analysis on using technologies like machine learning techniques or other data science tools</a:t>
            </a:r>
            <a:endParaRPr lang="en-PH" sz="1600" dirty="0">
              <a:latin typeface="+mj-lt"/>
            </a:endParaRPr>
          </a:p>
        </p:txBody>
      </p:sp>
    </p:spTree>
    <p:extLst>
      <p:ext uri="{BB962C8B-B14F-4D97-AF65-F5344CB8AC3E}">
        <p14:creationId xmlns:p14="http://schemas.microsoft.com/office/powerpoint/2010/main" val="4170291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Introduction/Business Problem</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42900" indent="-342900">
              <a:buFontTx/>
              <a:buChar char="-"/>
            </a:pPr>
            <a:r>
              <a:rPr lang="en-PH" sz="1800" dirty="0" smtClean="0"/>
              <a:t>This </a:t>
            </a:r>
            <a:r>
              <a:rPr lang="en-PH" sz="1800" dirty="0"/>
              <a:t>business problem performs a comparison of the two cities, i.e. Toronto and New York to determine how similar or dissimilar they are based on available amenities or services within the </a:t>
            </a:r>
            <a:r>
              <a:rPr lang="en-PH" sz="1800" dirty="0" smtClean="0"/>
              <a:t>areas.</a:t>
            </a:r>
          </a:p>
          <a:p>
            <a:pPr marL="342900" indent="-342900">
              <a:buFontTx/>
              <a:buChar char="-"/>
            </a:pPr>
            <a:endParaRPr lang="en-PH" sz="1800" dirty="0" smtClean="0"/>
          </a:p>
          <a:p>
            <a:pPr marL="342900" indent="-342900">
              <a:buFontTx/>
              <a:buChar char="-"/>
            </a:pPr>
            <a:r>
              <a:rPr lang="en-PH" sz="1800" dirty="0" smtClean="0"/>
              <a:t>This </a:t>
            </a:r>
            <a:r>
              <a:rPr lang="en-PH" sz="1800" dirty="0"/>
              <a:t>type of case or problem study was selected because it serves a lot of purposes other than selecting a place where to live or </a:t>
            </a:r>
            <a:r>
              <a:rPr lang="en-PH" sz="1800" dirty="0" smtClean="0"/>
              <a:t>migrate.</a:t>
            </a:r>
          </a:p>
          <a:p>
            <a:pPr marL="342900" indent="-342900">
              <a:buFontTx/>
              <a:buChar char="-"/>
            </a:pPr>
            <a:endParaRPr lang="en-PH" sz="1800" dirty="0" smtClean="0"/>
          </a:p>
          <a:p>
            <a:pPr marL="342900" indent="-342900">
              <a:buFontTx/>
              <a:buChar char="-"/>
            </a:pPr>
            <a:r>
              <a:rPr lang="en-PH" sz="1800" dirty="0" smtClean="0"/>
              <a:t>Major </a:t>
            </a:r>
            <a:r>
              <a:rPr lang="en-PH" sz="1800" dirty="0"/>
              <a:t>target clients or stakeholders of this case or problem study are </a:t>
            </a:r>
            <a:endParaRPr lang="en-PH" sz="1800" dirty="0" smtClean="0"/>
          </a:p>
          <a:p>
            <a:pPr marL="772668" lvl="1" indent="-342900" algn="l">
              <a:buFontTx/>
              <a:buChar char="-"/>
            </a:pPr>
            <a:r>
              <a:rPr lang="en-PH" sz="1600" dirty="0" smtClean="0"/>
              <a:t>individuals </a:t>
            </a:r>
            <a:r>
              <a:rPr lang="en-PH" sz="1600" dirty="0"/>
              <a:t>or families who are planning or deciding to live or </a:t>
            </a:r>
            <a:r>
              <a:rPr lang="en-PH" sz="1600" dirty="0" err="1" smtClean="0"/>
              <a:t>migrateto</a:t>
            </a:r>
            <a:r>
              <a:rPr lang="en-PH" sz="1600" dirty="0" smtClean="0"/>
              <a:t> </a:t>
            </a:r>
            <a:r>
              <a:rPr lang="en-PH" sz="1600" dirty="0"/>
              <a:t>Toronto or New York </a:t>
            </a:r>
            <a:r>
              <a:rPr lang="en-PH" sz="1600" dirty="0" smtClean="0"/>
              <a:t>City</a:t>
            </a:r>
          </a:p>
          <a:p>
            <a:pPr marL="772668" lvl="1" indent="-342900" algn="l">
              <a:buFontTx/>
              <a:buChar char="-"/>
            </a:pPr>
            <a:r>
              <a:rPr lang="en-PH" sz="1600" dirty="0" smtClean="0"/>
              <a:t>individuals </a:t>
            </a:r>
            <a:r>
              <a:rPr lang="en-PH" sz="1600" dirty="0"/>
              <a:t>who are planning or deciding to work or get employed in Toronto or New York </a:t>
            </a:r>
            <a:r>
              <a:rPr lang="en-PH" sz="1600" dirty="0" smtClean="0"/>
              <a:t>City</a:t>
            </a:r>
          </a:p>
          <a:p>
            <a:pPr marL="772668" lvl="1" indent="-342900" algn="l">
              <a:buFontTx/>
              <a:buChar char="-"/>
            </a:pPr>
            <a:r>
              <a:rPr lang="en-PH" sz="1600" dirty="0" smtClean="0"/>
              <a:t>a </a:t>
            </a:r>
            <a:r>
              <a:rPr lang="en-PH" sz="1600" dirty="0"/>
              <a:t>company who plans or looking for a location to </a:t>
            </a:r>
            <a:r>
              <a:rPr lang="en-PH" sz="1600" dirty="0" smtClean="0"/>
              <a:t>expand</a:t>
            </a:r>
          </a:p>
          <a:p>
            <a:pPr marL="772668" lvl="1" indent="-342900" algn="l">
              <a:buFontTx/>
              <a:buChar char="-"/>
            </a:pPr>
            <a:r>
              <a:rPr lang="en-PH" sz="1600" dirty="0" smtClean="0"/>
              <a:t>Data </a:t>
            </a:r>
            <a:r>
              <a:rPr lang="en-PH" sz="1600" dirty="0"/>
              <a:t>Scientists or data analyst who wants to do analysis on using technologies like machine learning techniques or other data science </a:t>
            </a:r>
            <a:r>
              <a:rPr lang="en-PH" sz="1600" dirty="0" smtClean="0"/>
              <a:t>tools</a:t>
            </a:r>
          </a:p>
          <a:p>
            <a:pPr marL="772668" lvl="1" indent="-342900" algn="l">
              <a:buFontTx/>
              <a:buChar char="-"/>
            </a:pPr>
            <a:endParaRPr lang="en-PH" sz="1600" dirty="0"/>
          </a:p>
          <a:p>
            <a:pPr marL="429768" lvl="1"/>
            <a:r>
              <a:rPr lang="en-PH" sz="1800" dirty="0" smtClean="0">
                <a:solidFill>
                  <a:srgbClr val="C00000"/>
                </a:solidFill>
              </a:rPr>
              <a:t>The </a:t>
            </a:r>
            <a:r>
              <a:rPr lang="en-PH" sz="1800" dirty="0">
                <a:solidFill>
                  <a:srgbClr val="C00000"/>
                </a:solidFill>
              </a:rPr>
              <a:t>problem statement is: </a:t>
            </a:r>
            <a:r>
              <a:rPr lang="en-PH" sz="1800" i="1" dirty="0">
                <a:solidFill>
                  <a:srgbClr val="C00000"/>
                </a:solidFill>
              </a:rPr>
              <a:t>Is Toronto more like New York City before a family decides to migrate to Toronto?</a:t>
            </a:r>
            <a:endParaRPr lang="en-PH" sz="1800" dirty="0">
              <a:solidFill>
                <a:srgbClr val="C00000"/>
              </a:solidFill>
              <a:latin typeface="+mj-lt"/>
            </a:endParaRPr>
          </a:p>
        </p:txBody>
      </p:sp>
    </p:spTree>
    <p:extLst>
      <p:ext uri="{BB962C8B-B14F-4D97-AF65-F5344CB8AC3E}">
        <p14:creationId xmlns:p14="http://schemas.microsoft.com/office/powerpoint/2010/main" val="256436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Scope/Limitations</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13182" lvl="0" indent="-285750">
              <a:buFontTx/>
              <a:buChar char="-"/>
            </a:pPr>
            <a:r>
              <a:rPr lang="en-PH" sz="1800" dirty="0" smtClean="0"/>
              <a:t>It </a:t>
            </a:r>
            <a:r>
              <a:rPr lang="en-PH" sz="1800" dirty="0"/>
              <a:t>will leverage or focus on the F</a:t>
            </a:r>
            <a:r>
              <a:rPr lang="en-PH" sz="1800" i="1" dirty="0"/>
              <a:t>oursquare location and available data</a:t>
            </a:r>
            <a:r>
              <a:rPr lang="en-PH" sz="1800" dirty="0"/>
              <a:t> to </a:t>
            </a:r>
            <a:r>
              <a:rPr lang="en-PH" sz="1800" dirty="0" smtClean="0"/>
              <a:t>explore </a:t>
            </a:r>
            <a:r>
              <a:rPr lang="en-PH" sz="1800" dirty="0"/>
              <a:t>or compare the Toronto and New York cities and/or their </a:t>
            </a:r>
            <a:r>
              <a:rPr lang="en-PH" sz="1800" dirty="0" smtClean="0"/>
              <a:t>neighbourhoods.</a:t>
            </a:r>
          </a:p>
          <a:p>
            <a:pPr marL="313182" lvl="0" indent="-285750">
              <a:buFontTx/>
              <a:buChar char="-"/>
            </a:pPr>
            <a:endParaRPr lang="en-PH" sz="1800" dirty="0"/>
          </a:p>
          <a:p>
            <a:pPr marL="313182" lvl="0" indent="-285750">
              <a:buFontTx/>
              <a:buChar char="-"/>
            </a:pPr>
            <a:r>
              <a:rPr lang="en-PH" sz="1800" dirty="0" smtClean="0"/>
              <a:t>Statistical </a:t>
            </a:r>
            <a:r>
              <a:rPr lang="en-PH" sz="1800" dirty="0"/>
              <a:t>data depends on the source and date/time of last updates.  See Section III – Major Data Description for the source references.  </a:t>
            </a:r>
            <a:endParaRPr lang="en-PH" sz="1800" dirty="0" smtClean="0"/>
          </a:p>
          <a:p>
            <a:pPr marL="313182" lvl="0" indent="-285750">
              <a:buFontTx/>
              <a:buChar char="-"/>
            </a:pPr>
            <a:endParaRPr lang="en-PH" sz="1800" dirty="0"/>
          </a:p>
          <a:p>
            <a:pPr marL="313182" lvl="0" indent="-285750">
              <a:buFontTx/>
              <a:buChar char="-"/>
            </a:pPr>
            <a:r>
              <a:rPr lang="en-PH" sz="1800" dirty="0" smtClean="0"/>
              <a:t>There </a:t>
            </a:r>
            <a:r>
              <a:rPr lang="en-PH" sz="1800" dirty="0"/>
              <a:t>is a limit on using Foursquare API.  Since there are two (2) cities to be compared, the LIMIT was set to 50 and radius of 500 in running the programs for each </a:t>
            </a:r>
            <a:r>
              <a:rPr lang="en-PH" sz="1800" dirty="0" smtClean="0"/>
              <a:t>city.</a:t>
            </a:r>
            <a:endParaRPr lang="en-PH" sz="1800" dirty="0">
              <a:solidFill>
                <a:srgbClr val="C00000"/>
              </a:solidFill>
              <a:latin typeface="+mj-lt"/>
            </a:endParaRPr>
          </a:p>
        </p:txBody>
      </p:sp>
    </p:spTree>
    <p:extLst>
      <p:ext uri="{BB962C8B-B14F-4D97-AF65-F5344CB8AC3E}">
        <p14:creationId xmlns:p14="http://schemas.microsoft.com/office/powerpoint/2010/main" val="3004857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Major Data Description</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13182" lvl="0" indent="-285750">
              <a:buFontTx/>
              <a:buChar char="-"/>
            </a:pPr>
            <a:r>
              <a:rPr lang="en-PH" sz="1800" dirty="0" smtClean="0"/>
              <a:t>It </a:t>
            </a:r>
            <a:r>
              <a:rPr lang="en-PH" sz="1800" dirty="0"/>
              <a:t>will leverage or focus on the F</a:t>
            </a:r>
            <a:r>
              <a:rPr lang="en-PH" sz="1800" i="1" dirty="0"/>
              <a:t>oursquare location and available data</a:t>
            </a:r>
            <a:r>
              <a:rPr lang="en-PH" sz="1800" dirty="0"/>
              <a:t> to </a:t>
            </a:r>
            <a:r>
              <a:rPr lang="en-PH" sz="1800" dirty="0" smtClean="0"/>
              <a:t>explore </a:t>
            </a:r>
            <a:r>
              <a:rPr lang="en-PH" sz="1800" dirty="0"/>
              <a:t>or compare the Toronto and New York cities and/or their </a:t>
            </a:r>
            <a:r>
              <a:rPr lang="en-PH" sz="1800" dirty="0" smtClean="0"/>
              <a:t>neighbourhoods.</a:t>
            </a:r>
          </a:p>
          <a:p>
            <a:pPr marL="313182" lvl="0" indent="-285750">
              <a:buFontTx/>
              <a:buChar char="-"/>
            </a:pPr>
            <a:endParaRPr lang="en-PH" sz="1800" dirty="0"/>
          </a:p>
          <a:p>
            <a:pPr marL="313182" lvl="0" indent="-285750">
              <a:buFontTx/>
              <a:buChar char="-"/>
            </a:pPr>
            <a:r>
              <a:rPr lang="en-PH" sz="1800" dirty="0" smtClean="0"/>
              <a:t>Statistical </a:t>
            </a:r>
            <a:r>
              <a:rPr lang="en-PH" sz="1800" dirty="0"/>
              <a:t>data depends on the source and date/time of last updates.  See Section III – Major Data Description for the source references.  </a:t>
            </a:r>
            <a:endParaRPr lang="en-PH" sz="1800" dirty="0" smtClean="0"/>
          </a:p>
          <a:p>
            <a:pPr marL="313182" lvl="0" indent="-285750">
              <a:buFontTx/>
              <a:buChar char="-"/>
            </a:pPr>
            <a:endParaRPr lang="en-PH" sz="1800" dirty="0"/>
          </a:p>
          <a:p>
            <a:pPr marL="313182" lvl="0" indent="-285750">
              <a:buFontTx/>
              <a:buChar char="-"/>
            </a:pPr>
            <a:r>
              <a:rPr lang="en-PH" sz="1800" dirty="0" smtClean="0"/>
              <a:t>There </a:t>
            </a:r>
            <a:r>
              <a:rPr lang="en-PH" sz="1800" dirty="0"/>
              <a:t>is a limit on using Foursquare API.  Since there are two (2) cities to be compared, the LIMIT was set to 50 and radius of 500 in running the programs for each </a:t>
            </a:r>
            <a:r>
              <a:rPr lang="en-PH" sz="1800" dirty="0" smtClean="0"/>
              <a:t>city.</a:t>
            </a:r>
            <a:endParaRPr lang="en-PH" sz="1800" dirty="0">
              <a:solidFill>
                <a:srgbClr val="C00000"/>
              </a:solidFill>
              <a:latin typeface="+mj-lt"/>
            </a:endParaRPr>
          </a:p>
        </p:txBody>
      </p:sp>
    </p:spTree>
    <p:extLst>
      <p:ext uri="{BB962C8B-B14F-4D97-AF65-F5344CB8AC3E}">
        <p14:creationId xmlns:p14="http://schemas.microsoft.com/office/powerpoint/2010/main" val="1536357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Scope/Limitations</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70332" lvl="0" indent="-342900">
              <a:buFont typeface="+mj-lt"/>
              <a:buAutoNum type="arabicPeriod"/>
            </a:pPr>
            <a:r>
              <a:rPr lang="en-PH" sz="1800" dirty="0"/>
              <a:t>Data on postal codes of Toronto City, </a:t>
            </a:r>
            <a:r>
              <a:rPr lang="en-PH" sz="1800" dirty="0" smtClean="0"/>
              <a:t>Canada</a:t>
            </a:r>
            <a:endParaRPr lang="en-PH" sz="1800" dirty="0"/>
          </a:p>
          <a:p>
            <a:pPr marL="370332" lvl="0" indent="-342900">
              <a:buFont typeface="+mj-lt"/>
              <a:buAutoNum type="arabicPeriod"/>
            </a:pPr>
            <a:r>
              <a:rPr lang="en-PH" sz="1800" dirty="0" smtClean="0"/>
              <a:t>Data </a:t>
            </a:r>
            <a:r>
              <a:rPr lang="en-PH" sz="1800" dirty="0"/>
              <a:t>on geospatial </a:t>
            </a:r>
            <a:r>
              <a:rPr lang="en-PH" sz="1800" dirty="0" smtClean="0"/>
              <a:t>data</a:t>
            </a:r>
            <a:endParaRPr lang="en-PH" sz="1800" dirty="0"/>
          </a:p>
          <a:p>
            <a:pPr marL="370332" lvl="0" indent="-342900">
              <a:buFont typeface="+mj-lt"/>
              <a:buAutoNum type="arabicPeriod"/>
            </a:pPr>
            <a:r>
              <a:rPr lang="en-PH" sz="1800" dirty="0" smtClean="0"/>
              <a:t>Data </a:t>
            </a:r>
            <a:r>
              <a:rPr lang="en-PH" sz="1800" dirty="0"/>
              <a:t>on latitude and longitude coordinates of New York City, </a:t>
            </a:r>
            <a:r>
              <a:rPr lang="en-PH" sz="1800" dirty="0" smtClean="0"/>
              <a:t>USA</a:t>
            </a:r>
            <a:endParaRPr lang="en-PH" sz="1800" dirty="0"/>
          </a:p>
          <a:p>
            <a:pPr marL="370332" lvl="0" indent="-342900">
              <a:buFont typeface="+mj-lt"/>
              <a:buAutoNum type="arabicPeriod"/>
            </a:pPr>
            <a:r>
              <a:rPr lang="en-PH" sz="1800" dirty="0" smtClean="0"/>
              <a:t>Foursquare </a:t>
            </a:r>
            <a:r>
              <a:rPr lang="en-PH" sz="1800" dirty="0"/>
              <a:t>application credentials’ Data</a:t>
            </a:r>
          </a:p>
          <a:p>
            <a:pPr marL="370332" indent="-342900">
              <a:buFont typeface="+mj-lt"/>
              <a:buAutoNum type="arabicPeriod"/>
            </a:pPr>
            <a:r>
              <a:rPr lang="en-PH" sz="1800" dirty="0"/>
              <a:t>Foursquare location data</a:t>
            </a:r>
            <a:endParaRPr lang="en-PH" sz="1800" dirty="0">
              <a:solidFill>
                <a:srgbClr val="C00000"/>
              </a:solidFill>
              <a:latin typeface="+mj-lt"/>
            </a:endParaRPr>
          </a:p>
        </p:txBody>
      </p:sp>
    </p:spTree>
    <p:extLst>
      <p:ext uri="{BB962C8B-B14F-4D97-AF65-F5344CB8AC3E}">
        <p14:creationId xmlns:p14="http://schemas.microsoft.com/office/powerpoint/2010/main" val="1536357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15616" y="188640"/>
            <a:ext cx="7406640" cy="680096"/>
          </a:xfrm>
        </p:spPr>
        <p:txBody>
          <a:bodyPr>
            <a:normAutofit/>
          </a:bodyPr>
          <a:lstStyle/>
          <a:p>
            <a:r>
              <a:rPr lang="en-PH" sz="3200" b="1" u="sng" dirty="0" smtClean="0"/>
              <a:t>Methodology</a:t>
            </a:r>
            <a:endParaRPr lang="en-PH" sz="3200" dirty="0"/>
          </a:p>
        </p:txBody>
      </p:sp>
      <p:sp>
        <p:nvSpPr>
          <p:cNvPr id="9" name="Subtitle 2"/>
          <p:cNvSpPr>
            <a:spLocks noGrp="1"/>
          </p:cNvSpPr>
          <p:nvPr>
            <p:ph type="subTitle" idx="1"/>
          </p:nvPr>
        </p:nvSpPr>
        <p:spPr>
          <a:xfrm>
            <a:off x="1187624" y="980728"/>
            <a:ext cx="7406640" cy="5616624"/>
          </a:xfrm>
        </p:spPr>
        <p:txBody>
          <a:bodyPr>
            <a:noAutofit/>
          </a:bodyPr>
          <a:lstStyle/>
          <a:p>
            <a:pPr marL="370332" lvl="0" indent="-342900">
              <a:buFont typeface="+mj-lt"/>
              <a:buAutoNum type="arabicPeriod"/>
            </a:pPr>
            <a:r>
              <a:rPr lang="en-PH" sz="2000" dirty="0" smtClean="0">
                <a:solidFill>
                  <a:schemeClr val="tx1"/>
                </a:solidFill>
                <a:latin typeface="+mj-lt"/>
              </a:rPr>
              <a:t>Business/Problem Understanding</a:t>
            </a:r>
          </a:p>
          <a:p>
            <a:pPr marL="370332" lvl="0" indent="-342900">
              <a:buFont typeface="+mj-lt"/>
              <a:buAutoNum type="arabicPeriod"/>
            </a:pPr>
            <a:r>
              <a:rPr lang="en-PH" sz="2000" dirty="0" smtClean="0">
                <a:solidFill>
                  <a:schemeClr val="tx1"/>
                </a:solidFill>
                <a:latin typeface="+mj-lt"/>
              </a:rPr>
              <a:t>Data Understanding</a:t>
            </a:r>
          </a:p>
          <a:p>
            <a:pPr marL="370332" lvl="0" indent="-342900">
              <a:buFont typeface="+mj-lt"/>
              <a:buAutoNum type="arabicPeriod"/>
            </a:pPr>
            <a:r>
              <a:rPr lang="en-PH" sz="2000" dirty="0" smtClean="0">
                <a:solidFill>
                  <a:schemeClr val="tx1"/>
                </a:solidFill>
                <a:latin typeface="+mj-lt"/>
              </a:rPr>
              <a:t>Data Preparation</a:t>
            </a:r>
          </a:p>
          <a:p>
            <a:pPr marL="370332" lvl="0" indent="-342900">
              <a:buFont typeface="+mj-lt"/>
              <a:buAutoNum type="arabicPeriod"/>
            </a:pPr>
            <a:r>
              <a:rPr lang="en-PH" sz="2000" dirty="0" smtClean="0">
                <a:solidFill>
                  <a:schemeClr val="tx1"/>
                </a:solidFill>
                <a:latin typeface="+mj-lt"/>
              </a:rPr>
              <a:t>Data Normalization</a:t>
            </a:r>
          </a:p>
          <a:p>
            <a:pPr marL="370332" lvl="0" indent="-342900">
              <a:buFont typeface="+mj-lt"/>
              <a:buAutoNum type="arabicPeriod"/>
            </a:pPr>
            <a:r>
              <a:rPr lang="en-PH" sz="2000" dirty="0" smtClean="0">
                <a:solidFill>
                  <a:schemeClr val="tx1"/>
                </a:solidFill>
                <a:latin typeface="+mj-lt"/>
              </a:rPr>
              <a:t>Exploratory Data Analysis</a:t>
            </a:r>
          </a:p>
          <a:p>
            <a:pPr lvl="0"/>
            <a:r>
              <a:rPr lang="en-PH" sz="2000" dirty="0" smtClean="0">
                <a:solidFill>
                  <a:schemeClr val="tx1"/>
                </a:solidFill>
                <a:latin typeface="+mj-lt"/>
              </a:rPr>
              <a:t>	- Descriptive </a:t>
            </a:r>
            <a:r>
              <a:rPr lang="en-PH" sz="2000" dirty="0">
                <a:solidFill>
                  <a:schemeClr val="tx1"/>
                </a:solidFill>
                <a:latin typeface="+mj-lt"/>
              </a:rPr>
              <a:t>Statistics</a:t>
            </a:r>
          </a:p>
          <a:p>
            <a:pPr lvl="0"/>
            <a:r>
              <a:rPr lang="en-PH" sz="2000" dirty="0">
                <a:solidFill>
                  <a:schemeClr val="tx1"/>
                </a:solidFill>
                <a:latin typeface="+mj-lt"/>
              </a:rPr>
              <a:t>	- Group By</a:t>
            </a:r>
          </a:p>
          <a:p>
            <a:pPr lvl="0"/>
            <a:r>
              <a:rPr lang="en-PH" sz="2000" dirty="0">
                <a:solidFill>
                  <a:schemeClr val="tx1"/>
                </a:solidFill>
                <a:latin typeface="+mj-lt"/>
              </a:rPr>
              <a:t>	- Modelling : </a:t>
            </a:r>
            <a:r>
              <a:rPr lang="en-PH" sz="2000" dirty="0" smtClean="0">
                <a:solidFill>
                  <a:schemeClr val="tx1"/>
                </a:solidFill>
                <a:latin typeface="+mj-lt"/>
              </a:rPr>
              <a:t>K-Means</a:t>
            </a:r>
          </a:p>
          <a:p>
            <a:pPr lvl="0"/>
            <a:r>
              <a:rPr lang="en-PH" sz="2000" dirty="0" smtClean="0">
                <a:solidFill>
                  <a:schemeClr val="tx1"/>
                </a:solidFill>
                <a:latin typeface="+mj-lt"/>
              </a:rPr>
              <a:t>6.   Visualization</a:t>
            </a:r>
          </a:p>
          <a:p>
            <a:pPr lvl="0"/>
            <a:r>
              <a:rPr lang="en-PH" sz="2000" dirty="0" smtClean="0">
                <a:solidFill>
                  <a:schemeClr val="tx1"/>
                </a:solidFill>
                <a:latin typeface="+mj-lt"/>
              </a:rPr>
              <a:t>	</a:t>
            </a:r>
          </a:p>
        </p:txBody>
      </p:sp>
    </p:spTree>
    <p:extLst>
      <p:ext uri="{BB962C8B-B14F-4D97-AF65-F5344CB8AC3E}">
        <p14:creationId xmlns:p14="http://schemas.microsoft.com/office/powerpoint/2010/main" val="1147168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048048" y="4480"/>
            <a:ext cx="7406640" cy="680096"/>
          </a:xfrm>
        </p:spPr>
        <p:txBody>
          <a:bodyPr>
            <a:normAutofit/>
          </a:bodyPr>
          <a:lstStyle/>
          <a:p>
            <a:r>
              <a:rPr lang="en-PH" sz="3200" b="1" u="sng" dirty="0" smtClean="0"/>
              <a:t>Results and Discussions</a:t>
            </a:r>
            <a:endParaRPr lang="en-PH" sz="3200" dirty="0"/>
          </a:p>
        </p:txBody>
      </p:sp>
      <p:sp>
        <p:nvSpPr>
          <p:cNvPr id="9" name="Subtitle 2"/>
          <p:cNvSpPr>
            <a:spLocks noGrp="1"/>
          </p:cNvSpPr>
          <p:nvPr>
            <p:ph type="subTitle" idx="1"/>
          </p:nvPr>
        </p:nvSpPr>
        <p:spPr>
          <a:xfrm>
            <a:off x="1165032" y="664855"/>
            <a:ext cx="7406640" cy="288032"/>
          </a:xfrm>
        </p:spPr>
        <p:txBody>
          <a:bodyPr>
            <a:noAutofit/>
          </a:bodyPr>
          <a:lstStyle/>
          <a:p>
            <a:pPr lvl="0"/>
            <a:r>
              <a:rPr lang="en-PH" sz="2000" b="1" dirty="0" smtClean="0">
                <a:solidFill>
                  <a:schemeClr val="tx1"/>
                </a:solidFill>
                <a:latin typeface="+mj-lt"/>
              </a:rPr>
              <a:t>Toronto Map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16" y="980728"/>
            <a:ext cx="4536504" cy="278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6156176" y="3478920"/>
            <a:ext cx="2124236" cy="288032"/>
          </a:xfrm>
          <a:prstGeom prst="rect">
            <a:avLst/>
          </a:prstGeom>
        </p:spPr>
        <p:txBody>
          <a:bodyPr tIns="0">
            <a:no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PH" sz="2000" b="1" dirty="0" smtClean="0">
                <a:solidFill>
                  <a:schemeClr val="tx1"/>
                </a:solidFill>
                <a:latin typeface="+mj-lt"/>
              </a:rPr>
              <a:t>New York Map</a:t>
            </a:r>
            <a:endParaRPr lang="en-PH" sz="2000" b="1" dirty="0" smtClean="0">
              <a:solidFill>
                <a:schemeClr val="tx1"/>
              </a:solidFill>
              <a:latin typeface="+mj-l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832" y="3933056"/>
            <a:ext cx="4486275"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46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TotalTime>
  <Words>669</Words>
  <Application>Microsoft Office PowerPoint</Application>
  <PresentationFormat>On-screen Show (4:3)</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Solstice</vt:lpstr>
      <vt:lpstr>Battle of Neighbourhoods</vt:lpstr>
      <vt:lpstr>Outline of Presentation</vt:lpstr>
      <vt:lpstr>Introduction/Business Problem</vt:lpstr>
      <vt:lpstr>Introduction/Business Problem</vt:lpstr>
      <vt:lpstr>Scope/Limitations</vt:lpstr>
      <vt:lpstr>Major Data Description</vt:lpstr>
      <vt:lpstr>Scope/Limitations</vt:lpstr>
      <vt:lpstr>Methodology</vt:lpstr>
      <vt:lpstr>Results and Discussions</vt:lpstr>
      <vt:lpstr>Results and Discussions</vt:lpstr>
      <vt:lpstr>Results and Discussions</vt:lpstr>
      <vt:lpstr>Results and Discussions</vt:lpstr>
      <vt:lpstr>Results and Discussions</vt:lpstr>
      <vt:lpstr>Observations &amp; Recommendations</vt:lpstr>
      <vt:lpstr>Conclusion</vt:lpstr>
      <vt:lpstr>Thank You.</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Neighbourhoods</dc:title>
  <dc:creator>Windows User</dc:creator>
  <cp:lastModifiedBy>Windows User</cp:lastModifiedBy>
  <cp:revision>5</cp:revision>
  <dcterms:created xsi:type="dcterms:W3CDTF">2021-01-18T10:05:16Z</dcterms:created>
  <dcterms:modified xsi:type="dcterms:W3CDTF">2021-01-18T10:36:22Z</dcterms:modified>
</cp:coreProperties>
</file>