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7" r:id="rId4"/>
    <p:sldId id="260" r:id="rId5"/>
    <p:sldId id="258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8" autoAdjust="0"/>
    <p:restoredTop sz="61606" autoAdjust="0"/>
  </p:normalViewPr>
  <p:slideViewPr>
    <p:cSldViewPr snapToGrid="0">
      <p:cViewPr varScale="1">
        <p:scale>
          <a:sx n="53" d="100"/>
          <a:sy n="53" d="100"/>
        </p:scale>
        <p:origin x="16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29E84-3C56-4EE7-8602-C79FBC1E69D5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8D015-B9CF-41BB-B712-9E3A5C6915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06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8D015-B9CF-41BB-B712-9E3A5C6915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475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Accuracy competes with CNNs on standard dataset </a:t>
            </a:r>
          </a:p>
          <a:p>
            <a:r>
              <a:rPr lang="en-GB" dirty="0"/>
              <a:t>Latency issue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8D015-B9CF-41BB-B712-9E3A5C6915F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897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8D015-B9CF-41BB-B712-9E3A5C6915F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201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8D015-B9CF-41BB-B712-9E3A5C6915F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850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Very similar to retina!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8D015-B9CF-41BB-B712-9E3A5C6915F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609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 pts: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WHY AM I DOING THIS PROJECT?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High speed: how frame-based works -&gt; lost info. DVS asynchronous so events at exact time. Events on order of microseconds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 err="1"/>
              <a:t>Redund</a:t>
            </a:r>
            <a:endParaRPr lang="en-GB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PUT EXAMPLE OF DVS DATA VS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8D015-B9CF-41BB-B712-9E3A5C6915F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571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Frame-based:</a:t>
            </a:r>
          </a:p>
          <a:p>
            <a:pPr marL="171450" indent="-171450">
              <a:buFontTx/>
              <a:buChar char="-"/>
            </a:pPr>
            <a:r>
              <a:rPr lang="en-GB" dirty="0"/>
              <a:t>Count events for each pixel during time window -&gt; frame</a:t>
            </a:r>
          </a:p>
          <a:p>
            <a:pPr marL="171450" indent="-171450">
              <a:buFontTx/>
              <a:buChar char="-"/>
            </a:pPr>
            <a:r>
              <a:rPr lang="en-GB" dirty="0"/>
              <a:t>Waste a lot of time waiting/idle</a:t>
            </a:r>
          </a:p>
          <a:p>
            <a:pPr marL="171450" indent="-171450">
              <a:buFontTx/>
              <a:buChar char="-"/>
            </a:pPr>
            <a:r>
              <a:rPr lang="en-GB" dirty="0"/>
              <a:t>Use conventional image processing algorithms</a:t>
            </a:r>
          </a:p>
          <a:p>
            <a:pPr marL="171450" indent="-171450">
              <a:buFontTx/>
              <a:buChar char="-"/>
            </a:pPr>
            <a:r>
              <a:rPr lang="en-GB" dirty="0"/>
              <a:t>Synchronous i.e. frame propagates thru pipeline sequentially -&gt; SLOW</a:t>
            </a:r>
          </a:p>
          <a:p>
            <a:pPr marL="171450" indent="-171450">
              <a:buFontTx/>
              <a:buChar char="-"/>
            </a:pPr>
            <a:r>
              <a:rPr lang="en-GB" dirty="0"/>
              <a:t>Result: low fps (bad for gaze-tracking!)</a:t>
            </a:r>
          </a:p>
          <a:p>
            <a:endParaRPr lang="en-GB" dirty="0"/>
          </a:p>
          <a:p>
            <a:r>
              <a:rPr lang="en-GB" dirty="0"/>
              <a:t>Event-based:</a:t>
            </a:r>
          </a:p>
          <a:p>
            <a:pPr marL="171450" indent="-171450">
              <a:buFontTx/>
              <a:buChar char="-"/>
            </a:pPr>
            <a:r>
              <a:rPr lang="en-GB" dirty="0"/>
              <a:t>Ideally want to use events as they come!</a:t>
            </a:r>
          </a:p>
          <a:p>
            <a:pPr marL="171450" indent="-171450">
              <a:buFontTx/>
              <a:buChar char="-"/>
            </a:pPr>
            <a:r>
              <a:rPr lang="en-GB" dirty="0"/>
              <a:t>Asynchronous i.e. events propagate in parallel along pipeline </a:t>
            </a:r>
            <a:r>
              <a:rPr lang="en-GB" dirty="0" err="1"/>
              <a:t>indep</a:t>
            </a:r>
            <a:r>
              <a:rPr lang="en-GB" dirty="0"/>
              <a:t>.</a:t>
            </a:r>
          </a:p>
          <a:p>
            <a:pPr marL="171450" indent="-171450">
              <a:buFontTx/>
              <a:buChar char="-"/>
            </a:pPr>
            <a:r>
              <a:rPr lang="en-GB" dirty="0"/>
              <a:t>Allows rapid processing/inference</a:t>
            </a:r>
          </a:p>
          <a:p>
            <a:pPr marL="171450" indent="-171450">
              <a:buFontTx/>
              <a:buChar char="-"/>
            </a:pPr>
            <a:r>
              <a:rPr lang="en-GB" dirty="0"/>
              <a:t>V similar to biology -&gt; 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8D015-B9CF-41BB-B712-9E3A5C6915F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627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lot of </a:t>
            </a:r>
            <a:r>
              <a:rPr lang="en-GB" dirty="0" err="1"/>
              <a:t>req</a:t>
            </a:r>
            <a:r>
              <a:rPr lang="en-GB" dirty="0"/>
              <a:t> match with those of visual sys</a:t>
            </a:r>
          </a:p>
          <a:p>
            <a:endParaRPr lang="en-GB" dirty="0"/>
          </a:p>
          <a:p>
            <a:r>
              <a:rPr lang="en-GB" dirty="0"/>
              <a:t>Vis sys rapid (100ms):</a:t>
            </a:r>
          </a:p>
          <a:p>
            <a:pPr marL="171450" indent="-171450">
              <a:buFontTx/>
              <a:buChar char="-"/>
            </a:pPr>
            <a:r>
              <a:rPr lang="en-GB" dirty="0"/>
              <a:t>Asynchronous: doesn’t need to ‘wait’ for retinal data, process </a:t>
            </a:r>
            <a:r>
              <a:rPr lang="en-GB" dirty="0" err="1"/>
              <a:t>const</a:t>
            </a:r>
            <a:r>
              <a:rPr lang="en-GB" dirty="0"/>
              <a:t> stream</a:t>
            </a:r>
          </a:p>
          <a:p>
            <a:pPr marL="171450" indent="-171450">
              <a:buFontTx/>
              <a:buChar char="-"/>
            </a:pPr>
            <a:r>
              <a:rPr lang="en-GB" dirty="0"/>
              <a:t>Parallel: each neuron performs computations simultaneously. </a:t>
            </a:r>
          </a:p>
          <a:p>
            <a:pPr marL="171450" indent="-171450">
              <a:buFontTx/>
              <a:buChar char="-"/>
            </a:pPr>
            <a:r>
              <a:rPr lang="en-GB" dirty="0"/>
              <a:t>Feedforward: time constraints (100ms)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ANNs:</a:t>
            </a:r>
          </a:p>
          <a:p>
            <a:pPr marL="171450" indent="-171450">
              <a:buFontTx/>
              <a:buChar char="-"/>
            </a:pPr>
            <a:r>
              <a:rPr lang="en-GB" dirty="0"/>
              <a:t>Composed of ‘neurons’ and ‘synapses’</a:t>
            </a:r>
          </a:p>
          <a:p>
            <a:pPr marL="171450" indent="-171450">
              <a:buFontTx/>
              <a:buChar char="-"/>
            </a:pPr>
            <a:r>
              <a:rPr lang="en-GB" dirty="0"/>
              <a:t>Continuous output doesn’t capture temporal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8D015-B9CF-41BB-B712-9E3A5C6915F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18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Similarity to ANN is topology, in layers</a:t>
            </a:r>
          </a:p>
          <a:p>
            <a:r>
              <a:rPr lang="en-GB" dirty="0"/>
              <a:t>Difference is spikes vs continuous activation values</a:t>
            </a:r>
          </a:p>
          <a:p>
            <a:r>
              <a:rPr lang="en-GB" dirty="0"/>
              <a:t>Dirac simplicity</a:t>
            </a:r>
          </a:p>
          <a:p>
            <a:r>
              <a:rPr lang="en-GB" dirty="0"/>
              <a:t>Use LIF – describe </a:t>
            </a:r>
            <a:r>
              <a:rPr lang="en-GB" dirty="0" err="1"/>
              <a:t>eqn</a:t>
            </a:r>
            <a:r>
              <a:rPr lang="en-GB" dirty="0"/>
              <a:t> (</a:t>
            </a:r>
            <a:r>
              <a:rPr lang="en-GB" dirty="0" err="1"/>
              <a:t>ij</a:t>
            </a:r>
            <a:r>
              <a:rPr lang="en-GB" dirty="0"/>
              <a:t> is synaptic current)</a:t>
            </a:r>
          </a:p>
          <a:p>
            <a:endParaRPr lang="en-GB" dirty="0"/>
          </a:p>
          <a:p>
            <a:r>
              <a:rPr lang="en-GB" dirty="0"/>
              <a:t>Describe figure</a:t>
            </a:r>
          </a:p>
          <a:p>
            <a:r>
              <a:rPr lang="en-GB" dirty="0"/>
              <a:t>Spikes @ </a:t>
            </a:r>
            <a:r>
              <a:rPr lang="en-GB" dirty="0" err="1"/>
              <a:t>presyn</a:t>
            </a:r>
            <a:endParaRPr lang="en-GB" dirty="0"/>
          </a:p>
          <a:p>
            <a:r>
              <a:rPr lang="en-GB" dirty="0"/>
              <a:t>LP filter</a:t>
            </a:r>
          </a:p>
          <a:p>
            <a:r>
              <a:rPr lang="en-GB" dirty="0"/>
              <a:t>Integrated &amp; added to </a:t>
            </a:r>
            <a:r>
              <a:rPr lang="en-GB" dirty="0" err="1"/>
              <a:t>memb</a:t>
            </a:r>
            <a:r>
              <a:rPr lang="en-GB" dirty="0"/>
              <a:t> pot</a:t>
            </a:r>
          </a:p>
          <a:p>
            <a:r>
              <a:rPr lang="en-GB" dirty="0"/>
              <a:t>Thresh -&gt; spike</a:t>
            </a:r>
          </a:p>
          <a:p>
            <a:r>
              <a:rPr lang="en-GB" dirty="0"/>
              <a:t>Reset &amp; hold (refractory period)</a:t>
            </a:r>
          </a:p>
          <a:p>
            <a:endParaRPr lang="en-GB" dirty="0"/>
          </a:p>
          <a:p>
            <a:r>
              <a:rPr lang="en-GB" dirty="0"/>
              <a:t>Two methods of training (labelled &amp; unlabelled)</a:t>
            </a:r>
          </a:p>
          <a:p>
            <a:r>
              <a:rPr lang="en-GB" dirty="0"/>
              <a:t>Spikes non diff -&gt; cant use backprop</a:t>
            </a:r>
          </a:p>
          <a:p>
            <a:endParaRPr lang="en-GB" dirty="0"/>
          </a:p>
          <a:p>
            <a:r>
              <a:rPr lang="en-GB" dirty="0" err="1"/>
              <a:t>Gonna</a:t>
            </a:r>
            <a:r>
              <a:rPr lang="en-GB" dirty="0"/>
              <a:t> talk about a couple of uses of SNNs on DVS data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8D015-B9CF-41BB-B712-9E3A5C6915F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87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8D015-B9CF-41BB-B712-9E3A5C6915F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52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Describe DVS input</a:t>
            </a:r>
          </a:p>
          <a:p>
            <a:r>
              <a:rPr lang="en-GB" dirty="0"/>
              <a:t>Feature extraction, requires classifier after</a:t>
            </a:r>
          </a:p>
          <a:p>
            <a:r>
              <a:rPr lang="en-GB" dirty="0"/>
              <a:t>STDP is biological mechanism – if correlation between </a:t>
            </a:r>
            <a:r>
              <a:rPr lang="en-GB" dirty="0" err="1"/>
              <a:t>firing@synapse</a:t>
            </a:r>
            <a:r>
              <a:rPr lang="en-GB" dirty="0"/>
              <a:t> and output spike, </a:t>
            </a:r>
            <a:r>
              <a:rPr lang="en-GB" dirty="0" err="1"/>
              <a:t>inc</a:t>
            </a:r>
            <a:r>
              <a:rPr lang="en-GB" dirty="0"/>
              <a:t> weight – reinforces frequent pathways</a:t>
            </a:r>
          </a:p>
          <a:p>
            <a:r>
              <a:rPr lang="en-GB" dirty="0"/>
              <a:t>Lateral inhibition ensures only 1 neuron fires at a time -&gt; learn diff features!</a:t>
            </a:r>
          </a:p>
          <a:p>
            <a:r>
              <a:rPr lang="en-GB" dirty="0"/>
              <a:t>Describe architecture</a:t>
            </a:r>
          </a:p>
          <a:p>
            <a:endParaRPr lang="en-GB" dirty="0"/>
          </a:p>
          <a:p>
            <a:r>
              <a:rPr lang="en-GB" dirty="0"/>
              <a:t>10 mins of footage</a:t>
            </a:r>
          </a:p>
          <a:p>
            <a:endParaRPr lang="en-GB" dirty="0"/>
          </a:p>
          <a:p>
            <a:r>
              <a:rPr lang="en-GB" dirty="0"/>
              <a:t>Problem: requires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8D015-B9CF-41BB-B712-9E3A5C6915F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1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3D2C-6E1D-480D-94E5-EA33818F9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94BF4-2DAC-416D-A048-D6CD450CF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94BCF-A3AD-41B2-8DDC-6AAE822E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1495-4A83-4CBC-A6D1-D963EBC143D7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0028D-256D-4C53-A05D-F2A503C0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A12E6-1A48-415C-AE70-80CE70E2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2E66-803E-4EBB-8D1F-A6EA3EE45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21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D98F-1B40-4B74-92CA-061CEE6C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34C38-33FC-4790-A3F8-9303381B7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9F7E7-36B7-4B55-A531-E2E979F4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1495-4A83-4CBC-A6D1-D963EBC143D7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E0651-F329-4951-95B7-2F07A846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F362E-F7AB-4D97-A789-84173176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2E66-803E-4EBB-8D1F-A6EA3EE45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55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31AC7-D345-4475-9D83-7D6F9D9A0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2719A-E28F-48E8-9EBB-70719448F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2D5BD-4436-40E8-B2B2-A1876CC6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1495-4A83-4CBC-A6D1-D963EBC143D7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405DF-AE68-4F16-B644-F977AB73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A42A6-0242-480E-BDA0-828DF883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2E66-803E-4EBB-8D1F-A6EA3EE45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1082-413C-4377-BB3F-A606005C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A7C0F-F2BF-41B4-9752-FA297BEBB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5DB14-287E-4233-BAE1-9FEE29EF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1495-4A83-4CBC-A6D1-D963EBC143D7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7F9FF-0EDC-46A9-9FD1-E950FA64F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E5E97-57AE-43B9-886E-443503F0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2E66-803E-4EBB-8D1F-A6EA3EE45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91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5FD5-D2A7-48DF-8027-4742255A8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E2EA7-1A9C-453D-9750-1355D35C6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2810F-1903-4921-934F-A4A2350A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1495-4A83-4CBC-A6D1-D963EBC143D7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90BAB-1C74-461C-BACE-E00ADCC0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ADF3A-2988-4A33-BC88-C200755C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2E66-803E-4EBB-8D1F-A6EA3EE45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11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29CE-FC3A-48F1-9F42-E29EEA41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B18C-49D4-4CBF-9C40-77AC4C815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1CF53-B547-4624-AF82-0BFD29E3F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E859A-8C26-4670-98C4-7D9EC6DE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1495-4A83-4CBC-A6D1-D963EBC143D7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349BE-7B74-4778-A51E-F94C6D7D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8AFB2-EF70-4EA2-940E-F51829BF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2E66-803E-4EBB-8D1F-A6EA3EE45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96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A5F5-8EBC-427C-A34C-840E5CDD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7FDDC-B473-4A10-90FC-9722BC646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25FA5-918C-4E58-9A02-7083971E4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C1483-6FC8-4430-9610-1F17A7463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017CF-5406-41BA-B3BE-8D303462C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DD2D8-195C-4BEF-B775-518B5506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1495-4A83-4CBC-A6D1-D963EBC143D7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0601A-660A-42BA-8B85-58B0C3F5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EE4634-D013-41A7-BEE2-D79D276F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2E66-803E-4EBB-8D1F-A6EA3EE45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0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6C1D-D14E-42BD-BB5C-36B0534D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17859-962E-4B06-AFB7-B215CD2D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1495-4A83-4CBC-A6D1-D963EBC143D7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BA768-2DA3-497F-8C58-003ADFA1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BF79F-0BD6-4624-95FF-A280699B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2E66-803E-4EBB-8D1F-A6EA3EE45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72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99DC5-BF1E-4E14-BA05-12D4DDC9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1495-4A83-4CBC-A6D1-D963EBC143D7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8E101-4A63-486E-831C-EBB9A6FB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C1CCD-D98A-4FFA-A44F-3313D254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2E66-803E-4EBB-8D1F-A6EA3EE45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59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EE4A-16F9-4D54-B7B9-7606CD98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3AB2F-72D0-41F9-A754-4098EFAF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A8A60-A27C-4612-91F6-8E7F4B65F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7F14C-2C6B-4223-8A96-B0D99AB0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1495-4A83-4CBC-A6D1-D963EBC143D7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CE3A8-1A29-47AE-968F-312B3E79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57133-B69A-4330-95A0-9D7DCDF4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2E66-803E-4EBB-8D1F-A6EA3EE45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5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9CCC-522E-4F08-A84F-E07027B2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E0996-039A-428C-A913-FB4417397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EECCE-E7F0-4DC2-8A30-B60CBD93C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805FC-D198-4039-B1DB-3BDC9325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C1495-4A83-4CBC-A6D1-D963EBC143D7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76E55-A86D-4FEA-92A4-7731FD82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97810-72C9-4A27-AA80-840FFBD4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2E66-803E-4EBB-8D1F-A6EA3EE45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43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E7B39E-73D1-4A24-A24B-225767A8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948AF-B38C-4184-99CC-5151F2000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8B2FA-CBF8-4824-AB23-EEF69BF41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C1495-4A83-4CBC-A6D1-D963EBC143D7}" type="datetimeFigureOut">
              <a:rPr lang="en-GB" smtClean="0"/>
              <a:t>06/02/2019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FC82-38F7-43A8-A627-3E38E8FDF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64C2B-173C-4B86-9206-21164CABD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82E66-803E-4EBB-8D1F-A6EA3EE453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27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qK97qM5aB4?controls=0&amp;start=39" TargetMode="External"/><Relationship Id="rId5" Type="http://schemas.openxmlformats.org/officeDocument/2006/relationships/image" Target="../media/image14.tmp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tmp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871D-CCC0-4537-B9A1-179D2090F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1467" y="1879600"/>
            <a:ext cx="9939866" cy="2827867"/>
          </a:xfrm>
        </p:spPr>
        <p:txBody>
          <a:bodyPr>
            <a:normAutofit/>
          </a:bodyPr>
          <a:lstStyle/>
          <a:p>
            <a:r>
              <a:rPr lang="en-GB" dirty="0">
                <a:latin typeface="Roboto" pitchFamily="2" charset="0"/>
                <a:ea typeface="Roboto" pitchFamily="2" charset="0"/>
              </a:rPr>
              <a:t>Bio-Inspired High Speed Gaze-Tracking using a Dynamic Vision Sensor</a:t>
            </a:r>
          </a:p>
        </p:txBody>
      </p:sp>
    </p:spTree>
    <p:extLst>
      <p:ext uri="{BB962C8B-B14F-4D97-AF65-F5344CB8AC3E}">
        <p14:creationId xmlns:p14="http://schemas.microsoft.com/office/powerpoint/2010/main" val="307516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31004-E64B-4BF3-A1A3-A8EE85A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>
                <a:latin typeface="Roboto" pitchFamily="2" charset="0"/>
                <a:ea typeface="Roboto" pitchFamily="2" charset="0"/>
              </a:rPr>
              <a:t>N-MNIST Digit Recognition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851D4-6501-404D-ABB3-712DCF63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071"/>
            <a:ext cx="6934200" cy="42913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 Lt" pitchFamily="2" charset="0"/>
                <a:ea typeface="Roboto Lt" pitchFamily="2" charset="0"/>
              </a:rPr>
              <a:t>N-MNIST is event-based version of MNIST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" pitchFamily="2" charset="0"/>
                <a:ea typeface="Roboto" pitchFamily="2" charset="0"/>
              </a:rPr>
              <a:t>Supervised</a:t>
            </a:r>
            <a:r>
              <a:rPr lang="en-GB" dirty="0">
                <a:latin typeface="Roboto Lt" pitchFamily="2" charset="0"/>
                <a:ea typeface="Roboto Lt" pitchFamily="2" charset="0"/>
              </a:rPr>
              <a:t> learning approach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Roboto Lt" pitchFamily="2" charset="0"/>
                <a:ea typeface="Roboto Lt" pitchFamily="2" charset="0"/>
              </a:rPr>
              <a:t>Cannot use standard backpropagation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 Lt" pitchFamily="2" charset="0"/>
                <a:ea typeface="Roboto Lt" pitchFamily="2" charset="0"/>
              </a:rPr>
              <a:t>Train unsupervised feature-extractor SNN as in previous study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 Lt" pitchFamily="2" charset="0"/>
                <a:ea typeface="Roboto Lt" pitchFamily="2" charset="0"/>
              </a:rPr>
              <a:t>Train supervised classifier SNN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Roboto Lt" pitchFamily="2" charset="0"/>
                <a:ea typeface="Roboto Lt" pitchFamily="2" charset="0"/>
              </a:rPr>
              <a:t>Train ANN and convert to SNN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 Lt" pitchFamily="2" charset="0"/>
                <a:ea typeface="Roboto Lt" pitchFamily="2" charset="0"/>
              </a:rPr>
              <a:t>97.77% accuracy reported</a:t>
            </a:r>
          </a:p>
        </p:txBody>
      </p:sp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BB9F5C32-73C5-4DD2-B8F8-BB86FA8411E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001000" y="1089204"/>
            <a:ext cx="3657600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E8D382-4488-43FF-AE51-702B6F27E35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99991"/>
            <a:ext cx="5760720" cy="24482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B78B4E-B865-4D95-B0D3-9481B69C6A03}"/>
              </a:ext>
            </a:extLst>
          </p:cNvPr>
          <p:cNvSpPr txBox="1"/>
          <p:nvPr/>
        </p:nvSpPr>
        <p:spPr>
          <a:xfrm>
            <a:off x="838200" y="5601632"/>
            <a:ext cx="108204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 err="1">
                <a:latin typeface="Roboto Lt" pitchFamily="2" charset="0"/>
                <a:ea typeface="Roboto Lt" pitchFamily="2" charset="0"/>
              </a:rPr>
              <a:t>Stromatias</a:t>
            </a:r>
            <a:r>
              <a:rPr lang="en-GB" sz="1600" dirty="0">
                <a:latin typeface="Roboto Lt" pitchFamily="2" charset="0"/>
                <a:ea typeface="Roboto Lt" pitchFamily="2" charset="0"/>
              </a:rPr>
              <a:t> E, Soto M, Serrano-</a:t>
            </a:r>
            <a:r>
              <a:rPr lang="en-GB" sz="1600" dirty="0" err="1">
                <a:latin typeface="Roboto Lt" pitchFamily="2" charset="0"/>
                <a:ea typeface="Roboto Lt" pitchFamily="2" charset="0"/>
              </a:rPr>
              <a:t>Gotarredona</a:t>
            </a:r>
            <a:r>
              <a:rPr lang="en-GB" sz="1600" dirty="0">
                <a:latin typeface="Roboto Lt" pitchFamily="2" charset="0"/>
                <a:ea typeface="Roboto Lt" pitchFamily="2" charset="0"/>
              </a:rPr>
              <a:t> T and Linares-</a:t>
            </a:r>
            <a:r>
              <a:rPr lang="en-GB" sz="1600" dirty="0" err="1">
                <a:latin typeface="Roboto Lt" pitchFamily="2" charset="0"/>
                <a:ea typeface="Roboto Lt" pitchFamily="2" charset="0"/>
              </a:rPr>
              <a:t>Barranco</a:t>
            </a:r>
            <a:r>
              <a:rPr lang="en-GB" sz="1600" dirty="0">
                <a:latin typeface="Roboto Lt" pitchFamily="2" charset="0"/>
                <a:ea typeface="Roboto Lt" pitchFamily="2" charset="0"/>
              </a:rPr>
              <a:t> B. An event-driven classifier for spiking neural networks fed with synthetic or dynamic vision sensor data</a:t>
            </a:r>
            <a:r>
              <a:rPr lang="en-GB" sz="1600" i="1" dirty="0">
                <a:latin typeface="Roboto Lt" pitchFamily="2" charset="0"/>
                <a:ea typeface="Roboto Lt" pitchFamily="2" charset="0"/>
              </a:rPr>
              <a:t>. Front. </a:t>
            </a:r>
            <a:r>
              <a:rPr lang="en-GB" sz="1600" i="1" dirty="0" err="1">
                <a:latin typeface="Roboto Lt" pitchFamily="2" charset="0"/>
                <a:ea typeface="Roboto Lt" pitchFamily="2" charset="0"/>
              </a:rPr>
              <a:t>Neurosci</a:t>
            </a:r>
            <a:r>
              <a:rPr lang="en-GB" sz="1600" dirty="0">
                <a:latin typeface="Roboto Lt" pitchFamily="2" charset="0"/>
                <a:ea typeface="Roboto Lt" pitchFamily="2" charset="0"/>
              </a:rPr>
              <a:t>; 2017.</a:t>
            </a:r>
          </a:p>
          <a:p>
            <a:pPr>
              <a:spcAft>
                <a:spcPts val="600"/>
              </a:spcAft>
            </a:pPr>
            <a:r>
              <a:rPr lang="en-GB" sz="1600" dirty="0">
                <a:latin typeface="Roboto Lt" pitchFamily="2" charset="0"/>
                <a:ea typeface="Roboto Lt" pitchFamily="2" charset="0"/>
              </a:rPr>
              <a:t>Orchard G, </a:t>
            </a:r>
            <a:r>
              <a:rPr lang="en-GB" sz="1600" dirty="0" err="1">
                <a:latin typeface="Roboto Lt" pitchFamily="2" charset="0"/>
                <a:ea typeface="Roboto Lt" pitchFamily="2" charset="0"/>
              </a:rPr>
              <a:t>Jayawant</a:t>
            </a:r>
            <a:r>
              <a:rPr lang="en-GB" sz="1600" dirty="0">
                <a:latin typeface="Roboto Lt" pitchFamily="2" charset="0"/>
                <a:ea typeface="Roboto Lt" pitchFamily="2" charset="0"/>
              </a:rPr>
              <a:t> A, Cohen GK and </a:t>
            </a:r>
            <a:r>
              <a:rPr lang="en-GB" sz="1600" dirty="0" err="1">
                <a:latin typeface="Roboto Lt" pitchFamily="2" charset="0"/>
                <a:ea typeface="Roboto Lt" pitchFamily="2" charset="0"/>
              </a:rPr>
              <a:t>Thakor</a:t>
            </a:r>
            <a:r>
              <a:rPr lang="en-GB" sz="1600" dirty="0">
                <a:latin typeface="Roboto Lt" pitchFamily="2" charset="0"/>
                <a:ea typeface="Roboto Lt" pitchFamily="2" charset="0"/>
              </a:rPr>
              <a:t> N. Converting static image datasets to spiking neuromorphic datasets using saccades.</a:t>
            </a:r>
            <a:r>
              <a:rPr lang="en-GB" sz="1600" i="1" dirty="0">
                <a:latin typeface="Roboto Lt" pitchFamily="2" charset="0"/>
                <a:ea typeface="Roboto Lt" pitchFamily="2" charset="0"/>
              </a:rPr>
              <a:t> Front. </a:t>
            </a:r>
            <a:r>
              <a:rPr lang="en-GB" sz="1600" i="1" dirty="0" err="1">
                <a:latin typeface="Roboto Lt" pitchFamily="2" charset="0"/>
                <a:ea typeface="Roboto Lt" pitchFamily="2" charset="0"/>
              </a:rPr>
              <a:t>Neurosci</a:t>
            </a:r>
            <a:r>
              <a:rPr lang="en-GB" sz="1600" i="1" dirty="0">
                <a:latin typeface="Roboto Lt" pitchFamily="2" charset="0"/>
                <a:ea typeface="Roboto Lt" pitchFamily="2" charset="0"/>
              </a:rPr>
              <a:t>; </a:t>
            </a:r>
            <a:r>
              <a:rPr lang="en-GB" sz="1600" dirty="0">
                <a:latin typeface="Roboto Lt" pitchFamily="2" charset="0"/>
                <a:ea typeface="Roboto Lt" pitchFamily="2" charset="0"/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7121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DE52-F4A7-478A-9D3C-C967DEE5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oboto" pitchFamily="2" charset="0"/>
                <a:ea typeface="Roboto" pitchFamily="2" charset="0"/>
              </a:rPr>
              <a:t>N-MNIST Digit Recognition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0899-D9E5-4ECE-9977-230FE9F2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6375400" cy="39311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" pitchFamily="2" charset="0"/>
                <a:ea typeface="Roboto" pitchFamily="2" charset="0"/>
              </a:rPr>
              <a:t>Entire</a:t>
            </a:r>
            <a:r>
              <a:rPr lang="en-GB" dirty="0">
                <a:latin typeface="Roboto Lt" pitchFamily="2" charset="0"/>
                <a:ea typeface="Roboto Lt" pitchFamily="2" charset="0"/>
              </a:rPr>
              <a:t> network trained with supervised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 Lt" pitchFamily="2" charset="0"/>
                <a:ea typeface="Roboto Lt" pitchFamily="2" charset="0"/>
              </a:rPr>
              <a:t>Utilise backpropagation on membrane potential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Roboto Lt" pitchFamily="2" charset="0"/>
                <a:ea typeface="Roboto Lt" pitchFamily="2" charset="0"/>
              </a:rPr>
              <a:t>Assume membrane potential is differentiable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 Lt" pitchFamily="2" charset="0"/>
                <a:ea typeface="Roboto Lt" pitchFamily="2" charset="0"/>
              </a:rPr>
              <a:t>Weights and Threshold Voltage learnt for each LIF neuron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 Lt" pitchFamily="2" charset="0"/>
                <a:ea typeface="Roboto Lt" pitchFamily="2" charset="0"/>
              </a:rPr>
              <a:t>98.66% accuracy reported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E337B-35E4-4B5C-9A5F-1999508F8B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0" y="1690687"/>
            <a:ext cx="4307840" cy="28982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01A5B-B048-49D5-90E3-DEE43A356FD9}"/>
              </a:ext>
            </a:extLst>
          </p:cNvPr>
          <p:cNvSpPr txBox="1"/>
          <p:nvPr/>
        </p:nvSpPr>
        <p:spPr>
          <a:xfrm>
            <a:off x="838200" y="6028267"/>
            <a:ext cx="10683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 Lt" pitchFamily="2" charset="0"/>
                <a:ea typeface="Roboto Lt" pitchFamily="2" charset="0"/>
              </a:rPr>
              <a:t>Lee JH, Delbruck T and Pfeiffer M. Training deep spiking neural networks using backpropagation. </a:t>
            </a:r>
            <a:r>
              <a:rPr lang="en-GB" sz="1600" i="1" dirty="0">
                <a:latin typeface="Roboto Lt" pitchFamily="2" charset="0"/>
                <a:ea typeface="Roboto Lt" pitchFamily="2" charset="0"/>
              </a:rPr>
              <a:t>Front. </a:t>
            </a:r>
            <a:r>
              <a:rPr lang="en-GB" sz="1600" i="1" dirty="0" err="1">
                <a:latin typeface="Roboto Lt" pitchFamily="2" charset="0"/>
                <a:ea typeface="Roboto Lt" pitchFamily="2" charset="0"/>
              </a:rPr>
              <a:t>NeuroSci</a:t>
            </a:r>
            <a:r>
              <a:rPr lang="en-GB" sz="1600" dirty="0">
                <a:latin typeface="Roboto Lt" pitchFamily="2" charset="0"/>
                <a:ea typeface="Roboto Lt" pitchFamily="2" charset="0"/>
              </a:rPr>
              <a:t>; 2016</a:t>
            </a:r>
          </a:p>
        </p:txBody>
      </p:sp>
    </p:spTree>
    <p:extLst>
      <p:ext uri="{BB962C8B-B14F-4D97-AF65-F5344CB8AC3E}">
        <p14:creationId xmlns:p14="http://schemas.microsoft.com/office/powerpoint/2010/main" val="3645548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EF59-7E10-4A22-9713-8D0F587F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98436"/>
            <a:ext cx="10657114" cy="1325563"/>
          </a:xfrm>
        </p:spPr>
        <p:txBody>
          <a:bodyPr/>
          <a:lstStyle/>
          <a:p>
            <a:r>
              <a:rPr lang="en-GB" dirty="0">
                <a:latin typeface="Roboto" pitchFamily="2" charset="0"/>
                <a:ea typeface="Roboto" pitchFamily="2" charset="0"/>
              </a:rPr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40F13-92A7-4D23-870D-D78FDBF62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1523999"/>
            <a:ext cx="6749143" cy="406663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 Lt" pitchFamily="2" charset="0"/>
                <a:ea typeface="Roboto Lt" pitchFamily="2" charset="0"/>
              </a:rPr>
              <a:t>Map pixels directly to gaze position (or pupil position)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Roboto Lt" pitchFamily="2" charset="0"/>
                <a:ea typeface="Roboto Lt" pitchFamily="2" charset="0"/>
              </a:rPr>
              <a:t>Has been done with ANNs on frames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Roboto Lt" pitchFamily="2" charset="0"/>
                <a:ea typeface="Roboto Lt" pitchFamily="2" charset="0"/>
              </a:rPr>
              <a:t>Very slow!</a:t>
            </a:r>
          </a:p>
          <a:p>
            <a:pPr marL="457200" lvl="1" indent="0">
              <a:buNone/>
            </a:pPr>
            <a:endParaRPr lang="en-GB" dirty="0">
              <a:latin typeface="Roboto Lt" pitchFamily="2" charset="0"/>
              <a:ea typeface="Roboto Lt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 Lt" pitchFamily="2" charset="0"/>
                <a:ea typeface="Roboto Lt" pitchFamily="2" charset="0"/>
              </a:rPr>
              <a:t>Will require supervised (and/or unsupervised) learning for mapping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Roboto Lt" pitchFamily="2" charset="0"/>
              <a:ea typeface="Roboto Lt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 Lt" pitchFamily="2" charset="0"/>
                <a:ea typeface="Roboto Lt" pitchFamily="2" charset="0"/>
              </a:rPr>
              <a:t>Utilise SNN on DVS data for ‘instantaneous’ gaze-tracking?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C7523-17F3-4A14-A82C-0A8E0363AAD9}"/>
              </a:ext>
            </a:extLst>
          </p:cNvPr>
          <p:cNvPicPr/>
          <p:nvPr/>
        </p:nvPicPr>
        <p:blipFill rotWithShape="1">
          <a:blip r:embed="rId2"/>
          <a:srcRect l="55839" t="31022" r="8098" b="45342"/>
          <a:stretch/>
        </p:blipFill>
        <p:spPr bwMode="auto">
          <a:xfrm>
            <a:off x="6976834" y="3788140"/>
            <a:ext cx="4888503" cy="18024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1C695E-06D9-4186-BDC8-DC8741A07D4E}"/>
              </a:ext>
            </a:extLst>
          </p:cNvPr>
          <p:cNvPicPr/>
          <p:nvPr/>
        </p:nvPicPr>
        <p:blipFill rotWithShape="1">
          <a:blip r:embed="rId3"/>
          <a:srcRect l="56282" t="30727" r="17719" b="36436"/>
          <a:stretch/>
        </p:blipFill>
        <p:spPr bwMode="auto">
          <a:xfrm>
            <a:off x="7011804" y="297656"/>
            <a:ext cx="4818561" cy="34230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54C50D-B32D-47A7-A864-46C9DDD2616D}"/>
              </a:ext>
            </a:extLst>
          </p:cNvPr>
          <p:cNvSpPr txBox="1"/>
          <p:nvPr/>
        </p:nvSpPr>
        <p:spPr>
          <a:xfrm>
            <a:off x="696686" y="5569545"/>
            <a:ext cx="10798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 err="1">
                <a:latin typeface="Roboto Lt" pitchFamily="2" charset="0"/>
                <a:ea typeface="Roboto Lt" pitchFamily="2" charset="0"/>
              </a:rPr>
              <a:t>Baluja</a:t>
            </a:r>
            <a:r>
              <a:rPr lang="en-GB" sz="1600" dirty="0">
                <a:latin typeface="Roboto Lt" pitchFamily="2" charset="0"/>
                <a:ea typeface="Roboto Lt" pitchFamily="2" charset="0"/>
              </a:rPr>
              <a:t> S, Pomerleau D. Non-Intrusive Gaze Tracking Using Artificial Neural Networks. </a:t>
            </a:r>
            <a:r>
              <a:rPr lang="en-GB" sz="1600" i="1" dirty="0">
                <a:latin typeface="Roboto Lt" pitchFamily="2" charset="0"/>
                <a:ea typeface="Roboto Lt" pitchFamily="2" charset="0"/>
              </a:rPr>
              <a:t>Carnegie Mellon University, Pittsburgh, PA; </a:t>
            </a:r>
            <a:r>
              <a:rPr lang="en-GB" sz="1600" dirty="0">
                <a:latin typeface="Roboto Lt" pitchFamily="2" charset="0"/>
                <a:ea typeface="Roboto Lt" pitchFamily="2" charset="0"/>
              </a:rPr>
              <a:t>1994</a:t>
            </a:r>
          </a:p>
          <a:p>
            <a:pPr>
              <a:spcAft>
                <a:spcPts val="600"/>
              </a:spcAft>
            </a:pPr>
            <a:r>
              <a:rPr lang="en-GB" sz="1600" dirty="0">
                <a:latin typeface="Roboto Lt" pitchFamily="2" charset="0"/>
                <a:ea typeface="Roboto Lt" pitchFamily="2" charset="0"/>
              </a:rPr>
              <a:t>George A, </a:t>
            </a:r>
            <a:r>
              <a:rPr lang="en-GB" sz="1600" dirty="0" err="1">
                <a:latin typeface="Roboto Lt" pitchFamily="2" charset="0"/>
                <a:ea typeface="Roboto Lt" pitchFamily="2" charset="0"/>
              </a:rPr>
              <a:t>Routray</a:t>
            </a:r>
            <a:r>
              <a:rPr lang="en-GB" sz="1600" dirty="0">
                <a:latin typeface="Roboto Lt" pitchFamily="2" charset="0"/>
                <a:ea typeface="Roboto Lt" pitchFamily="2" charset="0"/>
              </a:rPr>
              <a:t> A. Real-time eye gaze direction classification using convolutional neural network. </a:t>
            </a:r>
            <a:r>
              <a:rPr lang="en-GB" sz="1600" i="1" dirty="0">
                <a:latin typeface="Roboto Lt" pitchFamily="2" charset="0"/>
                <a:ea typeface="Roboto Lt" pitchFamily="2" charset="0"/>
              </a:rPr>
              <a:t>2016 International Conference on Signal Processing and Communications (SPCOM) </a:t>
            </a:r>
            <a:r>
              <a:rPr lang="en-GB" sz="1600" dirty="0">
                <a:latin typeface="Roboto Lt" pitchFamily="2" charset="0"/>
                <a:ea typeface="Roboto Lt" pitchFamily="2" charset="0"/>
              </a:rPr>
              <a:t>: IEEE; Jun 2016</a:t>
            </a:r>
          </a:p>
          <a:p>
            <a:pPr>
              <a:spcAft>
                <a:spcPts val="600"/>
              </a:spcAft>
            </a:pPr>
            <a:endParaRPr lang="en-GB" sz="1600" dirty="0">
              <a:latin typeface="Roboto Lt" pitchFamily="2" charset="0"/>
              <a:ea typeface="Roboto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73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8CB5-BF96-479A-8295-B97D1934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oboto" pitchFamily="2" charset="0"/>
                <a:ea typeface="Roboto" pitchFamily="2" charset="0"/>
              </a:rPr>
              <a:t>Project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802A1-40AA-4282-A334-82DBE7E26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 Lt" pitchFamily="2" charset="0"/>
                <a:ea typeface="Roboto Lt" pitchFamily="2" charset="0"/>
              </a:rPr>
              <a:t>New &amp; exciting field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Roboto Lt" pitchFamily="2" charset="0"/>
                <a:ea typeface="Roboto Lt" pitchFamily="2" charset="0"/>
              </a:rPr>
              <a:t>Flexibility in approach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Roboto Lt" pitchFamily="2" charset="0"/>
                <a:ea typeface="Roboto Lt" pitchFamily="2" charset="0"/>
              </a:rPr>
              <a:t>Never been applied before to gaze-tracking</a:t>
            </a:r>
          </a:p>
          <a:p>
            <a:pPr marL="0" indent="0">
              <a:buNone/>
            </a:pPr>
            <a:endParaRPr lang="en-GB" dirty="0">
              <a:latin typeface="Roboto Lt" pitchFamily="2" charset="0"/>
              <a:ea typeface="Roboto Lt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 Lt" pitchFamily="2" charset="0"/>
                <a:ea typeface="Roboto Lt" pitchFamily="2" charset="0"/>
              </a:rPr>
              <a:t>Potential for </a:t>
            </a:r>
            <a:r>
              <a:rPr lang="en-GB" b="1" dirty="0">
                <a:latin typeface="Roboto Lt" pitchFamily="2" charset="0"/>
                <a:ea typeface="Roboto Lt" pitchFamily="2" charset="0"/>
              </a:rPr>
              <a:t>extremely</a:t>
            </a:r>
            <a:r>
              <a:rPr lang="en-GB" dirty="0">
                <a:latin typeface="Roboto Lt" pitchFamily="2" charset="0"/>
                <a:ea typeface="Roboto Lt" pitchFamily="2" charset="0"/>
              </a:rPr>
              <a:t> fast gaze tracking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Roboto Lt" pitchFamily="2" charset="0"/>
                <a:ea typeface="Roboto Lt" pitchFamily="2" charset="0"/>
              </a:rPr>
              <a:t>&gt;300Hz (conservative estimate)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Roboto Lt" pitchFamily="2" charset="0"/>
                <a:ea typeface="Roboto Lt" pitchFamily="2" charset="0"/>
              </a:rPr>
              <a:t>~100kHz (in theory)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Roboto Lt" pitchFamily="2" charset="0"/>
                <a:ea typeface="Roboto Lt" pitchFamily="2" charset="0"/>
              </a:rPr>
              <a:t>Are there eye movements we haven’t observed yet?</a:t>
            </a:r>
          </a:p>
          <a:p>
            <a:pPr marL="457200" lvl="1" indent="0">
              <a:buNone/>
            </a:pPr>
            <a:endParaRPr lang="en-GB" dirty="0">
              <a:latin typeface="Roboto Lt" pitchFamily="2" charset="0"/>
              <a:ea typeface="Roboto Lt" pitchFamily="2" charset="0"/>
            </a:endParaRPr>
          </a:p>
          <a:p>
            <a:endParaRPr lang="en-GB" dirty="0">
              <a:latin typeface="Roboto Lt" pitchFamily="2" charset="0"/>
              <a:ea typeface="Roboto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C2E6-E91B-4420-811E-8F63763A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5576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Roboto" pitchFamily="2" charset="0"/>
                <a:ea typeface="Roboto" pitchFamily="2" charset="0"/>
              </a:rPr>
              <a:t>Dynamic Vision Sensors (DVS)</a:t>
            </a:r>
          </a:p>
        </p:txBody>
      </p:sp>
      <p:pic>
        <p:nvPicPr>
          <p:cNvPr id="4" name="Eye-Movement-DAVIS640-360p">
            <a:hlinkClick r:id="" action="ppaction://media"/>
            <a:extLst>
              <a:ext uri="{FF2B5EF4-FFF2-40B4-BE49-F238E27FC236}">
                <a16:creationId xmlns:a16="http://schemas.microsoft.com/office/drawing/2014/main" id="{BD8D8101-31DC-44E9-9A38-E71259B8ADC8}"/>
              </a:ext>
            </a:extLst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st="16405"/>
                </p14:media>
              </p:ext>
            </p:extLst>
          </p:nvPr>
        </p:nvPicPr>
        <p:blipFill rotWithShape="1">
          <a:blip r:embed="rId5"/>
          <a:srcRect l="22377" t="4625" r="22396" b="6063"/>
          <a:stretch>
            <a:fillRect/>
          </a:stretch>
        </p:blipFill>
        <p:spPr>
          <a:xfrm>
            <a:off x="716280" y="1279801"/>
            <a:ext cx="5501639" cy="422565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D1B54E-4EF5-413B-902F-6442844E5D01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8" y="3554536"/>
            <a:ext cx="4617720" cy="1596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9CD225-3229-4D53-AE88-185317A8E011}"/>
              </a:ext>
            </a:extLst>
          </p:cNvPr>
          <p:cNvSpPr txBox="1"/>
          <p:nvPr/>
        </p:nvSpPr>
        <p:spPr>
          <a:xfrm>
            <a:off x="601979" y="5578199"/>
            <a:ext cx="1098804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 err="1">
                <a:latin typeface="Roboto Lt" pitchFamily="2" charset="0"/>
                <a:ea typeface="Roboto Lt" pitchFamily="2" charset="0"/>
              </a:rPr>
              <a:t>Lichtsteiner</a:t>
            </a:r>
            <a:r>
              <a:rPr lang="en-GB" sz="1600" dirty="0">
                <a:latin typeface="Roboto Lt" pitchFamily="2" charset="0"/>
                <a:ea typeface="Roboto Lt" pitchFamily="2" charset="0"/>
              </a:rPr>
              <a:t> P, </a:t>
            </a:r>
            <a:r>
              <a:rPr lang="en-GB" sz="1600" dirty="0" err="1">
                <a:latin typeface="Roboto Lt" pitchFamily="2" charset="0"/>
                <a:ea typeface="Roboto Lt" pitchFamily="2" charset="0"/>
              </a:rPr>
              <a:t>Posch</a:t>
            </a:r>
            <a:r>
              <a:rPr lang="en-GB" sz="1600" dirty="0">
                <a:latin typeface="Roboto Lt" pitchFamily="2" charset="0"/>
                <a:ea typeface="Roboto Lt" pitchFamily="2" charset="0"/>
              </a:rPr>
              <a:t> C and Delbruck T. A 128× 128 120 dB 15 </a:t>
            </a:r>
            <a:r>
              <a:rPr lang="en-GB" sz="1600" dirty="0" err="1">
                <a:latin typeface="Roboto Lt" pitchFamily="2" charset="0"/>
                <a:ea typeface="Roboto Lt" pitchFamily="2" charset="0"/>
              </a:rPr>
              <a:t>μs</a:t>
            </a:r>
            <a:r>
              <a:rPr lang="en-GB" sz="1600" dirty="0">
                <a:latin typeface="Roboto Lt" pitchFamily="2" charset="0"/>
                <a:ea typeface="Roboto Lt" pitchFamily="2" charset="0"/>
              </a:rPr>
              <a:t> latency asynchronous temporal contrast vision sensor. </a:t>
            </a:r>
            <a:r>
              <a:rPr lang="en-GB" sz="1600" i="1" dirty="0">
                <a:latin typeface="Roboto Lt" pitchFamily="2" charset="0"/>
                <a:ea typeface="Roboto Lt" pitchFamily="2" charset="0"/>
              </a:rPr>
              <a:t>IEEE</a:t>
            </a:r>
            <a:r>
              <a:rPr lang="en-GB" sz="1600" dirty="0">
                <a:latin typeface="Roboto Lt" pitchFamily="2" charset="0"/>
                <a:ea typeface="Roboto Lt" pitchFamily="2" charset="0"/>
              </a:rPr>
              <a:t>; 2008. </a:t>
            </a:r>
          </a:p>
          <a:p>
            <a:pPr>
              <a:spcAft>
                <a:spcPts val="600"/>
              </a:spcAft>
            </a:pPr>
            <a:r>
              <a:rPr lang="en-GB" sz="1600" dirty="0" err="1">
                <a:latin typeface="Roboto Lt" pitchFamily="2" charset="0"/>
                <a:ea typeface="Roboto Lt" pitchFamily="2" charset="0"/>
              </a:rPr>
              <a:t>Scaramuzza</a:t>
            </a:r>
            <a:r>
              <a:rPr lang="en-GB" sz="1600" dirty="0">
                <a:latin typeface="Roboto Lt" pitchFamily="2" charset="0"/>
                <a:ea typeface="Roboto Lt" pitchFamily="2" charset="0"/>
              </a:rPr>
              <a:t> D. Tutorial on Event-based Vision for High-Speed Robotics. Lecture presented at; 2017; Robotics and Perception Group, University of Zurich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52D2C-F8B6-4BB6-9E26-13773D93158F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338" y="1327997"/>
            <a:ext cx="4945380" cy="2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1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4C6E-075C-4820-9126-45193170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65125"/>
            <a:ext cx="10642600" cy="1325563"/>
          </a:xfrm>
        </p:spPr>
        <p:txBody>
          <a:bodyPr/>
          <a:lstStyle/>
          <a:p>
            <a:pPr algn="ctr"/>
            <a:r>
              <a:rPr lang="en-GB" dirty="0">
                <a:latin typeface="Roboto" pitchFamily="2" charset="0"/>
                <a:ea typeface="Roboto" pitchFamily="2" charset="0"/>
              </a:rPr>
              <a:t>DVS Advantages over Frame-based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8029-92D9-48C5-A7F2-0B8899BA0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 Lt" pitchFamily="2" charset="0"/>
                <a:ea typeface="Roboto Lt" pitchFamily="2" charset="0"/>
              </a:rPr>
              <a:t>High speed (~ 1 microsecond latency)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 Lt" pitchFamily="2" charset="0"/>
                <a:ea typeface="Roboto Lt" pitchFamily="2" charset="0"/>
              </a:rPr>
              <a:t>Ignores redundant information (low bandwidth)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 Lt" pitchFamily="2" charset="0"/>
                <a:ea typeface="Roboto Lt" pitchFamily="2" charset="0"/>
              </a:rPr>
              <a:t>Robust to different illumination conditions (high-dynamic range)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 Lt" pitchFamily="2" charset="0"/>
                <a:ea typeface="Roboto Lt" pitchFamily="2" charset="0"/>
              </a:rPr>
              <a:t>ON/OFF: Implies direction of motion</a:t>
            </a:r>
          </a:p>
          <a:p>
            <a:pPr marL="0" indent="0">
              <a:buNone/>
            </a:pPr>
            <a:endParaRPr lang="en-GB" dirty="0"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3BAF9E-C5DB-4D69-9F27-696500AAC9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0" t="20952" r="29404" b="40529"/>
          <a:stretch/>
        </p:blipFill>
        <p:spPr>
          <a:xfrm>
            <a:off x="6400800" y="1825624"/>
            <a:ext cx="5363234" cy="2862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EC92B1-D786-4358-A993-3FD4737275F5}"/>
              </a:ext>
            </a:extLst>
          </p:cNvPr>
          <p:cNvSpPr txBox="1"/>
          <p:nvPr/>
        </p:nvSpPr>
        <p:spPr>
          <a:xfrm>
            <a:off x="838200" y="5727125"/>
            <a:ext cx="10988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 err="1">
                <a:latin typeface="Roboto Lt" pitchFamily="2" charset="0"/>
                <a:ea typeface="Roboto Lt" pitchFamily="2" charset="0"/>
              </a:rPr>
              <a:t>Scaramuzza</a:t>
            </a:r>
            <a:r>
              <a:rPr lang="en-GB" sz="1600" dirty="0">
                <a:latin typeface="Roboto Lt" pitchFamily="2" charset="0"/>
                <a:ea typeface="Roboto Lt" pitchFamily="2" charset="0"/>
              </a:rPr>
              <a:t> D. Tutorial on Event-based Vision for High-Speed Robotics. Lecture presented at; 2017; Robotics and Perception Group, University of Zurich</a:t>
            </a:r>
          </a:p>
        </p:txBody>
      </p:sp>
    </p:spTree>
    <p:extLst>
      <p:ext uri="{BB962C8B-B14F-4D97-AF65-F5344CB8AC3E}">
        <p14:creationId xmlns:p14="http://schemas.microsoft.com/office/powerpoint/2010/main" val="299782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2E41-6870-4417-992A-B9C27D00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Roboto" pitchFamily="2" charset="0"/>
                <a:ea typeface="Roboto" pitchFamily="2" charset="0"/>
              </a:rPr>
              <a:t>Processing DVS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34E50-90CD-41E7-B4AD-14A3658E9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843"/>
            <a:ext cx="10515600" cy="3932316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Roboto Lt" pitchFamily="2" charset="0"/>
                <a:ea typeface="Roboto Lt" pitchFamily="2" charset="0"/>
              </a:rPr>
              <a:t>Two Methods for Processing: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 Lt" pitchFamily="2" charset="0"/>
                <a:ea typeface="Roboto Lt" pitchFamily="2" charset="0"/>
              </a:rPr>
              <a:t>Frame-based (</a:t>
            </a:r>
            <a:r>
              <a:rPr lang="en-GB" b="1" dirty="0">
                <a:latin typeface="Roboto" pitchFamily="2" charset="0"/>
                <a:ea typeface="Roboto" pitchFamily="2" charset="0"/>
              </a:rPr>
              <a:t>synchronous</a:t>
            </a:r>
            <a:r>
              <a:rPr lang="en-GB" dirty="0">
                <a:latin typeface="Roboto Lt" pitchFamily="2" charset="0"/>
                <a:ea typeface="Roboto Lt" pitchFamily="2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Roboto Lt" pitchFamily="2" charset="0"/>
                <a:ea typeface="Roboto Lt" pitchFamily="2" charset="0"/>
              </a:rPr>
              <a:t>Sequential image processing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Roboto Lt" pitchFamily="2" charset="0"/>
                <a:ea typeface="Roboto Lt" pitchFamily="2" charset="0"/>
              </a:rPr>
              <a:t>Slow!</a:t>
            </a:r>
          </a:p>
          <a:p>
            <a:pPr marL="457200" lvl="1" indent="0">
              <a:buNone/>
            </a:pPr>
            <a:endParaRPr lang="en-GB" dirty="0">
              <a:latin typeface="Roboto Lt" pitchFamily="2" charset="0"/>
              <a:ea typeface="Roboto Lt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 Lt" pitchFamily="2" charset="0"/>
                <a:ea typeface="Roboto Lt" pitchFamily="2" charset="0"/>
              </a:rPr>
              <a:t>Event-based (</a:t>
            </a:r>
            <a:r>
              <a:rPr lang="en-GB" b="1" dirty="0">
                <a:latin typeface="Roboto" pitchFamily="2" charset="0"/>
                <a:ea typeface="Roboto" pitchFamily="2" charset="0"/>
              </a:rPr>
              <a:t>asynchronous</a:t>
            </a:r>
            <a:r>
              <a:rPr lang="en-GB" dirty="0">
                <a:latin typeface="Roboto Lt" pitchFamily="2" charset="0"/>
                <a:ea typeface="Roboto Lt" pitchFamily="2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Roboto Lt" pitchFamily="2" charset="0"/>
                <a:ea typeface="Roboto Lt" pitchFamily="2" charset="0"/>
              </a:rPr>
              <a:t>Operate on events as they come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Roboto Lt" pitchFamily="2" charset="0"/>
                <a:ea typeface="Roboto Lt" pitchFamily="2" charset="0"/>
              </a:rPr>
              <a:t>Leverage advantages of DVS!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Roboto Lt" pitchFamily="2" charset="0"/>
                <a:ea typeface="Roboto Lt" pitchFamily="2" charset="0"/>
              </a:rPr>
              <a:t>Mirrors biology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DBC94-AB04-4D2B-BC4C-6D869A772A0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8" r="14861" b="8126"/>
          <a:stretch/>
        </p:blipFill>
        <p:spPr bwMode="auto">
          <a:xfrm>
            <a:off x="7307579" y="1071939"/>
            <a:ext cx="3753971" cy="47141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A758BB-AE9F-40D6-ACAB-601BF3B3B257}"/>
              </a:ext>
            </a:extLst>
          </p:cNvPr>
          <p:cNvSpPr txBox="1"/>
          <p:nvPr/>
        </p:nvSpPr>
        <p:spPr>
          <a:xfrm>
            <a:off x="838200" y="5915442"/>
            <a:ext cx="1038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Roboto Lt" pitchFamily="2" charset="0"/>
                <a:ea typeface="Roboto Lt" pitchFamily="2" charset="0"/>
                <a:cs typeface="CMU Bright" panose="02000603000000000000" pitchFamily="2" charset="0"/>
              </a:rPr>
              <a:t>Farabet</a:t>
            </a:r>
            <a:r>
              <a:rPr lang="en-GB" sz="1600" dirty="0">
                <a:latin typeface="Roboto Lt" pitchFamily="2" charset="0"/>
                <a:ea typeface="Roboto Lt" pitchFamily="2" charset="0"/>
                <a:cs typeface="CMU Bright" panose="02000603000000000000" pitchFamily="2" charset="0"/>
              </a:rPr>
              <a:t> C, Paz R, Pérez-Carrasco J, </a:t>
            </a:r>
            <a:r>
              <a:rPr lang="en-GB" sz="1600" dirty="0" err="1">
                <a:latin typeface="Roboto Lt" pitchFamily="2" charset="0"/>
                <a:ea typeface="Roboto Lt" pitchFamily="2" charset="0"/>
                <a:cs typeface="CMU Bright" panose="02000603000000000000" pitchFamily="2" charset="0"/>
              </a:rPr>
              <a:t>Zamarreño</a:t>
            </a:r>
            <a:r>
              <a:rPr lang="en-GB" sz="1600" dirty="0">
                <a:latin typeface="Roboto Lt" pitchFamily="2" charset="0"/>
                <a:ea typeface="Roboto Lt" pitchFamily="2" charset="0"/>
                <a:cs typeface="CMU Bright" panose="02000603000000000000" pitchFamily="2" charset="0"/>
              </a:rPr>
              <a:t>-Ramos C, Linares-</a:t>
            </a:r>
            <a:r>
              <a:rPr lang="en-GB" sz="1600" dirty="0" err="1">
                <a:latin typeface="Roboto Lt" pitchFamily="2" charset="0"/>
                <a:ea typeface="Roboto Lt" pitchFamily="2" charset="0"/>
                <a:cs typeface="CMU Bright" panose="02000603000000000000" pitchFamily="2" charset="0"/>
              </a:rPr>
              <a:t>Barranco</a:t>
            </a:r>
            <a:r>
              <a:rPr lang="en-GB" sz="1600" dirty="0">
                <a:latin typeface="Roboto Lt" pitchFamily="2" charset="0"/>
                <a:ea typeface="Roboto Lt" pitchFamily="2" charset="0"/>
                <a:cs typeface="CMU Bright" panose="02000603000000000000" pitchFamily="2" charset="0"/>
              </a:rPr>
              <a:t> A, </a:t>
            </a:r>
            <a:r>
              <a:rPr lang="en-GB" sz="1600" dirty="0" err="1">
                <a:latin typeface="Roboto Lt" pitchFamily="2" charset="0"/>
                <a:ea typeface="Roboto Lt" pitchFamily="2" charset="0"/>
                <a:cs typeface="CMU Bright" panose="02000603000000000000" pitchFamily="2" charset="0"/>
              </a:rPr>
              <a:t>Lecun</a:t>
            </a:r>
            <a:r>
              <a:rPr lang="en-GB" sz="1600" dirty="0">
                <a:latin typeface="Roboto Lt" pitchFamily="2" charset="0"/>
                <a:ea typeface="Roboto Lt" pitchFamily="2" charset="0"/>
                <a:cs typeface="CMU Bright" panose="02000603000000000000" pitchFamily="2" charset="0"/>
              </a:rPr>
              <a:t> Y, et al.. Comparison between frame-constrained fix-pixel-value and frame-free spiking-dynamic-pixel </a:t>
            </a:r>
            <a:r>
              <a:rPr lang="en-GB" sz="1600" dirty="0" err="1">
                <a:latin typeface="Roboto Lt" pitchFamily="2" charset="0"/>
                <a:ea typeface="Roboto Lt" pitchFamily="2" charset="0"/>
                <a:cs typeface="CMU Bright" panose="02000603000000000000" pitchFamily="2" charset="0"/>
              </a:rPr>
              <a:t>convNets</a:t>
            </a:r>
            <a:r>
              <a:rPr lang="en-GB" sz="1600" dirty="0">
                <a:latin typeface="Roboto Lt" pitchFamily="2" charset="0"/>
                <a:ea typeface="Roboto Lt" pitchFamily="2" charset="0"/>
                <a:cs typeface="CMU Bright" panose="02000603000000000000" pitchFamily="2" charset="0"/>
              </a:rPr>
              <a:t> for visual processing</a:t>
            </a:r>
            <a:r>
              <a:rPr lang="en-GB" sz="1600" i="1" dirty="0">
                <a:latin typeface="Roboto Lt" pitchFamily="2" charset="0"/>
                <a:ea typeface="Roboto Lt" pitchFamily="2" charset="0"/>
                <a:cs typeface="CMU Bright" panose="02000603000000000000" pitchFamily="2" charset="0"/>
              </a:rPr>
              <a:t>. Front. </a:t>
            </a:r>
            <a:r>
              <a:rPr lang="en-GB" sz="1600" i="1" dirty="0" err="1">
                <a:latin typeface="Roboto Lt" pitchFamily="2" charset="0"/>
                <a:ea typeface="Roboto Lt" pitchFamily="2" charset="0"/>
                <a:cs typeface="CMU Bright" panose="02000603000000000000" pitchFamily="2" charset="0"/>
              </a:rPr>
              <a:t>Neurosci</a:t>
            </a:r>
            <a:r>
              <a:rPr lang="en-GB" sz="1600" dirty="0">
                <a:latin typeface="Roboto Lt" pitchFamily="2" charset="0"/>
                <a:ea typeface="Roboto Lt" pitchFamily="2" charset="0"/>
                <a:cs typeface="CMU Bright" panose="02000603000000000000" pitchFamily="2" charset="0"/>
              </a:rPr>
              <a:t>. 2012; 6:32.</a:t>
            </a:r>
          </a:p>
        </p:txBody>
      </p:sp>
    </p:spTree>
    <p:extLst>
      <p:ext uri="{BB962C8B-B14F-4D97-AF65-F5344CB8AC3E}">
        <p14:creationId xmlns:p14="http://schemas.microsoft.com/office/powerpoint/2010/main" val="259281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D5B1-712A-4752-B28D-E0FFD175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678"/>
            <a:ext cx="10515600" cy="1325563"/>
          </a:xfrm>
        </p:spPr>
        <p:txBody>
          <a:bodyPr/>
          <a:lstStyle/>
          <a:p>
            <a:r>
              <a:rPr lang="en-GB" dirty="0">
                <a:latin typeface="Roboto" pitchFamily="2" charset="0"/>
                <a:ea typeface="Roboto" pitchFamily="2" charset="0"/>
              </a:rPr>
              <a:t>Taking Inspiration from Biology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1B35E-1C10-4E82-84BB-E2AC1651B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241"/>
            <a:ext cx="10515600" cy="3962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 Lt" pitchFamily="2" charset="0"/>
                <a:ea typeface="Roboto Lt" pitchFamily="2" charset="0"/>
              </a:rPr>
              <a:t>DVS output similar to retina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 Lt" pitchFamily="2" charset="0"/>
                <a:ea typeface="Roboto Lt" pitchFamily="2" charset="0"/>
              </a:rPr>
              <a:t>Visual system performs rapid processing of retinal ‘data’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Roboto Lt" pitchFamily="2" charset="0"/>
                <a:ea typeface="Roboto Lt" pitchFamily="2" charset="0"/>
              </a:rPr>
              <a:t>Asynchronous &amp; massively parallel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Roboto Lt" pitchFamily="2" charset="0"/>
                <a:ea typeface="Roboto Lt" pitchFamily="2" charset="0"/>
              </a:rPr>
              <a:t>Spike timings (i.e. events) crucial for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Roboto Lt" pitchFamily="2" charset="0"/>
                <a:ea typeface="Roboto Lt" pitchFamily="2" charset="0"/>
              </a:rPr>
              <a:t>Feedforward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 Lt" pitchFamily="2" charset="0"/>
                <a:ea typeface="Roboto Lt" pitchFamily="2" charset="0"/>
              </a:rPr>
              <a:t>ANNs mirror biological architecture but not firing mechanism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 Lt" pitchFamily="2" charset="0"/>
                <a:ea typeface="Roboto Lt" pitchFamily="2" charset="0"/>
              </a:rPr>
              <a:t>Spiking Neural Networks (SNN) include firing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Roboto Lt" pitchFamily="2" charset="0"/>
                <a:ea typeface="Roboto Lt" pitchFamily="2" charset="0"/>
              </a:rPr>
              <a:t>Ideal for event data!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Roboto Lt" pitchFamily="2" charset="0"/>
              <a:ea typeface="Roboto L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F2579-90E8-4294-A646-10AD1105BE42}"/>
              </a:ext>
            </a:extLst>
          </p:cNvPr>
          <p:cNvSpPr txBox="1"/>
          <p:nvPr/>
        </p:nvSpPr>
        <p:spPr>
          <a:xfrm>
            <a:off x="838200" y="5318759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 err="1">
                <a:latin typeface="Roboto Lt" pitchFamily="2" charset="0"/>
                <a:ea typeface="Roboto Lt" pitchFamily="2" charset="0"/>
              </a:rPr>
              <a:t>Guyonneau</a:t>
            </a:r>
            <a:r>
              <a:rPr lang="en-GB" sz="1600" dirty="0">
                <a:latin typeface="Roboto Lt" pitchFamily="2" charset="0"/>
                <a:ea typeface="Roboto Lt" pitchFamily="2" charset="0"/>
              </a:rPr>
              <a:t> R, </a:t>
            </a:r>
            <a:r>
              <a:rPr lang="en-GB" sz="1600" dirty="0" err="1">
                <a:latin typeface="Roboto Lt" pitchFamily="2" charset="0"/>
                <a:ea typeface="Roboto Lt" pitchFamily="2" charset="0"/>
              </a:rPr>
              <a:t>VanRullen</a:t>
            </a:r>
            <a:r>
              <a:rPr lang="en-GB" sz="1600" dirty="0">
                <a:latin typeface="Roboto Lt" pitchFamily="2" charset="0"/>
                <a:ea typeface="Roboto Lt" pitchFamily="2" charset="0"/>
              </a:rPr>
              <a:t> R and Thorpe SJ. Temporal codes and sparse representations: A key to understanding rapid processing in the visual system. </a:t>
            </a:r>
            <a:r>
              <a:rPr lang="en-GB" sz="1600" i="1" dirty="0">
                <a:latin typeface="Roboto Lt" pitchFamily="2" charset="0"/>
                <a:ea typeface="Roboto Lt" pitchFamily="2" charset="0"/>
              </a:rPr>
              <a:t>Journal of Physiology - Paris. </a:t>
            </a:r>
            <a:r>
              <a:rPr lang="en-GB" sz="1600" dirty="0">
                <a:latin typeface="Roboto Lt" pitchFamily="2" charset="0"/>
                <a:ea typeface="Roboto Lt" pitchFamily="2" charset="0"/>
              </a:rPr>
              <a:t>2004; 98 (4): 487-497.</a:t>
            </a:r>
          </a:p>
          <a:p>
            <a:pPr>
              <a:spcAft>
                <a:spcPts val="600"/>
              </a:spcAft>
            </a:pPr>
            <a:r>
              <a:rPr lang="en-GB" sz="1600" dirty="0" err="1">
                <a:latin typeface="Roboto Lt" pitchFamily="2" charset="0"/>
                <a:ea typeface="Roboto Lt" pitchFamily="2" charset="0"/>
              </a:rPr>
              <a:t>Maass</a:t>
            </a:r>
            <a:r>
              <a:rPr lang="en-GB" sz="1600" dirty="0">
                <a:latin typeface="Roboto Lt" pitchFamily="2" charset="0"/>
                <a:ea typeface="Roboto Lt" pitchFamily="2" charset="0"/>
              </a:rPr>
              <a:t> W. Networks of spiking neurons: The third generation of neural network models. </a:t>
            </a:r>
            <a:r>
              <a:rPr lang="en-GB" sz="1600" i="1" dirty="0">
                <a:latin typeface="Roboto Lt" pitchFamily="2" charset="0"/>
                <a:ea typeface="Roboto Lt" pitchFamily="2" charset="0"/>
              </a:rPr>
              <a:t>Neural Networks. </a:t>
            </a:r>
            <a:r>
              <a:rPr lang="en-GB" sz="1600" dirty="0">
                <a:latin typeface="Roboto Lt" pitchFamily="2" charset="0"/>
                <a:ea typeface="Roboto Lt" pitchFamily="2" charset="0"/>
              </a:rPr>
              <a:t>1997; 10 (9): 1659-1671.</a:t>
            </a:r>
          </a:p>
          <a:p>
            <a:pPr>
              <a:spcAft>
                <a:spcPts val="300"/>
              </a:spcAft>
            </a:pPr>
            <a:endParaRPr lang="en-GB" sz="1600" dirty="0">
              <a:latin typeface="Roboto Lt" pitchFamily="2" charset="0"/>
              <a:ea typeface="Roboto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38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34ED-9804-4AC8-A6F7-4DC1E3C1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oboto" pitchFamily="2" charset="0"/>
                <a:ea typeface="Roboto" pitchFamily="2" charset="0"/>
              </a:rPr>
              <a:t>Spiking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00EC8-B4A4-4E94-9D08-683D178F5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 Lt" pitchFamily="2" charset="0"/>
                <a:ea typeface="Roboto Lt" pitchFamily="2" charset="0"/>
              </a:rPr>
              <a:t>Spikes modelled as Dirac-delta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 Lt" pitchFamily="2" charset="0"/>
                <a:ea typeface="Roboto Lt" pitchFamily="2" charset="0"/>
              </a:rPr>
              <a:t>LIF Neurons used for temporal tasks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Roboto Lt" pitchFamily="2" charset="0"/>
                <a:ea typeface="Roboto Lt" pitchFamily="2" charset="0"/>
              </a:rPr>
              <a:t>Leak allows neurons to ‘forget’ previous inputs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Roboto Lt" pitchFamily="2" charset="0"/>
              <a:ea typeface="Roboto Lt" pitchFamily="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Roboto Lt" pitchFamily="2" charset="0"/>
              <a:ea typeface="Roboto Lt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 Lt" pitchFamily="2" charset="0"/>
                <a:ea typeface="Roboto Lt" pitchFamily="2" charset="0"/>
              </a:rPr>
              <a:t>Training to learn synaptic weights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Roboto Lt" pitchFamily="2" charset="0"/>
                <a:ea typeface="Roboto Lt" pitchFamily="2" charset="0"/>
              </a:rPr>
              <a:t>Unsupervised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Roboto Lt" pitchFamily="2" charset="0"/>
                <a:ea typeface="Roboto Lt" pitchFamily="2" charset="0"/>
              </a:rPr>
              <a:t>Supervised (more difficult)</a:t>
            </a:r>
          </a:p>
          <a:p>
            <a:pPr marL="0" indent="0">
              <a:buNone/>
            </a:pPr>
            <a:endParaRPr lang="en-GB" dirty="0"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1DA2E-38E7-4D62-B943-7518DDA495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920" y="816504"/>
            <a:ext cx="3611880" cy="38757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2851EF-1B2D-484C-92A3-047A43271B20}"/>
              </a:ext>
            </a:extLst>
          </p:cNvPr>
          <p:cNvSpPr txBox="1"/>
          <p:nvPr/>
        </p:nvSpPr>
        <p:spPr>
          <a:xfrm>
            <a:off x="838200" y="5727125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Roboto Lt" pitchFamily="2" charset="0"/>
                <a:ea typeface="Roboto Lt" pitchFamily="2" charset="0"/>
              </a:rPr>
              <a:t>Ponulak</a:t>
            </a:r>
            <a:r>
              <a:rPr lang="en-GB" sz="1600" dirty="0">
                <a:latin typeface="Roboto Lt" pitchFamily="2" charset="0"/>
                <a:ea typeface="Roboto Lt" pitchFamily="2" charset="0"/>
              </a:rPr>
              <a:t> F, </a:t>
            </a:r>
            <a:r>
              <a:rPr lang="en-GB" sz="1600" dirty="0" err="1">
                <a:latin typeface="Roboto Lt" pitchFamily="2" charset="0"/>
                <a:ea typeface="Roboto Lt" pitchFamily="2" charset="0"/>
              </a:rPr>
              <a:t>Kasinski</a:t>
            </a:r>
            <a:r>
              <a:rPr lang="en-GB" sz="1600" dirty="0">
                <a:latin typeface="Roboto Lt" pitchFamily="2" charset="0"/>
                <a:ea typeface="Roboto Lt" pitchFamily="2" charset="0"/>
              </a:rPr>
              <a:t> A. Introduction to spiking neural networks: Information processing, learning and applications. </a:t>
            </a:r>
            <a:r>
              <a:rPr lang="en-GB" sz="1600" i="1" dirty="0">
                <a:latin typeface="Roboto Lt" pitchFamily="2" charset="0"/>
                <a:ea typeface="Roboto Lt" pitchFamily="2" charset="0"/>
              </a:rPr>
              <a:t>Acta </a:t>
            </a:r>
            <a:r>
              <a:rPr lang="en-GB" sz="1600" i="1" dirty="0" err="1">
                <a:latin typeface="Roboto Lt" pitchFamily="2" charset="0"/>
                <a:ea typeface="Roboto Lt" pitchFamily="2" charset="0"/>
              </a:rPr>
              <a:t>neurobiologiae</a:t>
            </a:r>
            <a:r>
              <a:rPr lang="en-GB" sz="1600" i="1" dirty="0">
                <a:latin typeface="Roboto Lt" pitchFamily="2" charset="0"/>
                <a:ea typeface="Roboto Lt" pitchFamily="2" charset="0"/>
              </a:rPr>
              <a:t> </a:t>
            </a:r>
            <a:r>
              <a:rPr lang="en-GB" sz="1600" i="1" dirty="0" err="1">
                <a:latin typeface="Roboto Lt" pitchFamily="2" charset="0"/>
                <a:ea typeface="Roboto Lt" pitchFamily="2" charset="0"/>
              </a:rPr>
              <a:t>experimentalis</a:t>
            </a:r>
            <a:r>
              <a:rPr lang="en-GB" sz="1600" i="1" dirty="0">
                <a:latin typeface="Roboto Lt" pitchFamily="2" charset="0"/>
                <a:ea typeface="Roboto Lt" pitchFamily="2" charset="0"/>
              </a:rPr>
              <a:t>. </a:t>
            </a:r>
            <a:r>
              <a:rPr lang="en-GB" sz="1600" dirty="0">
                <a:latin typeface="Roboto Lt" pitchFamily="2" charset="0"/>
                <a:ea typeface="Roboto Lt" pitchFamily="2" charset="0"/>
              </a:rPr>
              <a:t>2011; 71 (4): 409.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77C63-D00B-42B6-8C20-8E4C86D987C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346" y="3251201"/>
            <a:ext cx="4922979" cy="7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3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E6C4-443D-48B8-AB31-F5725205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67" y="130704"/>
            <a:ext cx="10515600" cy="1325563"/>
          </a:xfrm>
        </p:spPr>
        <p:txBody>
          <a:bodyPr/>
          <a:lstStyle/>
          <a:p>
            <a:r>
              <a:rPr lang="en-GB" dirty="0">
                <a:latin typeface="Roboto" pitchFamily="2" charset="0"/>
                <a:ea typeface="Roboto" pitchFamily="2" charset="0"/>
              </a:rPr>
              <a:t>SNN for Gesture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20A10-2185-4B99-8F38-ABC61E90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7" y="1583193"/>
            <a:ext cx="6366933" cy="45937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 Lt" pitchFamily="2" charset="0"/>
                <a:ea typeface="Roboto Lt" pitchFamily="2" charset="0"/>
              </a:rPr>
              <a:t>Single layer of </a:t>
            </a:r>
            <a:r>
              <a:rPr lang="en-GB" b="1" dirty="0">
                <a:latin typeface="Roboto" pitchFamily="2" charset="0"/>
                <a:ea typeface="Roboto" pitchFamily="2" charset="0"/>
              </a:rPr>
              <a:t>LIF neurons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 Lt" pitchFamily="2" charset="0"/>
                <a:ea typeface="Roboto Lt" pitchFamily="2" charset="0"/>
              </a:rPr>
              <a:t>LIF detect spatiotemporally correlated events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Roboto Lt" pitchFamily="2" charset="0"/>
                <a:ea typeface="Roboto Lt" pitchFamily="2" charset="0"/>
              </a:rPr>
              <a:t>Detects ‘active’ regions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 Lt" pitchFamily="2" charset="0"/>
                <a:ea typeface="Roboto Lt" pitchFamily="2" charset="0"/>
              </a:rPr>
              <a:t>Firing LIF are clustered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Roboto Lt" pitchFamily="2" charset="0"/>
                <a:ea typeface="Roboto Lt" pitchFamily="2" charset="0"/>
              </a:rPr>
              <a:t>Detects movement i.e. hands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>
                <a:latin typeface="Roboto" pitchFamily="2" charset="0"/>
                <a:ea typeface="Roboto" pitchFamily="2" charset="0"/>
              </a:rPr>
              <a:t>No training </a:t>
            </a:r>
            <a:r>
              <a:rPr lang="en-GB" dirty="0">
                <a:latin typeface="Roboto Lt" pitchFamily="2" charset="0"/>
                <a:ea typeface="Roboto Lt" pitchFamily="2" charset="0"/>
              </a:rPr>
              <a:t>required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 Lt" pitchFamily="2" charset="0"/>
                <a:ea typeface="Roboto Lt" pitchFamily="2" charset="0"/>
              </a:rPr>
              <a:t>Major assumption: majority of events are generated due to hand movement</a:t>
            </a:r>
          </a:p>
          <a:p>
            <a:endParaRPr lang="en-GB" dirty="0"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77F00-F4C8-4AE4-86DE-7C61286CE98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483" y="365124"/>
            <a:ext cx="3752850" cy="3063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17E6D4-2222-4AB6-9CA6-75493D96160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428999"/>
            <a:ext cx="4646296" cy="2538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31D887-09AA-4703-8E19-CFCF41720F1F}"/>
              </a:ext>
            </a:extLst>
          </p:cNvPr>
          <p:cNvSpPr txBox="1"/>
          <p:nvPr/>
        </p:nvSpPr>
        <p:spPr>
          <a:xfrm>
            <a:off x="592667" y="5967306"/>
            <a:ext cx="11216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Roboto Lt" pitchFamily="2" charset="0"/>
                <a:ea typeface="Roboto Lt" pitchFamily="2" charset="0"/>
              </a:rPr>
              <a:t>J. Lee, T. Delbruck, P. K. J. Park, M. Pfeiffer, C.-W. Shin, H. Ryu, B.-C. Kang, "Live demonstration: Gesture-based remote control using stereo pair of dynamic vision sensors", </a:t>
            </a:r>
            <a:r>
              <a:rPr lang="en-GB" sz="1600" i="1" dirty="0">
                <a:latin typeface="Roboto Lt" pitchFamily="2" charset="0"/>
                <a:ea typeface="Roboto Lt" pitchFamily="2" charset="0"/>
              </a:rPr>
              <a:t>2012 IEEE International Symposium on Circuits and Systems (ISCAS)</a:t>
            </a:r>
            <a:r>
              <a:rPr lang="en-GB" sz="1600" dirty="0">
                <a:latin typeface="Roboto Lt" pitchFamily="2" charset="0"/>
                <a:ea typeface="Roboto Lt" pitchFamily="2" charset="0"/>
              </a:rPr>
              <a:t>, pp. 741-745, 2012.</a:t>
            </a:r>
          </a:p>
        </p:txBody>
      </p:sp>
    </p:spTree>
    <p:extLst>
      <p:ext uri="{BB962C8B-B14F-4D97-AF65-F5344CB8AC3E}">
        <p14:creationId xmlns:p14="http://schemas.microsoft.com/office/powerpoint/2010/main" val="256936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B26C-03AD-47EF-ADC0-904925CF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1439"/>
            <a:ext cx="10515600" cy="1690688"/>
          </a:xfrm>
        </p:spPr>
        <p:txBody>
          <a:bodyPr/>
          <a:lstStyle/>
          <a:p>
            <a:r>
              <a:rPr lang="en-GB" dirty="0">
                <a:latin typeface="Roboto" pitchFamily="2" charset="0"/>
                <a:ea typeface="Roboto" pitchFamily="2" charset="0"/>
              </a:rPr>
              <a:t>SNN for AER Car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0F8D8-AA80-493A-875B-09675C49B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6187439" cy="47659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 Lt" pitchFamily="2" charset="0"/>
                <a:ea typeface="Roboto Lt" pitchFamily="2" charset="0"/>
              </a:rPr>
              <a:t>2 layer feedforward SNN for </a:t>
            </a:r>
            <a:r>
              <a:rPr lang="en-GB" dirty="0">
                <a:latin typeface="Roboto" pitchFamily="2" charset="0"/>
                <a:ea typeface="Roboto" pitchFamily="2" charset="0"/>
              </a:rPr>
              <a:t>feature extraction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" pitchFamily="2" charset="0"/>
                <a:ea typeface="Roboto" pitchFamily="2" charset="0"/>
              </a:rPr>
              <a:t>Unsupervised</a:t>
            </a:r>
            <a:r>
              <a:rPr lang="en-GB" dirty="0">
                <a:latin typeface="Roboto Lt" pitchFamily="2" charset="0"/>
                <a:ea typeface="Roboto Lt" pitchFamily="2" charset="0"/>
              </a:rPr>
              <a:t> training using STDP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 Lt" pitchFamily="2" charset="0"/>
                <a:ea typeface="Roboto Lt" pitchFamily="2" charset="0"/>
              </a:rPr>
              <a:t>Lateral Inhibition &amp; Refractory Period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Roboto Lt" pitchFamily="2" charset="0"/>
                <a:ea typeface="Roboto Lt" pitchFamily="2" charset="0"/>
              </a:rPr>
              <a:t>SVM classifier achieves 98% accuracy on trained features</a:t>
            </a:r>
          </a:p>
          <a:p>
            <a:endParaRPr lang="en-GB" dirty="0">
              <a:latin typeface="Roboto Lt" pitchFamily="2" charset="0"/>
              <a:ea typeface="Roboto Lt" pitchFamily="2" charset="0"/>
            </a:endParaRPr>
          </a:p>
          <a:p>
            <a:endParaRPr lang="en-GB" dirty="0">
              <a:latin typeface="Roboto Lt" pitchFamily="2" charset="0"/>
              <a:ea typeface="Roboto Lt" pitchFamily="2" charset="0"/>
            </a:endParaRPr>
          </a:p>
          <a:p>
            <a:endParaRPr lang="en-GB" dirty="0">
              <a:latin typeface="Roboto Lt" pitchFamily="2" charset="0"/>
              <a:ea typeface="Roboto Lt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AD956F-0388-4564-A1F5-D476B58B533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17" y="3901704"/>
            <a:ext cx="3928115" cy="20834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ECAFFC-1EF1-4D67-951E-C248FB0CD69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519" y="594016"/>
            <a:ext cx="228600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056712-15F2-4D36-AAEE-02B81C1588B6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1"/>
          <a:stretch/>
        </p:blipFill>
        <p:spPr>
          <a:xfrm>
            <a:off x="6732270" y="3062514"/>
            <a:ext cx="4621530" cy="28484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F693BB-DD23-4EB6-9769-6D63DF29742A}"/>
              </a:ext>
            </a:extLst>
          </p:cNvPr>
          <p:cNvSpPr txBox="1"/>
          <p:nvPr/>
        </p:nvSpPr>
        <p:spPr>
          <a:xfrm>
            <a:off x="838200" y="5954023"/>
            <a:ext cx="10778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Roboto Lt" pitchFamily="2" charset="0"/>
                <a:ea typeface="Roboto Lt" pitchFamily="2" charset="0"/>
              </a:rPr>
              <a:t>Bichler</a:t>
            </a:r>
            <a:r>
              <a:rPr lang="en-GB" sz="1600" dirty="0">
                <a:latin typeface="Roboto Lt" pitchFamily="2" charset="0"/>
                <a:ea typeface="Roboto Lt" pitchFamily="2" charset="0"/>
              </a:rPr>
              <a:t> O, </a:t>
            </a:r>
            <a:r>
              <a:rPr lang="en-GB" sz="1600" dirty="0" err="1">
                <a:latin typeface="Roboto Lt" pitchFamily="2" charset="0"/>
                <a:ea typeface="Roboto Lt" pitchFamily="2" charset="0"/>
              </a:rPr>
              <a:t>Querlioz</a:t>
            </a:r>
            <a:r>
              <a:rPr lang="en-GB" sz="1600" dirty="0">
                <a:latin typeface="Roboto Lt" pitchFamily="2" charset="0"/>
                <a:ea typeface="Roboto Lt" pitchFamily="2" charset="0"/>
              </a:rPr>
              <a:t> D, Thorpe SJ, Bourgoin J and </a:t>
            </a:r>
            <a:r>
              <a:rPr lang="en-GB" sz="1600" dirty="0" err="1">
                <a:latin typeface="Roboto Lt" pitchFamily="2" charset="0"/>
                <a:ea typeface="Roboto Lt" pitchFamily="2" charset="0"/>
              </a:rPr>
              <a:t>Gamrat</a:t>
            </a:r>
            <a:r>
              <a:rPr lang="en-GB" sz="1600" dirty="0">
                <a:latin typeface="Roboto Lt" pitchFamily="2" charset="0"/>
                <a:ea typeface="Roboto Lt" pitchFamily="2" charset="0"/>
              </a:rPr>
              <a:t> C. Extraction of temporally correlated features from dynamic vision sensors with spike-timing-dependent plasticity. </a:t>
            </a:r>
            <a:r>
              <a:rPr lang="en-GB" sz="1600" i="1" dirty="0">
                <a:latin typeface="Roboto Lt" pitchFamily="2" charset="0"/>
                <a:ea typeface="Roboto Lt" pitchFamily="2" charset="0"/>
              </a:rPr>
              <a:t>Neural Networks. </a:t>
            </a:r>
            <a:r>
              <a:rPr lang="en-GB" sz="1600" dirty="0">
                <a:latin typeface="Roboto Lt" pitchFamily="2" charset="0"/>
                <a:ea typeface="Roboto Lt" pitchFamily="2" charset="0"/>
              </a:rPr>
              <a:t>2012; 32 339-348. </a:t>
            </a:r>
          </a:p>
        </p:txBody>
      </p:sp>
    </p:spTree>
    <p:extLst>
      <p:ext uri="{BB962C8B-B14F-4D97-AF65-F5344CB8AC3E}">
        <p14:creationId xmlns:p14="http://schemas.microsoft.com/office/powerpoint/2010/main" val="961645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1199</Words>
  <Application>Microsoft Office PowerPoint</Application>
  <PresentationFormat>Widescreen</PresentationFormat>
  <Paragraphs>163</Paragraphs>
  <Slides>12</Slides>
  <Notes>11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Roboto Lt</vt:lpstr>
      <vt:lpstr>Wingdings</vt:lpstr>
      <vt:lpstr>Office Theme</vt:lpstr>
      <vt:lpstr>Bio-Inspired High Speed Gaze-Tracking using a Dynamic Vision Sensor</vt:lpstr>
      <vt:lpstr>Project Context</vt:lpstr>
      <vt:lpstr>Dynamic Vision Sensors (DVS)</vt:lpstr>
      <vt:lpstr>DVS Advantages over Frame-based Video</vt:lpstr>
      <vt:lpstr>Processing DVS data</vt:lpstr>
      <vt:lpstr>Taking Inspiration from Biology</vt:lpstr>
      <vt:lpstr>Spiking Neural Networks</vt:lpstr>
      <vt:lpstr>SNN for Gesture Recognition</vt:lpstr>
      <vt:lpstr>SNN for AER Car Tracking</vt:lpstr>
      <vt:lpstr>N-MNIST Digit Recognition (1)</vt:lpstr>
      <vt:lpstr>N-MNIST Digit Recognition (2)</vt:lpstr>
      <vt:lpstr>Going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Bio-Inspired Learning Algorithm for High Speed Gaze-Tracking using a Dynamic Vision Sensor</dc:title>
  <dc:creator>Warren, Joseph</dc:creator>
  <cp:lastModifiedBy>Warren, Joseph</cp:lastModifiedBy>
  <cp:revision>106</cp:revision>
  <dcterms:created xsi:type="dcterms:W3CDTF">2019-02-06T11:07:04Z</dcterms:created>
  <dcterms:modified xsi:type="dcterms:W3CDTF">2019-02-07T11:42:17Z</dcterms:modified>
</cp:coreProperties>
</file>