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1" r:id="rId4"/>
    <p:sldId id="262" r:id="rId5"/>
    <p:sldId id="271" r:id="rId6"/>
    <p:sldId id="266" r:id="rId7"/>
    <p:sldId id="267" r:id="rId8"/>
    <p:sldId id="268" r:id="rId9"/>
    <p:sldId id="264" r:id="rId10"/>
    <p:sldId id="265"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AC606C-393D-4DB5-94C3-389C702290DF}">
          <p14:sldIdLst>
            <p14:sldId id="256"/>
          </p14:sldIdLst>
        </p14:section>
        <p14:section name="Recap" id="{B503CFD4-50A1-4263-AE0A-1C3A926ADBA0}">
          <p14:sldIdLst>
            <p14:sldId id="258"/>
            <p14:sldId id="261"/>
            <p14:sldId id="262"/>
            <p14:sldId id="271"/>
          </p14:sldIdLst>
        </p14:section>
        <p14:section name="Supervised Learning" id="{B6D14742-76B6-40C5-8D5C-4B08B0D4C553}">
          <p14:sldIdLst>
            <p14:sldId id="266"/>
            <p14:sldId id="267"/>
            <p14:sldId id="268"/>
            <p14:sldId id="264"/>
            <p14:sldId id="265"/>
          </p14:sldIdLst>
        </p14:section>
        <p14:section name="Implementation" id="{56D74CA9-7F2A-47C3-831F-7104B3D95CAC}">
          <p14:sldIdLst>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69636" autoAdjust="0"/>
  </p:normalViewPr>
  <p:slideViewPr>
    <p:cSldViewPr snapToGrid="0">
      <p:cViewPr varScale="1">
        <p:scale>
          <a:sx n="60" d="100"/>
          <a:sy n="60" d="100"/>
        </p:scale>
        <p:origin x="75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E214F-BC83-48D0-920D-282EEC07BC09}" type="datetimeFigureOut">
              <a:rPr lang="en-GB" smtClean="0"/>
              <a:t>28/02/2019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D0F71-FAC5-42C1-A103-AD6D96A4099B}" type="slidenum">
              <a:rPr lang="en-GB" smtClean="0"/>
              <a:t>‹#›</a:t>
            </a:fld>
            <a:endParaRPr lang="en-GB"/>
          </a:p>
        </p:txBody>
      </p:sp>
    </p:spTree>
    <p:extLst>
      <p:ext uri="{BB962C8B-B14F-4D97-AF65-F5344CB8AC3E}">
        <p14:creationId xmlns:p14="http://schemas.microsoft.com/office/powerpoint/2010/main" val="31778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a:t>
            </a:r>
          </a:p>
          <a:p>
            <a:pPr marL="171450" indent="-171450">
              <a:buFontTx/>
              <a:buChar char="-"/>
            </a:pPr>
            <a:r>
              <a:rPr lang="en-GB" dirty="0"/>
              <a:t>Perform online gaze-tracking using a dynamic vision sensor</a:t>
            </a:r>
          </a:p>
          <a:p>
            <a:pPr marL="171450" indent="-171450">
              <a:buFontTx/>
              <a:buChar char="-"/>
            </a:pPr>
            <a:r>
              <a:rPr lang="en-GB" dirty="0"/>
              <a:t>Hasn’t been done yet</a:t>
            </a:r>
          </a:p>
          <a:p>
            <a:pPr marL="171450" indent="-171450">
              <a:buFontTx/>
              <a:buChar char="-"/>
            </a:pPr>
            <a:r>
              <a:rPr lang="en-GB" dirty="0"/>
              <a:t>Potential for high-speed tracking</a:t>
            </a:r>
          </a:p>
          <a:p>
            <a:pPr marL="171450" indent="-171450">
              <a:buFontTx/>
              <a:buChar char="-"/>
            </a:pPr>
            <a:r>
              <a:rPr lang="en-GB" dirty="0"/>
              <a:t>Achievable accuracy unknown</a:t>
            </a:r>
          </a:p>
        </p:txBody>
      </p:sp>
      <p:sp>
        <p:nvSpPr>
          <p:cNvPr id="4" name="Slide Number Placeholder 3"/>
          <p:cNvSpPr>
            <a:spLocks noGrp="1"/>
          </p:cNvSpPr>
          <p:nvPr>
            <p:ph type="sldNum" sz="quarter" idx="5"/>
          </p:nvPr>
        </p:nvSpPr>
        <p:spPr/>
        <p:txBody>
          <a:bodyPr/>
          <a:lstStyle/>
          <a:p>
            <a:fld id="{23FD0F71-FAC5-42C1-A103-AD6D96A4099B}" type="slidenum">
              <a:rPr lang="en-GB" smtClean="0"/>
              <a:t>1</a:t>
            </a:fld>
            <a:endParaRPr lang="en-GB"/>
          </a:p>
        </p:txBody>
      </p:sp>
    </p:spTree>
    <p:extLst>
      <p:ext uri="{BB962C8B-B14F-4D97-AF65-F5344CB8AC3E}">
        <p14:creationId xmlns:p14="http://schemas.microsoft.com/office/powerpoint/2010/main" val="70036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DVS:</a:t>
            </a:r>
          </a:p>
          <a:p>
            <a:pPr marL="171450" indent="-171450">
              <a:buFontTx/>
              <a:buChar char="-"/>
            </a:pPr>
            <a:r>
              <a:rPr lang="en-GB" dirty="0"/>
              <a:t>Responds to changes in illumination</a:t>
            </a:r>
          </a:p>
          <a:p>
            <a:pPr marL="171450" indent="-171450">
              <a:buFontTx/>
              <a:buChar char="-"/>
            </a:pPr>
            <a:r>
              <a:rPr lang="en-GB" dirty="0"/>
              <a:t>ON/OFF events</a:t>
            </a:r>
          </a:p>
          <a:p>
            <a:pPr marL="171450" indent="-171450">
              <a:buFontTx/>
              <a:buChar char="-"/>
            </a:pPr>
            <a:r>
              <a:rPr lang="en-GB" dirty="0"/>
              <a:t>Removes redundancy</a:t>
            </a:r>
          </a:p>
          <a:p>
            <a:pPr marL="171450" indent="-171450">
              <a:buFontTx/>
              <a:buChar char="-"/>
            </a:pPr>
            <a:r>
              <a:rPr lang="en-GB" dirty="0"/>
              <a:t>Asynchronous - high temporal resolution</a:t>
            </a:r>
          </a:p>
          <a:p>
            <a:pPr marL="171450" indent="-171450">
              <a:buFontTx/>
              <a:buChar char="-"/>
            </a:pPr>
            <a:r>
              <a:rPr lang="en-GB" dirty="0"/>
              <a:t>High dynamic range (works in variety of lightings)</a:t>
            </a:r>
          </a:p>
          <a:p>
            <a:pPr marL="628650" lvl="1"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C9F8D015-B9CF-41BB-B712-9E3A5C6915F7}" type="slidenum">
              <a:rPr lang="en-GB" smtClean="0"/>
              <a:t>2</a:t>
            </a:fld>
            <a:endParaRPr lang="en-GB"/>
          </a:p>
        </p:txBody>
      </p:sp>
    </p:spTree>
    <p:extLst>
      <p:ext uri="{BB962C8B-B14F-4D97-AF65-F5344CB8AC3E}">
        <p14:creationId xmlns:p14="http://schemas.microsoft.com/office/powerpoint/2010/main" val="408760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WANT TO USE ASYNCHRONOUS</a:t>
            </a:r>
          </a:p>
          <a:p>
            <a:endParaRPr lang="en-GB" dirty="0"/>
          </a:p>
          <a:p>
            <a:r>
              <a:rPr lang="en-GB" dirty="0"/>
              <a:t>Frame-based:</a:t>
            </a:r>
          </a:p>
          <a:p>
            <a:pPr marL="171450" indent="-171450">
              <a:buFontTx/>
              <a:buChar char="-"/>
            </a:pPr>
            <a:r>
              <a:rPr lang="en-GB" dirty="0"/>
              <a:t>Count events for each pixel during time window -&gt; frame</a:t>
            </a:r>
          </a:p>
          <a:p>
            <a:pPr marL="171450" indent="-171450">
              <a:buFontTx/>
              <a:buChar char="-"/>
            </a:pPr>
            <a:r>
              <a:rPr lang="en-GB" dirty="0"/>
              <a:t>Waste a lot of time waiting/idle</a:t>
            </a:r>
          </a:p>
          <a:p>
            <a:pPr marL="171450" indent="-171450">
              <a:buFontTx/>
              <a:buChar char="-"/>
            </a:pPr>
            <a:r>
              <a:rPr lang="en-GB" dirty="0"/>
              <a:t>Use conventional image processing algorithms</a:t>
            </a:r>
          </a:p>
          <a:p>
            <a:pPr marL="171450" indent="-171450">
              <a:buFontTx/>
              <a:buChar char="-"/>
            </a:pPr>
            <a:r>
              <a:rPr lang="en-GB" dirty="0"/>
              <a:t>Synchronous i.e. frame propagates thru pipeline sequentially -&gt; SLOW</a:t>
            </a:r>
          </a:p>
          <a:p>
            <a:pPr marL="171450" indent="-171450">
              <a:buFontTx/>
              <a:buChar char="-"/>
            </a:pPr>
            <a:r>
              <a:rPr lang="en-GB" dirty="0"/>
              <a:t>Result: low fps (bad for gaze-tracking!)</a:t>
            </a:r>
          </a:p>
          <a:p>
            <a:endParaRPr lang="en-GB" dirty="0"/>
          </a:p>
          <a:p>
            <a:r>
              <a:rPr lang="en-GB" dirty="0"/>
              <a:t>Event-based:</a:t>
            </a:r>
          </a:p>
          <a:p>
            <a:pPr marL="171450" indent="-171450">
              <a:buFontTx/>
              <a:buChar char="-"/>
            </a:pPr>
            <a:r>
              <a:rPr lang="en-GB" dirty="0"/>
              <a:t>Ideally want to use events as they come!</a:t>
            </a:r>
          </a:p>
          <a:p>
            <a:pPr marL="171450" indent="-171450">
              <a:buFontTx/>
              <a:buChar char="-"/>
            </a:pPr>
            <a:r>
              <a:rPr lang="en-GB" dirty="0"/>
              <a:t>Asynchronous i.e. events propagate in parallel along pipeline </a:t>
            </a:r>
            <a:r>
              <a:rPr lang="en-GB" dirty="0" err="1"/>
              <a:t>indep</a:t>
            </a:r>
            <a:r>
              <a:rPr lang="en-GB" dirty="0"/>
              <a:t>.</a:t>
            </a:r>
          </a:p>
          <a:p>
            <a:pPr marL="171450" indent="-171450">
              <a:buFontTx/>
              <a:buChar char="-"/>
            </a:pPr>
            <a:r>
              <a:rPr lang="en-GB" dirty="0"/>
              <a:t>Allows rapid processing/inference</a:t>
            </a:r>
          </a:p>
          <a:p>
            <a:pPr marL="171450" indent="-171450">
              <a:buFontTx/>
              <a:buChar char="-"/>
            </a:pPr>
            <a:r>
              <a:rPr lang="en-GB" dirty="0"/>
              <a:t>V similar to biology -&gt; VC</a:t>
            </a:r>
          </a:p>
        </p:txBody>
      </p:sp>
      <p:sp>
        <p:nvSpPr>
          <p:cNvPr id="4" name="Slide Number Placeholder 3"/>
          <p:cNvSpPr>
            <a:spLocks noGrp="1"/>
          </p:cNvSpPr>
          <p:nvPr>
            <p:ph type="sldNum" sz="quarter" idx="5"/>
          </p:nvPr>
        </p:nvSpPr>
        <p:spPr/>
        <p:txBody>
          <a:bodyPr/>
          <a:lstStyle/>
          <a:p>
            <a:fld id="{C9F8D015-B9CF-41BB-B712-9E3A5C6915F7}" type="slidenum">
              <a:rPr lang="en-GB" smtClean="0"/>
              <a:t>3</a:t>
            </a:fld>
            <a:endParaRPr lang="en-GB"/>
          </a:p>
        </p:txBody>
      </p:sp>
    </p:spTree>
    <p:extLst>
      <p:ext uri="{BB962C8B-B14F-4D97-AF65-F5344CB8AC3E}">
        <p14:creationId xmlns:p14="http://schemas.microsoft.com/office/powerpoint/2010/main" val="274662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SNN:</a:t>
            </a:r>
          </a:p>
          <a:p>
            <a:r>
              <a:rPr lang="en-GB" dirty="0"/>
              <a:t>-   Neural networks that communicate with spikes</a:t>
            </a:r>
          </a:p>
          <a:p>
            <a:pPr marL="171450" indent="-171450">
              <a:buFontTx/>
              <a:buChar char="-"/>
            </a:pPr>
            <a:r>
              <a:rPr lang="en-GB" dirty="0"/>
              <a:t>Two training methods</a:t>
            </a:r>
          </a:p>
          <a:p>
            <a:pPr marL="171450" indent="-171450">
              <a:buFontTx/>
              <a:buChar char="-"/>
            </a:pPr>
            <a:r>
              <a:rPr lang="en-GB" dirty="0"/>
              <a:t>Unsupervised</a:t>
            </a:r>
          </a:p>
          <a:p>
            <a:pPr marL="628650" lvl="1" indent="-171450">
              <a:buFontTx/>
              <a:buChar char="-"/>
            </a:pPr>
            <a:r>
              <a:rPr lang="en-GB" dirty="0"/>
              <a:t>V good at learning features</a:t>
            </a:r>
          </a:p>
          <a:p>
            <a:pPr marL="628650" lvl="1" indent="-171450">
              <a:buFontTx/>
              <a:buChar char="-"/>
            </a:pPr>
            <a:r>
              <a:rPr lang="en-GB" dirty="0"/>
              <a:t>shown to work on DVS for car tracking</a:t>
            </a:r>
          </a:p>
          <a:p>
            <a:pPr marL="628650" lvl="1" indent="-171450">
              <a:buFontTx/>
              <a:buChar char="-"/>
            </a:pPr>
            <a:r>
              <a:rPr lang="en-GB" dirty="0"/>
              <a:t>Use STDP -&gt; LTP/LDP</a:t>
            </a:r>
          </a:p>
          <a:p>
            <a:pPr marL="628650" lvl="1" indent="-171450">
              <a:buFontTx/>
              <a:buChar char="-"/>
            </a:pPr>
            <a:r>
              <a:rPr lang="en-GB" dirty="0"/>
              <a:t>Needed SVM -&gt; synchronous</a:t>
            </a:r>
          </a:p>
          <a:p>
            <a:pPr marL="628650" lvl="1" indent="-171450">
              <a:buFontTx/>
              <a:buChar char="-"/>
            </a:pPr>
            <a:endParaRPr lang="en-GB" dirty="0"/>
          </a:p>
          <a:p>
            <a:pPr marL="0" lvl="0" indent="0">
              <a:buFontTx/>
              <a:buNone/>
            </a:pPr>
            <a:r>
              <a:rPr lang="en-GB" dirty="0"/>
              <a:t>WILL NEED SUPERVISED COMPONENT TO MAP GAZE-POSITION</a:t>
            </a:r>
          </a:p>
          <a:p>
            <a:pPr marL="0" lvl="0" indent="0">
              <a:buFontTx/>
              <a:buNone/>
            </a:pPr>
            <a:r>
              <a:rPr lang="en-GB" dirty="0"/>
              <a:t>IDEALLY WANT ASYNCHRONOUS OUTPUT</a:t>
            </a:r>
          </a:p>
          <a:p>
            <a:pPr marL="0" lvl="0" indent="0">
              <a:buFontTx/>
              <a:buNone/>
            </a:pPr>
            <a:endParaRPr lang="en-GB" dirty="0"/>
          </a:p>
          <a:p>
            <a:pPr marL="171450" lvl="0" indent="-171450">
              <a:buFontTx/>
              <a:buChar char="-"/>
            </a:pPr>
            <a:r>
              <a:rPr lang="en-GB" dirty="0"/>
              <a:t>Supervised</a:t>
            </a:r>
          </a:p>
          <a:p>
            <a:pPr marL="628650" lvl="1" indent="-171450">
              <a:buFontTx/>
              <a:buChar char="-"/>
            </a:pPr>
            <a:r>
              <a:rPr lang="en-GB" dirty="0"/>
              <a:t>Spoke about how spikes </a:t>
            </a:r>
            <a:r>
              <a:rPr lang="en-GB" dirty="0" err="1"/>
              <a:t>discont</a:t>
            </a:r>
            <a:r>
              <a:rPr lang="en-GB" dirty="0"/>
              <a:t>.</a:t>
            </a:r>
          </a:p>
          <a:p>
            <a:pPr marL="457200" lvl="1" indent="0">
              <a:buFontTx/>
              <a:buNone/>
            </a:pPr>
            <a:endParaRPr lang="en-GB" dirty="0"/>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23FD0F71-FAC5-42C1-A103-AD6D96A4099B}" type="slidenum">
              <a:rPr lang="en-GB" smtClean="0"/>
              <a:t>4</a:t>
            </a:fld>
            <a:endParaRPr lang="en-GB"/>
          </a:p>
        </p:txBody>
      </p:sp>
    </p:spTree>
    <p:extLst>
      <p:ext uri="{BB962C8B-B14F-4D97-AF65-F5344CB8AC3E}">
        <p14:creationId xmlns:p14="http://schemas.microsoft.com/office/powerpoint/2010/main" val="213984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FD0F71-FAC5-42C1-A103-AD6D96A4099B}" type="slidenum">
              <a:rPr lang="en-GB" smtClean="0"/>
              <a:t>5</a:t>
            </a:fld>
            <a:endParaRPr lang="en-GB"/>
          </a:p>
        </p:txBody>
      </p:sp>
    </p:spTree>
    <p:extLst>
      <p:ext uri="{BB962C8B-B14F-4D97-AF65-F5344CB8AC3E}">
        <p14:creationId xmlns:p14="http://schemas.microsoft.com/office/powerpoint/2010/main" val="1277863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Important to define problem before tackling supervised approach</a:t>
            </a:r>
          </a:p>
          <a:p>
            <a:pPr marL="171450" indent="-171450">
              <a:buFontTx/>
              <a:buChar char="-"/>
            </a:pPr>
            <a:r>
              <a:rPr lang="en-GB" dirty="0"/>
              <a:t>Need to know what to aim for before knowing what to train</a:t>
            </a:r>
          </a:p>
          <a:p>
            <a:pPr marL="171450" indent="-171450">
              <a:buFontTx/>
              <a:buChar char="-"/>
            </a:pPr>
            <a:r>
              <a:rPr lang="en-GB" dirty="0"/>
              <a:t>Have a look at frame-based methods</a:t>
            </a:r>
          </a:p>
          <a:p>
            <a:pPr marL="171450" indent="-171450">
              <a:buFontTx/>
              <a:buChar char="-"/>
            </a:pPr>
            <a:r>
              <a:rPr lang="en-GB" dirty="0"/>
              <a:t>Two approaches: regression &amp; classification</a:t>
            </a:r>
          </a:p>
        </p:txBody>
      </p:sp>
      <p:sp>
        <p:nvSpPr>
          <p:cNvPr id="4" name="Slide Number Placeholder 3"/>
          <p:cNvSpPr>
            <a:spLocks noGrp="1"/>
          </p:cNvSpPr>
          <p:nvPr>
            <p:ph type="sldNum" sz="quarter" idx="5"/>
          </p:nvPr>
        </p:nvSpPr>
        <p:spPr/>
        <p:txBody>
          <a:bodyPr/>
          <a:lstStyle/>
          <a:p>
            <a:fld id="{23FD0F71-FAC5-42C1-A103-AD6D96A4099B}" type="slidenum">
              <a:rPr lang="en-GB" smtClean="0"/>
              <a:t>6</a:t>
            </a:fld>
            <a:endParaRPr lang="en-GB"/>
          </a:p>
        </p:txBody>
      </p:sp>
    </p:spTree>
    <p:extLst>
      <p:ext uri="{BB962C8B-B14F-4D97-AF65-F5344CB8AC3E}">
        <p14:creationId xmlns:p14="http://schemas.microsoft.com/office/powerpoint/2010/main" val="1906521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does this apply to SNNs?</a:t>
            </a:r>
          </a:p>
        </p:txBody>
      </p:sp>
      <p:sp>
        <p:nvSpPr>
          <p:cNvPr id="4" name="Slide Number Placeholder 3"/>
          <p:cNvSpPr>
            <a:spLocks noGrp="1"/>
          </p:cNvSpPr>
          <p:nvPr>
            <p:ph type="sldNum" sz="quarter" idx="5"/>
          </p:nvPr>
        </p:nvSpPr>
        <p:spPr/>
        <p:txBody>
          <a:bodyPr/>
          <a:lstStyle/>
          <a:p>
            <a:fld id="{23FD0F71-FAC5-42C1-A103-AD6D96A4099B}" type="slidenum">
              <a:rPr lang="en-GB" smtClean="0"/>
              <a:t>7</a:t>
            </a:fld>
            <a:endParaRPr lang="en-GB"/>
          </a:p>
        </p:txBody>
      </p:sp>
    </p:spTree>
    <p:extLst>
      <p:ext uri="{BB962C8B-B14F-4D97-AF65-F5344CB8AC3E}">
        <p14:creationId xmlns:p14="http://schemas.microsoft.com/office/powerpoint/2010/main" val="139044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Binning – population improves performance</a:t>
            </a:r>
          </a:p>
        </p:txBody>
      </p:sp>
      <p:sp>
        <p:nvSpPr>
          <p:cNvPr id="4" name="Slide Number Placeholder 3"/>
          <p:cNvSpPr>
            <a:spLocks noGrp="1"/>
          </p:cNvSpPr>
          <p:nvPr>
            <p:ph type="sldNum" sz="quarter" idx="5"/>
          </p:nvPr>
        </p:nvSpPr>
        <p:spPr/>
        <p:txBody>
          <a:bodyPr/>
          <a:lstStyle/>
          <a:p>
            <a:fld id="{23FD0F71-FAC5-42C1-A103-AD6D96A4099B}" type="slidenum">
              <a:rPr lang="en-GB" smtClean="0"/>
              <a:t>8</a:t>
            </a:fld>
            <a:endParaRPr lang="en-GB"/>
          </a:p>
        </p:txBody>
      </p:sp>
    </p:spTree>
    <p:extLst>
      <p:ext uri="{BB962C8B-B14F-4D97-AF65-F5344CB8AC3E}">
        <p14:creationId xmlns:p14="http://schemas.microsoft.com/office/powerpoint/2010/main" val="244296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Asynchronous</a:t>
            </a:r>
          </a:p>
          <a:p>
            <a:pPr marL="171450" indent="-171450">
              <a:buFontTx/>
              <a:buChar char="-"/>
            </a:pPr>
            <a:r>
              <a:rPr lang="en-GB" dirty="0"/>
              <a:t>S2 is lots of grids, each </a:t>
            </a:r>
            <a:r>
              <a:rPr lang="en-GB" dirty="0" err="1"/>
              <a:t>corresp</a:t>
            </a:r>
            <a:r>
              <a:rPr lang="en-GB" dirty="0"/>
              <a:t> to feature for specific class</a:t>
            </a:r>
          </a:p>
          <a:p>
            <a:pPr marL="171450" indent="-171450">
              <a:buFontTx/>
              <a:buChar char="-"/>
            </a:pPr>
            <a:r>
              <a:rPr lang="en-GB" dirty="0"/>
              <a:t>Therefore if 10 classes with 10 features each, need 100 grids -&gt; lots of synapses!</a:t>
            </a:r>
          </a:p>
          <a:p>
            <a:pPr marL="171450" indent="-171450">
              <a:buFontTx/>
              <a:buChar char="-"/>
            </a:pPr>
            <a:r>
              <a:rPr lang="en-GB" dirty="0"/>
              <a:t>In our case have e.g. a class per degree, means we have 180 classes</a:t>
            </a:r>
          </a:p>
        </p:txBody>
      </p:sp>
      <p:sp>
        <p:nvSpPr>
          <p:cNvPr id="4" name="Slide Number Placeholder 3"/>
          <p:cNvSpPr>
            <a:spLocks noGrp="1"/>
          </p:cNvSpPr>
          <p:nvPr>
            <p:ph type="sldNum" sz="quarter" idx="5"/>
          </p:nvPr>
        </p:nvSpPr>
        <p:spPr/>
        <p:txBody>
          <a:bodyPr/>
          <a:lstStyle/>
          <a:p>
            <a:fld id="{23FD0F71-FAC5-42C1-A103-AD6D96A4099B}" type="slidenum">
              <a:rPr lang="en-GB" smtClean="0"/>
              <a:t>10</a:t>
            </a:fld>
            <a:endParaRPr lang="en-GB"/>
          </a:p>
        </p:txBody>
      </p:sp>
    </p:spTree>
    <p:extLst>
      <p:ext uri="{BB962C8B-B14F-4D97-AF65-F5344CB8AC3E}">
        <p14:creationId xmlns:p14="http://schemas.microsoft.com/office/powerpoint/2010/main" val="210202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0C72-8999-4F77-A710-34064771B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73615D6-86ED-4E15-9BF9-C4999235A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3D604C-5B94-4EDF-9C90-32F20B8A488B}"/>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5" name="Footer Placeholder 4">
            <a:extLst>
              <a:ext uri="{FF2B5EF4-FFF2-40B4-BE49-F238E27FC236}">
                <a16:creationId xmlns:a16="http://schemas.microsoft.com/office/drawing/2014/main" id="{25594E6B-45EA-4A83-8F55-1DEE42DB9E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AE525-509E-49E8-8DFB-9718256A7E8D}"/>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2088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7CD2-C2D7-45E1-AE56-A2EE50D75D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BBF4DC-47C4-4ED4-81AE-2DA17183C7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3FB1D2-C613-4852-872B-3EF3E2D48CEC}"/>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5" name="Footer Placeholder 4">
            <a:extLst>
              <a:ext uri="{FF2B5EF4-FFF2-40B4-BE49-F238E27FC236}">
                <a16:creationId xmlns:a16="http://schemas.microsoft.com/office/drawing/2014/main" id="{8D06F59E-0101-4D32-AAD2-54BB34D21E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8C205B-8FB7-4F98-A1FC-91425578349C}"/>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377359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310CB-44BD-4085-88C9-9187D150C0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C01314-9C42-4866-A63B-26EF562D93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580B7C-A4A3-47CB-9CC4-C459F25D0A74}"/>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5" name="Footer Placeholder 4">
            <a:extLst>
              <a:ext uri="{FF2B5EF4-FFF2-40B4-BE49-F238E27FC236}">
                <a16:creationId xmlns:a16="http://schemas.microsoft.com/office/drawing/2014/main" id="{3DFBF5B2-113C-45E5-B558-6BB1AEE5AA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6CFA3F-3740-4D4B-9B06-E98FCE26E9FC}"/>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37881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7B2D-9340-4DE5-94FE-A3FDA4663E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EA5CFC-8BBC-43B6-944C-4FAF15C738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F0B2B9-54F0-48D3-984F-769BC1B872BC}"/>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5" name="Footer Placeholder 4">
            <a:extLst>
              <a:ext uri="{FF2B5EF4-FFF2-40B4-BE49-F238E27FC236}">
                <a16:creationId xmlns:a16="http://schemas.microsoft.com/office/drawing/2014/main" id="{A36515CF-990B-40C3-934C-D8BDDD95C9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1E0F60-5D20-4FFB-8F0E-0CEFCE50E7DF}"/>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205110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441-32EE-4CBD-ACCE-F7218AE59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E3BDA00-5A81-4B3A-9A95-3A1235644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41C685-764F-4EE2-BA74-D2FD2DFB7743}"/>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5" name="Footer Placeholder 4">
            <a:extLst>
              <a:ext uri="{FF2B5EF4-FFF2-40B4-BE49-F238E27FC236}">
                <a16:creationId xmlns:a16="http://schemas.microsoft.com/office/drawing/2014/main" id="{932E3A7E-FBA2-4ED6-A87C-808DB3E944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3C2845-0EF2-4EBA-A901-E1E2F451C520}"/>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342761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C945-19E8-40B7-A5E7-A915892550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D85C0F-1877-4F09-823C-5FC0C91948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8B0220-F926-4162-AC63-9295CA6DFF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B202E06-6285-4DFF-AF5B-CA3FD960F888}"/>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6" name="Footer Placeholder 5">
            <a:extLst>
              <a:ext uri="{FF2B5EF4-FFF2-40B4-BE49-F238E27FC236}">
                <a16:creationId xmlns:a16="http://schemas.microsoft.com/office/drawing/2014/main" id="{3903F0C9-C4A5-430A-91CE-EB4B9F7746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BF0B56-6090-479E-923D-90468D4963CA}"/>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198860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60F5-8231-45DC-AF71-2B1FC031F9F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B42FA5-E9B1-46EA-954C-83AA784F7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C62D50-03B7-44A2-80B0-58F2522A7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A91F4C-6BF0-42E8-AD68-08517A21C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A7E501-47AA-4E8D-80FD-8FF0DA7EBE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57DE05-D68C-47E0-ADC0-F21E49EF73C1}"/>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8" name="Footer Placeholder 7">
            <a:extLst>
              <a:ext uri="{FF2B5EF4-FFF2-40B4-BE49-F238E27FC236}">
                <a16:creationId xmlns:a16="http://schemas.microsoft.com/office/drawing/2014/main" id="{A0479D58-6D7E-41D5-B928-08871BBA28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D60A876-3EA7-431D-8121-DF56BC95FF76}"/>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278438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3D97-11F4-42E0-BB91-74C77A052D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B065E4-0624-4955-A744-74FB696C8FC0}"/>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4" name="Footer Placeholder 3">
            <a:extLst>
              <a:ext uri="{FF2B5EF4-FFF2-40B4-BE49-F238E27FC236}">
                <a16:creationId xmlns:a16="http://schemas.microsoft.com/office/drawing/2014/main" id="{AC5DA8A2-A977-43D3-A9F8-E6B8EDECFC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F11AA2-4E39-463F-AA0E-C277306C6ACC}"/>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110282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77297-93A2-475D-89E8-E75106C9FC24}"/>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3" name="Footer Placeholder 2">
            <a:extLst>
              <a:ext uri="{FF2B5EF4-FFF2-40B4-BE49-F238E27FC236}">
                <a16:creationId xmlns:a16="http://schemas.microsoft.com/office/drawing/2014/main" id="{F2C2CC4D-00B8-4BD8-91B0-4BBC7D1C59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DFB665-0E24-470F-964B-94B2511F02FB}"/>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411065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CE47-55BF-40D5-A1B5-839D7AA84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C26704-8B85-482A-8FC1-FF44EFCAD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72B07B-2A78-4CB4-BCB2-37A39B15A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B2165E-9469-4813-8443-184343F443D1}"/>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6" name="Footer Placeholder 5">
            <a:extLst>
              <a:ext uri="{FF2B5EF4-FFF2-40B4-BE49-F238E27FC236}">
                <a16:creationId xmlns:a16="http://schemas.microsoft.com/office/drawing/2014/main" id="{D5A1B095-1480-4075-A8A1-16E6B6C281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895386-131E-4A84-B686-B86584AF45BA}"/>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111520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369B-D3FB-4D41-B8A9-B44B7C2B1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FD5BEAB-2C43-4F5D-941B-A9291403D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B4601AD-ED43-4016-ABA8-3C843E4F4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8EDDD-DB23-4BD4-9DDA-E4FAF81DCB63}"/>
              </a:ext>
            </a:extLst>
          </p:cNvPr>
          <p:cNvSpPr>
            <a:spLocks noGrp="1"/>
          </p:cNvSpPr>
          <p:nvPr>
            <p:ph type="dt" sz="half" idx="10"/>
          </p:nvPr>
        </p:nvSpPr>
        <p:spPr/>
        <p:txBody>
          <a:bodyPr/>
          <a:lstStyle/>
          <a:p>
            <a:fld id="{1A66B100-ACDB-461A-A90C-0B742047926B}" type="datetimeFigureOut">
              <a:rPr lang="en-GB" smtClean="0"/>
              <a:t>28/02/2019</a:t>
            </a:fld>
            <a:endParaRPr lang="en-GB"/>
          </a:p>
        </p:txBody>
      </p:sp>
      <p:sp>
        <p:nvSpPr>
          <p:cNvPr id="6" name="Footer Placeholder 5">
            <a:extLst>
              <a:ext uri="{FF2B5EF4-FFF2-40B4-BE49-F238E27FC236}">
                <a16:creationId xmlns:a16="http://schemas.microsoft.com/office/drawing/2014/main" id="{93B55C36-AE08-4A36-9843-2064EFA934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3868FB-71CA-4EBC-B3D9-0CE6CC867A56}"/>
              </a:ext>
            </a:extLst>
          </p:cNvPr>
          <p:cNvSpPr>
            <a:spLocks noGrp="1"/>
          </p:cNvSpPr>
          <p:nvPr>
            <p:ph type="sldNum" sz="quarter" idx="12"/>
          </p:nvPr>
        </p:nvSpPr>
        <p:spPr/>
        <p:txBody>
          <a:bodyPr/>
          <a:lstStyle/>
          <a:p>
            <a:fld id="{5710C12F-87D9-4DCA-9F9E-E7BA7E914121}" type="slidenum">
              <a:rPr lang="en-GB" smtClean="0"/>
              <a:t>‹#›</a:t>
            </a:fld>
            <a:endParaRPr lang="en-GB"/>
          </a:p>
        </p:txBody>
      </p:sp>
    </p:spTree>
    <p:extLst>
      <p:ext uri="{BB962C8B-B14F-4D97-AF65-F5344CB8AC3E}">
        <p14:creationId xmlns:p14="http://schemas.microsoft.com/office/powerpoint/2010/main" val="229031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3DDE1-FFE5-468E-9760-11227E1BD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0CFAB2-983F-4DF8-BA53-D487CA785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1A3333-F6D6-47C4-954C-CF5E218A7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6B100-ACDB-461A-A90C-0B742047926B}" type="datetimeFigureOut">
              <a:rPr lang="en-GB" smtClean="0"/>
              <a:t>28/02/2019</a:t>
            </a:fld>
            <a:endParaRPr lang="en-GB"/>
          </a:p>
        </p:txBody>
      </p:sp>
      <p:sp>
        <p:nvSpPr>
          <p:cNvPr id="5" name="Footer Placeholder 4">
            <a:extLst>
              <a:ext uri="{FF2B5EF4-FFF2-40B4-BE49-F238E27FC236}">
                <a16:creationId xmlns:a16="http://schemas.microsoft.com/office/drawing/2014/main" id="{7AD3AA9D-2D36-4C70-B918-A9DC9CA92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523A56-2CAA-4169-AB6B-10F622AD4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0C12F-87D9-4DCA-9F9E-E7BA7E914121}" type="slidenum">
              <a:rPr lang="en-GB" smtClean="0"/>
              <a:t>‹#›</a:t>
            </a:fld>
            <a:endParaRPr lang="en-GB"/>
          </a:p>
        </p:txBody>
      </p:sp>
    </p:spTree>
    <p:extLst>
      <p:ext uri="{BB962C8B-B14F-4D97-AF65-F5344CB8AC3E}">
        <p14:creationId xmlns:p14="http://schemas.microsoft.com/office/powerpoint/2010/main" val="2830226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2.tmp"/><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B13AC1-1541-4B3A-B50E-AA4F67C98E19}"/>
              </a:ext>
            </a:extLst>
          </p:cNvPr>
          <p:cNvSpPr txBox="1">
            <a:spLocks/>
          </p:cNvSpPr>
          <p:nvPr/>
        </p:nvSpPr>
        <p:spPr>
          <a:xfrm>
            <a:off x="1151467" y="1879600"/>
            <a:ext cx="9939866" cy="2827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a:latin typeface="Roboto" pitchFamily="2" charset="0"/>
                <a:ea typeface="Roboto" pitchFamily="2" charset="0"/>
              </a:rPr>
              <a:t>Bio-Inspired High Speed Gaze-Tracking using a Dynamic Vision Sensor</a:t>
            </a:r>
            <a:endParaRPr lang="en-GB" dirty="0">
              <a:latin typeface="Roboto" pitchFamily="2" charset="0"/>
              <a:ea typeface="Roboto" pitchFamily="2" charset="0"/>
            </a:endParaRPr>
          </a:p>
        </p:txBody>
      </p:sp>
    </p:spTree>
    <p:extLst>
      <p:ext uri="{BB962C8B-B14F-4D97-AF65-F5344CB8AC3E}">
        <p14:creationId xmlns:p14="http://schemas.microsoft.com/office/powerpoint/2010/main" val="2679897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C366-EF9D-4B60-B051-EEDB882B1200}"/>
              </a:ext>
            </a:extLst>
          </p:cNvPr>
          <p:cNvSpPr>
            <a:spLocks noGrp="1"/>
          </p:cNvSpPr>
          <p:nvPr>
            <p:ph type="title"/>
          </p:nvPr>
        </p:nvSpPr>
        <p:spPr>
          <a:xfrm>
            <a:off x="550773" y="644136"/>
            <a:ext cx="6659880" cy="1325563"/>
          </a:xfrm>
        </p:spPr>
        <p:txBody>
          <a:bodyPr>
            <a:normAutofit fontScale="90000"/>
          </a:bodyPr>
          <a:lstStyle/>
          <a:p>
            <a:r>
              <a:rPr lang="en-GB" dirty="0">
                <a:latin typeface="Roboto" pitchFamily="2" charset="0"/>
                <a:ea typeface="Roboto" pitchFamily="2" charset="0"/>
              </a:rPr>
              <a:t>First-spike based visual categorization using reward-modulated STDP</a:t>
            </a:r>
          </a:p>
        </p:txBody>
      </p:sp>
      <p:sp>
        <p:nvSpPr>
          <p:cNvPr id="3" name="Content Placeholder 2">
            <a:extLst>
              <a:ext uri="{FF2B5EF4-FFF2-40B4-BE49-F238E27FC236}">
                <a16:creationId xmlns:a16="http://schemas.microsoft.com/office/drawing/2014/main" id="{25883E70-657A-49B7-9664-43AA378529AF}"/>
              </a:ext>
            </a:extLst>
          </p:cNvPr>
          <p:cNvSpPr>
            <a:spLocks noGrp="1"/>
          </p:cNvSpPr>
          <p:nvPr>
            <p:ph idx="1"/>
          </p:nvPr>
        </p:nvSpPr>
        <p:spPr>
          <a:xfrm>
            <a:off x="643345" y="2362200"/>
            <a:ext cx="6385560" cy="3645836"/>
          </a:xfrm>
        </p:spPr>
        <p:txBody>
          <a:bodyPr>
            <a:normAutofit fontScale="92500" lnSpcReduction="20000"/>
          </a:bodyPr>
          <a:lstStyle/>
          <a:p>
            <a:pPr>
              <a:buFont typeface="Wingdings" panose="05000000000000000000" pitchFamily="2" charset="2"/>
              <a:buChar char="Ø"/>
            </a:pPr>
            <a:r>
              <a:rPr lang="en-GB" sz="2600" dirty="0">
                <a:latin typeface="Roboto Lt" pitchFamily="2" charset="0"/>
                <a:ea typeface="Roboto Lt" pitchFamily="2" charset="0"/>
              </a:rPr>
              <a:t>Supervised spiking classifier</a:t>
            </a:r>
          </a:p>
          <a:p>
            <a:pPr>
              <a:buFont typeface="Wingdings" panose="05000000000000000000" pitchFamily="2" charset="2"/>
              <a:buChar char="Ø"/>
            </a:pPr>
            <a:r>
              <a:rPr lang="en-GB" sz="2600" dirty="0">
                <a:latin typeface="Roboto Lt" pitchFamily="2" charset="0"/>
                <a:ea typeface="Roboto Lt" pitchFamily="2" charset="0"/>
              </a:rPr>
              <a:t>Outperforms SNN+SVM</a:t>
            </a:r>
          </a:p>
          <a:p>
            <a:pPr>
              <a:buFont typeface="Wingdings" panose="05000000000000000000" pitchFamily="2" charset="2"/>
              <a:buChar char="Ø"/>
            </a:pPr>
            <a:r>
              <a:rPr lang="en-GB" sz="2600" dirty="0">
                <a:latin typeface="Roboto Lt" pitchFamily="2" charset="0"/>
                <a:ea typeface="Roboto Lt" pitchFamily="2" charset="0"/>
              </a:rPr>
              <a:t>Reinforcement Learning to reward/punish neurons in S2 layer</a:t>
            </a:r>
          </a:p>
          <a:p>
            <a:pPr>
              <a:buFont typeface="Wingdings" panose="05000000000000000000" pitchFamily="2" charset="2"/>
              <a:buChar char="Ø"/>
            </a:pPr>
            <a:r>
              <a:rPr lang="en-GB" sz="2600" dirty="0">
                <a:latin typeface="Roboto Lt" pitchFamily="2" charset="0"/>
                <a:ea typeface="Roboto Lt" pitchFamily="2" charset="0"/>
              </a:rPr>
              <a:t>Correct classification = reward = STDP in S2 neuron</a:t>
            </a:r>
          </a:p>
          <a:p>
            <a:pPr>
              <a:buFont typeface="Wingdings" panose="05000000000000000000" pitchFamily="2" charset="2"/>
              <a:buChar char="Ø"/>
            </a:pPr>
            <a:r>
              <a:rPr lang="en-GB" sz="2600" dirty="0">
                <a:latin typeface="Roboto Lt" pitchFamily="2" charset="0"/>
                <a:ea typeface="Roboto Lt" pitchFamily="2" charset="0"/>
              </a:rPr>
              <a:t>Dropout &amp; adaptive learning rates to avoid overfitting</a:t>
            </a:r>
          </a:p>
          <a:p>
            <a:pPr>
              <a:buFont typeface="Wingdings" panose="05000000000000000000" pitchFamily="2" charset="2"/>
              <a:buChar char="Ø"/>
            </a:pPr>
            <a:r>
              <a:rPr lang="en-GB" sz="2600" dirty="0">
                <a:latin typeface="Roboto Lt" pitchFamily="2" charset="0"/>
                <a:ea typeface="Roboto Lt" pitchFamily="2" charset="0"/>
              </a:rPr>
              <a:t>Drawback: impractical for many class classification</a:t>
            </a:r>
          </a:p>
        </p:txBody>
      </p:sp>
      <p:pic>
        <p:nvPicPr>
          <p:cNvPr id="1026" name="Picture 2" descr="Overall structure of the proposed network with four retinotopically organized layers. The first layer (S1) extracts oriented edges from the input image by applying Gabor filters. A local max-pooling operation is applied by the cells in the subsequent layer (C1) to gain some degrees of position invariance. From here, spikes are propagated by the latencies that are inversely proportional to the maximum values. These spikes are the inputs for the IF neurons in the layer S2 that are equipped with the R-STDP learning rule. These neurons are encouraged/punished to learn/unlearn complex features. The activity of S2 neurons are used by C2 neurons for decision-making. These neurons are associated with class labels and the decision is made based on the neuron with the earliest spike.">
            <a:extLst>
              <a:ext uri="{FF2B5EF4-FFF2-40B4-BE49-F238E27FC236}">
                <a16:creationId xmlns:a16="http://schemas.microsoft.com/office/drawing/2014/main" id="{5848781D-70D4-4DBA-A43D-48B05517A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80" y="438785"/>
            <a:ext cx="3486694" cy="2861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D3935-8730-4E46-AFF4-15D4667F597D}"/>
              </a:ext>
            </a:extLst>
          </p:cNvPr>
          <p:cNvSpPr txBox="1"/>
          <p:nvPr/>
        </p:nvSpPr>
        <p:spPr>
          <a:xfrm>
            <a:off x="838200" y="6070124"/>
            <a:ext cx="10798628" cy="584775"/>
          </a:xfrm>
          <a:prstGeom prst="rect">
            <a:avLst/>
          </a:prstGeom>
          <a:noFill/>
        </p:spPr>
        <p:txBody>
          <a:bodyPr wrap="square" rtlCol="0">
            <a:spAutoFit/>
          </a:bodyPr>
          <a:lstStyle/>
          <a:p>
            <a:pPr>
              <a:spcAft>
                <a:spcPts val="600"/>
              </a:spcAft>
            </a:pPr>
            <a:r>
              <a:rPr lang="en-GB" sz="1600" dirty="0" err="1">
                <a:latin typeface="Roboto Lt" pitchFamily="2" charset="0"/>
                <a:ea typeface="Roboto Lt" pitchFamily="2" charset="0"/>
              </a:rPr>
              <a:t>Mozafari</a:t>
            </a:r>
            <a:r>
              <a:rPr lang="en-GB" sz="1600" dirty="0">
                <a:latin typeface="Roboto Lt" pitchFamily="2" charset="0"/>
                <a:ea typeface="Roboto Lt" pitchFamily="2" charset="0"/>
              </a:rPr>
              <a:t>, M., </a:t>
            </a:r>
            <a:r>
              <a:rPr lang="en-GB" sz="1600" dirty="0" err="1">
                <a:latin typeface="Roboto Lt" pitchFamily="2" charset="0"/>
                <a:ea typeface="Roboto Lt" pitchFamily="2" charset="0"/>
              </a:rPr>
              <a:t>Kheradpisheh</a:t>
            </a:r>
            <a:r>
              <a:rPr lang="en-GB" sz="1600" dirty="0">
                <a:latin typeface="Roboto Lt" pitchFamily="2" charset="0"/>
                <a:ea typeface="Roboto Lt" pitchFamily="2" charset="0"/>
              </a:rPr>
              <a:t>, S. R., Masquelier, T., </a:t>
            </a:r>
            <a:r>
              <a:rPr lang="en-GB" sz="1600" dirty="0" err="1">
                <a:latin typeface="Roboto Lt" pitchFamily="2" charset="0"/>
                <a:ea typeface="Roboto Lt" pitchFamily="2" charset="0"/>
              </a:rPr>
              <a:t>Nowzari-Dalini</a:t>
            </a:r>
            <a:r>
              <a:rPr lang="en-GB" sz="1600" dirty="0">
                <a:latin typeface="Roboto Lt" pitchFamily="2" charset="0"/>
                <a:ea typeface="Roboto Lt" pitchFamily="2" charset="0"/>
              </a:rPr>
              <a:t>, A., &amp; </a:t>
            </a:r>
            <a:r>
              <a:rPr lang="en-GB" sz="1600" dirty="0" err="1">
                <a:latin typeface="Roboto Lt" pitchFamily="2" charset="0"/>
                <a:ea typeface="Roboto Lt" pitchFamily="2" charset="0"/>
              </a:rPr>
              <a:t>Ganjtabesh</a:t>
            </a:r>
            <a:r>
              <a:rPr lang="en-GB" sz="1600" dirty="0">
                <a:latin typeface="Roboto Lt" pitchFamily="2" charset="0"/>
                <a:ea typeface="Roboto Lt" pitchFamily="2" charset="0"/>
              </a:rPr>
              <a:t>, M. (2018). First-Spike-Based Visual Categorization Using Reward-Modulated STDP. IEEE Transactions on Neural Networks and Learning Systems </a:t>
            </a:r>
          </a:p>
        </p:txBody>
      </p:sp>
      <p:pic>
        <p:nvPicPr>
          <p:cNvPr id="1028" name="Picture 4" descr="Figure S4: Involvement rate of neurons in solving different object recognition tasks with and without applying dropout.">
            <a:extLst>
              <a:ext uri="{FF2B5EF4-FFF2-40B4-BE49-F238E27FC236}">
                <a16:creationId xmlns:a16="http://schemas.microsoft.com/office/drawing/2014/main" id="{7DD1B12F-634C-4972-930A-36D4163296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889"/>
          <a:stretch/>
        </p:blipFill>
        <p:spPr bwMode="auto">
          <a:xfrm>
            <a:off x="7210653" y="3509257"/>
            <a:ext cx="4338002" cy="235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33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90E1-98BF-42B7-9E0D-6AE0A16D86D9}"/>
              </a:ext>
            </a:extLst>
          </p:cNvPr>
          <p:cNvSpPr>
            <a:spLocks noGrp="1"/>
          </p:cNvSpPr>
          <p:nvPr>
            <p:ph type="title"/>
          </p:nvPr>
        </p:nvSpPr>
        <p:spPr/>
        <p:txBody>
          <a:bodyPr/>
          <a:lstStyle/>
          <a:p>
            <a:r>
              <a:rPr lang="en-GB" dirty="0">
                <a:latin typeface="Roboto" pitchFamily="2" charset="0"/>
                <a:ea typeface="Roboto" pitchFamily="2" charset="0"/>
              </a:rPr>
              <a:t>Implementation Requirements	</a:t>
            </a:r>
          </a:p>
        </p:txBody>
      </p:sp>
      <p:sp>
        <p:nvSpPr>
          <p:cNvPr id="3" name="Content Placeholder 2">
            <a:extLst>
              <a:ext uri="{FF2B5EF4-FFF2-40B4-BE49-F238E27FC236}">
                <a16:creationId xmlns:a16="http://schemas.microsoft.com/office/drawing/2014/main" id="{D8768C6C-393C-4251-B987-36A81CFAE12A}"/>
              </a:ext>
            </a:extLst>
          </p:cNvPr>
          <p:cNvSpPr>
            <a:spLocks noGrp="1"/>
          </p:cNvSpPr>
          <p:nvPr>
            <p:ph idx="1"/>
          </p:nvPr>
        </p:nvSpPr>
        <p:spPr/>
        <p:txBody>
          <a:bodyPr/>
          <a:lstStyle/>
          <a:p>
            <a:pPr>
              <a:buFont typeface="Wingdings" panose="05000000000000000000" pitchFamily="2" charset="2"/>
              <a:buChar char="Ø"/>
            </a:pPr>
            <a:r>
              <a:rPr lang="en-GB" dirty="0">
                <a:latin typeface="Roboto Lt" pitchFamily="2" charset="0"/>
                <a:ea typeface="Roboto Lt" pitchFamily="2" charset="0"/>
              </a:rPr>
              <a:t>Must run Online (i.e. using live DVS data)</a:t>
            </a:r>
          </a:p>
          <a:p>
            <a:pPr lvl="1">
              <a:buFont typeface="Wingdings" panose="05000000000000000000" pitchFamily="2" charset="2"/>
              <a:buChar char="§"/>
            </a:pPr>
            <a:r>
              <a:rPr lang="en-GB" dirty="0">
                <a:latin typeface="Roboto Lt" pitchFamily="2" charset="0"/>
                <a:ea typeface="Roboto Lt" pitchFamily="2" charset="0"/>
              </a:rPr>
              <a:t>Real-time processing</a:t>
            </a:r>
          </a:p>
          <a:p>
            <a:pPr lvl="1">
              <a:buFont typeface="Wingdings" panose="05000000000000000000" pitchFamily="2" charset="2"/>
              <a:buChar char="§"/>
            </a:pPr>
            <a:r>
              <a:rPr lang="en-GB" dirty="0">
                <a:latin typeface="Roboto Lt" pitchFamily="2" charset="0"/>
                <a:ea typeface="Roboto Lt" pitchFamily="2" charset="0"/>
              </a:rPr>
              <a:t>Real-time camera-PC communication</a:t>
            </a:r>
          </a:p>
          <a:p>
            <a:pPr marL="457200" lvl="1"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Learning may be done offline</a:t>
            </a:r>
          </a:p>
          <a:p>
            <a:pPr lvl="1"/>
            <a:endParaRPr lang="en-GB" dirty="0">
              <a:latin typeface="Roboto Lt" pitchFamily="2" charset="0"/>
              <a:ea typeface="Roboto Lt" pitchFamily="2" charset="0"/>
            </a:endParaRPr>
          </a:p>
        </p:txBody>
      </p:sp>
    </p:spTree>
    <p:extLst>
      <p:ext uri="{BB962C8B-B14F-4D97-AF65-F5344CB8AC3E}">
        <p14:creationId xmlns:p14="http://schemas.microsoft.com/office/powerpoint/2010/main" val="247163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E5FA-DD10-4026-BF89-4254B5D5DCE6}"/>
              </a:ext>
            </a:extLst>
          </p:cNvPr>
          <p:cNvSpPr>
            <a:spLocks noGrp="1"/>
          </p:cNvSpPr>
          <p:nvPr>
            <p:ph type="title"/>
          </p:nvPr>
        </p:nvSpPr>
        <p:spPr/>
        <p:txBody>
          <a:bodyPr/>
          <a:lstStyle/>
          <a:p>
            <a:r>
              <a:rPr lang="en-GB" dirty="0">
                <a:latin typeface="Roboto" pitchFamily="2" charset="0"/>
                <a:ea typeface="Roboto" pitchFamily="2" charset="0"/>
              </a:rPr>
              <a:t>SNN Implementation</a:t>
            </a:r>
          </a:p>
        </p:txBody>
      </p:sp>
      <p:sp>
        <p:nvSpPr>
          <p:cNvPr id="3" name="Content Placeholder 2">
            <a:extLst>
              <a:ext uri="{FF2B5EF4-FFF2-40B4-BE49-F238E27FC236}">
                <a16:creationId xmlns:a16="http://schemas.microsoft.com/office/drawing/2014/main" id="{C0489E7D-3B5D-4E40-8B7F-BA08448E353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latin typeface="Roboto Lt" pitchFamily="2" charset="0"/>
                <a:ea typeface="Roboto Lt" pitchFamily="2" charset="0"/>
              </a:rPr>
              <a:t>CPU/GPU based – may need </a:t>
            </a:r>
            <a:r>
              <a:rPr lang="en-GB" dirty="0" err="1">
                <a:latin typeface="Roboto Lt" pitchFamily="2" charset="0"/>
                <a:ea typeface="Roboto Lt" pitchFamily="2" charset="0"/>
              </a:rPr>
              <a:t>linux</a:t>
            </a:r>
            <a:endParaRPr lang="en-GB" dirty="0">
              <a:latin typeface="Roboto Lt" pitchFamily="2" charset="0"/>
              <a:ea typeface="Roboto Lt" pitchFamily="2" charset="0"/>
            </a:endParaRPr>
          </a:p>
          <a:p>
            <a:pPr lvl="1">
              <a:buFont typeface="Wingdings" panose="05000000000000000000" pitchFamily="2" charset="2"/>
              <a:buChar char="§"/>
            </a:pPr>
            <a:r>
              <a:rPr lang="en-GB" dirty="0" err="1">
                <a:latin typeface="Roboto Lt" pitchFamily="2" charset="0"/>
                <a:ea typeface="Roboto Lt" pitchFamily="2" charset="0"/>
              </a:rPr>
              <a:t>XNet</a:t>
            </a:r>
            <a:endParaRPr lang="en-GB" dirty="0">
              <a:latin typeface="Roboto Lt" pitchFamily="2" charset="0"/>
              <a:ea typeface="Roboto Lt" pitchFamily="2" charset="0"/>
            </a:endParaRPr>
          </a:p>
          <a:p>
            <a:pPr lvl="1">
              <a:buFont typeface="Wingdings" panose="05000000000000000000" pitchFamily="2" charset="2"/>
              <a:buChar char="§"/>
            </a:pPr>
            <a:r>
              <a:rPr lang="en-GB" dirty="0">
                <a:latin typeface="Roboto Lt" pitchFamily="2" charset="0"/>
                <a:ea typeface="Roboto Lt" pitchFamily="2" charset="0"/>
              </a:rPr>
              <a:t>NEST</a:t>
            </a:r>
          </a:p>
          <a:p>
            <a:pPr lvl="1">
              <a:buFont typeface="Wingdings" panose="05000000000000000000" pitchFamily="2" charset="2"/>
              <a:buChar char="§"/>
            </a:pPr>
            <a:r>
              <a:rPr lang="en-GB" dirty="0" err="1">
                <a:latin typeface="Roboto Lt" pitchFamily="2" charset="0"/>
                <a:ea typeface="Roboto Lt" pitchFamily="2" charset="0"/>
              </a:rPr>
              <a:t>Megasim</a:t>
            </a:r>
            <a:endParaRPr lang="en-GB" dirty="0">
              <a:latin typeface="Roboto Lt" pitchFamily="2" charset="0"/>
              <a:ea typeface="Roboto Lt" pitchFamily="2" charset="0"/>
            </a:endParaRPr>
          </a:p>
          <a:p>
            <a:pPr marL="457200" lvl="1"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Neuromorphic Hardware</a:t>
            </a:r>
          </a:p>
          <a:p>
            <a:pPr lvl="1">
              <a:buFont typeface="Wingdings" panose="05000000000000000000" pitchFamily="2" charset="2"/>
              <a:buChar char="§"/>
            </a:pPr>
            <a:r>
              <a:rPr lang="en-GB" dirty="0" err="1">
                <a:latin typeface="Roboto Lt" pitchFamily="2" charset="0"/>
                <a:ea typeface="Roboto Lt" pitchFamily="2" charset="0"/>
              </a:rPr>
              <a:t>SpiNNaker</a:t>
            </a:r>
            <a:endParaRPr lang="en-GB" dirty="0">
              <a:latin typeface="Roboto Lt" pitchFamily="2" charset="0"/>
              <a:ea typeface="Roboto Lt" pitchFamily="2" charset="0"/>
            </a:endParaRPr>
          </a:p>
          <a:p>
            <a:pPr lvl="1">
              <a:buFont typeface="Wingdings" panose="05000000000000000000" pitchFamily="2" charset="2"/>
              <a:buChar char="§"/>
            </a:pPr>
            <a:r>
              <a:rPr lang="en-GB" dirty="0" err="1">
                <a:latin typeface="Roboto Lt" pitchFamily="2" charset="0"/>
                <a:ea typeface="Roboto Lt" pitchFamily="2" charset="0"/>
              </a:rPr>
              <a:t>TrueNorth</a:t>
            </a:r>
            <a:endParaRPr lang="en-GB" dirty="0">
              <a:latin typeface="Roboto Lt" pitchFamily="2" charset="0"/>
              <a:ea typeface="Roboto Lt" pitchFamily="2" charset="0"/>
            </a:endParaRPr>
          </a:p>
          <a:p>
            <a:pPr lvl="1"/>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DVS camera</a:t>
            </a:r>
          </a:p>
          <a:p>
            <a:pPr lvl="1">
              <a:buFont typeface="Wingdings" panose="05000000000000000000" pitchFamily="2" charset="2"/>
              <a:buChar char="§"/>
            </a:pPr>
            <a:r>
              <a:rPr lang="en-GB" dirty="0" err="1">
                <a:latin typeface="Roboto Lt" pitchFamily="2" charset="0"/>
                <a:ea typeface="Roboto Lt" pitchFamily="2" charset="0"/>
              </a:rPr>
              <a:t>jAER</a:t>
            </a:r>
            <a:endParaRPr lang="en-GB" dirty="0">
              <a:latin typeface="Roboto Lt" pitchFamily="2" charset="0"/>
              <a:ea typeface="Roboto Lt" pitchFamily="2" charset="0"/>
            </a:endParaRPr>
          </a:p>
          <a:p>
            <a:pPr lvl="1">
              <a:buFont typeface="Wingdings" panose="05000000000000000000" pitchFamily="2" charset="2"/>
              <a:buChar char="§"/>
            </a:pPr>
            <a:r>
              <a:rPr lang="en-GB" dirty="0" err="1">
                <a:latin typeface="Roboto Lt" pitchFamily="2" charset="0"/>
                <a:ea typeface="Roboto Lt" pitchFamily="2" charset="0"/>
              </a:rPr>
              <a:t>cAER</a:t>
            </a:r>
            <a:endParaRPr lang="en-GB" dirty="0">
              <a:latin typeface="Roboto Lt" pitchFamily="2" charset="0"/>
              <a:ea typeface="Roboto Lt" pitchFamily="2" charset="0"/>
            </a:endParaRPr>
          </a:p>
        </p:txBody>
      </p:sp>
    </p:spTree>
    <p:extLst>
      <p:ext uri="{BB962C8B-B14F-4D97-AF65-F5344CB8AC3E}">
        <p14:creationId xmlns:p14="http://schemas.microsoft.com/office/powerpoint/2010/main" val="179272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C2E6-E91B-4420-811E-8F63763A2031}"/>
              </a:ext>
            </a:extLst>
          </p:cNvPr>
          <p:cNvSpPr>
            <a:spLocks noGrp="1"/>
          </p:cNvSpPr>
          <p:nvPr>
            <p:ph type="title"/>
          </p:nvPr>
        </p:nvSpPr>
        <p:spPr>
          <a:xfrm>
            <a:off x="838199" y="175576"/>
            <a:ext cx="10515600" cy="1325563"/>
          </a:xfrm>
        </p:spPr>
        <p:txBody>
          <a:bodyPr/>
          <a:lstStyle/>
          <a:p>
            <a:pPr algn="ctr"/>
            <a:r>
              <a:rPr lang="en-GB" dirty="0">
                <a:latin typeface="Roboto" pitchFamily="2" charset="0"/>
                <a:ea typeface="Roboto" pitchFamily="2" charset="0"/>
              </a:rPr>
              <a:t>Dynamic Vision Sensors (DVS)</a:t>
            </a:r>
          </a:p>
        </p:txBody>
      </p:sp>
      <p:pic>
        <p:nvPicPr>
          <p:cNvPr id="4" name="Eye-Movement-DAVIS640-360p">
            <a:hlinkClick r:id="" action="ppaction://media"/>
            <a:extLst>
              <a:ext uri="{FF2B5EF4-FFF2-40B4-BE49-F238E27FC236}">
                <a16:creationId xmlns:a16="http://schemas.microsoft.com/office/drawing/2014/main" id="{BD8D8101-31DC-44E9-9A38-E71259B8ADC8}"/>
              </a:ext>
            </a:extLst>
          </p:cNvPr>
          <p:cNvPicPr>
            <a:picLocks noGrp="1" noChangeAspect="1"/>
          </p:cNvPicPr>
          <p:nvPr>
            <p:ph idx="1"/>
            <a:videoFile r:link="rId1"/>
            <p:extLst>
              <p:ext uri="{DAA4B4D4-6D71-4841-9C94-3DE7FCFB9230}">
                <p14:media xmlns:p14="http://schemas.microsoft.com/office/powerpoint/2010/main" r:embed="rId2">
                  <p14:trim st="16405"/>
                </p14:media>
              </p:ext>
            </p:extLst>
          </p:nvPr>
        </p:nvPicPr>
        <p:blipFill rotWithShape="1">
          <a:blip r:embed="rId5"/>
          <a:srcRect l="22377" t="4625" r="22396" b="6063"/>
          <a:stretch>
            <a:fillRect/>
          </a:stretch>
        </p:blipFill>
        <p:spPr>
          <a:xfrm>
            <a:off x="716280" y="1279801"/>
            <a:ext cx="5501639" cy="4225658"/>
          </a:xfrm>
        </p:spPr>
      </p:pic>
      <p:sp>
        <p:nvSpPr>
          <p:cNvPr id="6" name="TextBox 5">
            <a:extLst>
              <a:ext uri="{FF2B5EF4-FFF2-40B4-BE49-F238E27FC236}">
                <a16:creationId xmlns:a16="http://schemas.microsoft.com/office/drawing/2014/main" id="{CA9CD225-3229-4D53-AE88-185317A8E011}"/>
              </a:ext>
            </a:extLst>
          </p:cNvPr>
          <p:cNvSpPr txBox="1"/>
          <p:nvPr/>
        </p:nvSpPr>
        <p:spPr>
          <a:xfrm>
            <a:off x="601979" y="5578199"/>
            <a:ext cx="10988040" cy="1154162"/>
          </a:xfrm>
          <a:prstGeom prst="rect">
            <a:avLst/>
          </a:prstGeom>
          <a:noFill/>
        </p:spPr>
        <p:txBody>
          <a:bodyPr wrap="square" rtlCol="0">
            <a:spAutoFit/>
          </a:bodyPr>
          <a:lstStyle/>
          <a:p>
            <a:pPr>
              <a:spcAft>
                <a:spcPts val="600"/>
              </a:spcAft>
            </a:pPr>
            <a:r>
              <a:rPr lang="en-GB" sz="1600" dirty="0" err="1">
                <a:latin typeface="Roboto Lt" pitchFamily="2" charset="0"/>
                <a:ea typeface="Roboto Lt" pitchFamily="2" charset="0"/>
              </a:rPr>
              <a:t>Lichtsteiner</a:t>
            </a:r>
            <a:r>
              <a:rPr lang="en-GB" sz="1600" dirty="0">
                <a:latin typeface="Roboto Lt" pitchFamily="2" charset="0"/>
                <a:ea typeface="Roboto Lt" pitchFamily="2" charset="0"/>
              </a:rPr>
              <a:t> P, </a:t>
            </a:r>
            <a:r>
              <a:rPr lang="en-GB" sz="1600" dirty="0" err="1">
                <a:latin typeface="Roboto Lt" pitchFamily="2" charset="0"/>
                <a:ea typeface="Roboto Lt" pitchFamily="2" charset="0"/>
              </a:rPr>
              <a:t>Posch</a:t>
            </a:r>
            <a:r>
              <a:rPr lang="en-GB" sz="1600" dirty="0">
                <a:latin typeface="Roboto Lt" pitchFamily="2" charset="0"/>
                <a:ea typeface="Roboto Lt" pitchFamily="2" charset="0"/>
              </a:rPr>
              <a:t> C and Delbruck T. A 128× 128 120 dB 15 </a:t>
            </a:r>
            <a:r>
              <a:rPr lang="en-GB" sz="1600" dirty="0" err="1">
                <a:latin typeface="Roboto Lt" pitchFamily="2" charset="0"/>
                <a:ea typeface="Roboto Lt" pitchFamily="2" charset="0"/>
              </a:rPr>
              <a:t>μs</a:t>
            </a:r>
            <a:r>
              <a:rPr lang="en-GB" sz="1600" dirty="0">
                <a:latin typeface="Roboto Lt" pitchFamily="2" charset="0"/>
                <a:ea typeface="Roboto Lt" pitchFamily="2" charset="0"/>
              </a:rPr>
              <a:t> latency asynchronous temporal contrast vision sensor. </a:t>
            </a:r>
            <a:r>
              <a:rPr lang="en-GB" sz="1600" i="1" dirty="0">
                <a:latin typeface="Roboto Lt" pitchFamily="2" charset="0"/>
                <a:ea typeface="Roboto Lt" pitchFamily="2" charset="0"/>
              </a:rPr>
              <a:t>IEEE</a:t>
            </a:r>
            <a:r>
              <a:rPr lang="en-GB" sz="1600" dirty="0">
                <a:latin typeface="Roboto Lt" pitchFamily="2" charset="0"/>
                <a:ea typeface="Roboto Lt" pitchFamily="2" charset="0"/>
              </a:rPr>
              <a:t>; 2008. </a:t>
            </a:r>
          </a:p>
          <a:p>
            <a:pPr>
              <a:spcAft>
                <a:spcPts val="600"/>
              </a:spcAft>
            </a:pPr>
            <a:r>
              <a:rPr lang="en-GB" sz="1600" dirty="0" err="1">
                <a:latin typeface="Roboto Lt" pitchFamily="2" charset="0"/>
                <a:ea typeface="Roboto Lt" pitchFamily="2" charset="0"/>
              </a:rPr>
              <a:t>Scaramuzza</a:t>
            </a:r>
            <a:r>
              <a:rPr lang="en-GB" sz="1600" dirty="0">
                <a:latin typeface="Roboto Lt" pitchFamily="2" charset="0"/>
                <a:ea typeface="Roboto Lt" pitchFamily="2" charset="0"/>
              </a:rPr>
              <a:t> D. Tutorial on Event-based Vision for High-Speed Robotics. Lecture presented at; 2017; Robotics and Perception Group, University of Zurich</a:t>
            </a:r>
          </a:p>
        </p:txBody>
      </p:sp>
      <p:pic>
        <p:nvPicPr>
          <p:cNvPr id="7" name="Picture 6">
            <a:extLst>
              <a:ext uri="{FF2B5EF4-FFF2-40B4-BE49-F238E27FC236}">
                <a16:creationId xmlns:a16="http://schemas.microsoft.com/office/drawing/2014/main" id="{31B52D2C-F8B6-4BB6-9E26-13773D93158F}"/>
              </a:ext>
            </a:extLst>
          </p:cNvPr>
          <p:cNvPicPr/>
          <p:nvPr/>
        </p:nvPicPr>
        <p:blipFill>
          <a:blip r:embed="rId6">
            <a:extLst>
              <a:ext uri="{28A0092B-C50C-407E-A947-70E740481C1C}">
                <a14:useLocalDpi xmlns:a14="http://schemas.microsoft.com/office/drawing/2010/main" val="0"/>
              </a:ext>
            </a:extLst>
          </a:blip>
          <a:stretch>
            <a:fillRect/>
          </a:stretch>
        </p:blipFill>
        <p:spPr>
          <a:xfrm>
            <a:off x="6530338" y="1327997"/>
            <a:ext cx="4945380" cy="2042160"/>
          </a:xfrm>
          <a:prstGeom prst="rect">
            <a:avLst/>
          </a:prstGeom>
        </p:spPr>
      </p:pic>
      <p:pic>
        <p:nvPicPr>
          <p:cNvPr id="8" name="Picture 7">
            <a:extLst>
              <a:ext uri="{FF2B5EF4-FFF2-40B4-BE49-F238E27FC236}">
                <a16:creationId xmlns:a16="http://schemas.microsoft.com/office/drawing/2014/main" id="{41842D5A-D094-45FA-A013-DF2B96A985F4}"/>
              </a:ext>
            </a:extLst>
          </p:cNvPr>
          <p:cNvPicPr>
            <a:picLocks noChangeAspect="1"/>
          </p:cNvPicPr>
          <p:nvPr/>
        </p:nvPicPr>
        <p:blipFill rotWithShape="1">
          <a:blip r:embed="rId7"/>
          <a:srcRect l="30000" t="20952" r="29404" b="40529"/>
          <a:stretch/>
        </p:blipFill>
        <p:spPr>
          <a:xfrm>
            <a:off x="6974722" y="3370157"/>
            <a:ext cx="4056611" cy="2165112"/>
          </a:xfrm>
          <a:prstGeom prst="rect">
            <a:avLst/>
          </a:prstGeom>
        </p:spPr>
      </p:pic>
    </p:spTree>
    <p:extLst>
      <p:ext uri="{BB962C8B-B14F-4D97-AF65-F5344CB8AC3E}">
        <p14:creationId xmlns:p14="http://schemas.microsoft.com/office/powerpoint/2010/main" val="20192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64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2E41-6870-4417-992A-B9C27D00116B}"/>
              </a:ext>
            </a:extLst>
          </p:cNvPr>
          <p:cNvSpPr>
            <a:spLocks noGrp="1"/>
          </p:cNvSpPr>
          <p:nvPr>
            <p:ph type="title"/>
          </p:nvPr>
        </p:nvSpPr>
        <p:spPr>
          <a:xfrm>
            <a:off x="838200" y="18255"/>
            <a:ext cx="10515600" cy="1325563"/>
          </a:xfrm>
        </p:spPr>
        <p:txBody>
          <a:bodyPr/>
          <a:lstStyle/>
          <a:p>
            <a:pPr algn="ctr"/>
            <a:r>
              <a:rPr lang="en-GB" dirty="0">
                <a:latin typeface="Roboto" pitchFamily="2" charset="0"/>
                <a:ea typeface="Roboto" pitchFamily="2" charset="0"/>
              </a:rPr>
              <a:t>Processing DVS data</a:t>
            </a:r>
          </a:p>
        </p:txBody>
      </p:sp>
      <p:sp>
        <p:nvSpPr>
          <p:cNvPr id="3" name="Content Placeholder 2">
            <a:extLst>
              <a:ext uri="{FF2B5EF4-FFF2-40B4-BE49-F238E27FC236}">
                <a16:creationId xmlns:a16="http://schemas.microsoft.com/office/drawing/2014/main" id="{00A34E50-90CD-41E7-B4AD-14A3658E92E2}"/>
              </a:ext>
            </a:extLst>
          </p:cNvPr>
          <p:cNvSpPr>
            <a:spLocks noGrp="1"/>
          </p:cNvSpPr>
          <p:nvPr>
            <p:ph idx="1"/>
          </p:nvPr>
        </p:nvSpPr>
        <p:spPr>
          <a:xfrm>
            <a:off x="838200" y="1462843"/>
            <a:ext cx="10515600" cy="3932316"/>
          </a:xfrm>
        </p:spPr>
        <p:txBody>
          <a:bodyPr/>
          <a:lstStyle/>
          <a:p>
            <a:pPr marL="0" indent="0">
              <a:buNone/>
            </a:pPr>
            <a:r>
              <a:rPr lang="en-GB" dirty="0">
                <a:latin typeface="Roboto Lt" pitchFamily="2" charset="0"/>
                <a:ea typeface="Roboto Lt" pitchFamily="2" charset="0"/>
              </a:rPr>
              <a:t>Two Methods for Processing:</a:t>
            </a:r>
          </a:p>
          <a:p>
            <a:pPr>
              <a:buFont typeface="Wingdings" panose="05000000000000000000" pitchFamily="2" charset="2"/>
              <a:buChar char="Ø"/>
            </a:pPr>
            <a:r>
              <a:rPr lang="en-GB" dirty="0">
                <a:latin typeface="Roboto Lt" pitchFamily="2" charset="0"/>
                <a:ea typeface="Roboto Lt" pitchFamily="2" charset="0"/>
              </a:rPr>
              <a:t>Frame-based (</a:t>
            </a:r>
            <a:r>
              <a:rPr lang="en-GB" b="1" dirty="0">
                <a:latin typeface="Roboto" pitchFamily="2" charset="0"/>
                <a:ea typeface="Roboto" pitchFamily="2" charset="0"/>
              </a:rPr>
              <a:t>synchronous</a:t>
            </a:r>
            <a:r>
              <a:rPr lang="en-GB" dirty="0">
                <a:latin typeface="Roboto Lt" pitchFamily="2" charset="0"/>
                <a:ea typeface="Roboto Lt" pitchFamily="2" charset="0"/>
              </a:rPr>
              <a:t>)</a:t>
            </a:r>
          </a:p>
          <a:p>
            <a:pPr lvl="1">
              <a:buFont typeface="Wingdings" panose="05000000000000000000" pitchFamily="2" charset="2"/>
              <a:buChar char="§"/>
            </a:pPr>
            <a:r>
              <a:rPr lang="en-GB" dirty="0">
                <a:latin typeface="Roboto Lt" pitchFamily="2" charset="0"/>
                <a:ea typeface="Roboto Lt" pitchFamily="2" charset="0"/>
              </a:rPr>
              <a:t>Sequential image processing</a:t>
            </a:r>
          </a:p>
          <a:p>
            <a:pPr lvl="1">
              <a:buFont typeface="Wingdings" panose="05000000000000000000" pitchFamily="2" charset="2"/>
              <a:buChar char="§"/>
            </a:pPr>
            <a:r>
              <a:rPr lang="en-GB" dirty="0">
                <a:latin typeface="Roboto Lt" pitchFamily="2" charset="0"/>
                <a:ea typeface="Roboto Lt" pitchFamily="2" charset="0"/>
              </a:rPr>
              <a:t>Slow!</a:t>
            </a:r>
          </a:p>
          <a:p>
            <a:pPr marL="457200" lvl="1"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Event-based (</a:t>
            </a:r>
            <a:r>
              <a:rPr lang="en-GB" b="1" dirty="0">
                <a:latin typeface="Roboto" pitchFamily="2" charset="0"/>
                <a:ea typeface="Roboto" pitchFamily="2" charset="0"/>
              </a:rPr>
              <a:t>asynchronous</a:t>
            </a:r>
            <a:r>
              <a:rPr lang="en-GB" dirty="0">
                <a:latin typeface="Roboto Lt" pitchFamily="2" charset="0"/>
                <a:ea typeface="Roboto Lt" pitchFamily="2" charset="0"/>
              </a:rPr>
              <a:t>)</a:t>
            </a:r>
          </a:p>
          <a:p>
            <a:pPr lvl="1">
              <a:buFont typeface="Wingdings" panose="05000000000000000000" pitchFamily="2" charset="2"/>
              <a:buChar char="§"/>
            </a:pPr>
            <a:r>
              <a:rPr lang="en-GB" dirty="0">
                <a:latin typeface="Roboto Lt" pitchFamily="2" charset="0"/>
                <a:ea typeface="Roboto Lt" pitchFamily="2" charset="0"/>
              </a:rPr>
              <a:t>Operate on events as they come</a:t>
            </a:r>
          </a:p>
          <a:p>
            <a:pPr lvl="1">
              <a:buFont typeface="Wingdings" panose="05000000000000000000" pitchFamily="2" charset="2"/>
              <a:buChar char="§"/>
            </a:pPr>
            <a:r>
              <a:rPr lang="en-GB" dirty="0">
                <a:latin typeface="Roboto Lt" pitchFamily="2" charset="0"/>
                <a:ea typeface="Roboto Lt" pitchFamily="2" charset="0"/>
              </a:rPr>
              <a:t>Leverage advantages of DVS!</a:t>
            </a:r>
          </a:p>
          <a:p>
            <a:pPr lvl="1">
              <a:buFont typeface="Wingdings" panose="05000000000000000000" pitchFamily="2" charset="2"/>
              <a:buChar char="§"/>
            </a:pPr>
            <a:r>
              <a:rPr lang="en-GB" dirty="0">
                <a:latin typeface="Roboto Lt" pitchFamily="2" charset="0"/>
                <a:ea typeface="Roboto Lt" pitchFamily="2" charset="0"/>
              </a:rPr>
              <a:t>Mirrors biology</a:t>
            </a:r>
          </a:p>
        </p:txBody>
      </p:sp>
      <p:pic>
        <p:nvPicPr>
          <p:cNvPr id="4" name="Picture 3">
            <a:extLst>
              <a:ext uri="{FF2B5EF4-FFF2-40B4-BE49-F238E27FC236}">
                <a16:creationId xmlns:a16="http://schemas.microsoft.com/office/drawing/2014/main" id="{78FDBC94-AB04-4D2B-BC4C-6D869A772A09}"/>
              </a:ext>
            </a:extLst>
          </p:cNvPr>
          <p:cNvPicPr/>
          <p:nvPr/>
        </p:nvPicPr>
        <p:blipFill rotWithShape="1">
          <a:blip r:embed="rId3" cstate="print">
            <a:extLst>
              <a:ext uri="{28A0092B-C50C-407E-A947-70E740481C1C}">
                <a14:useLocalDpi xmlns:a14="http://schemas.microsoft.com/office/drawing/2010/main" val="0"/>
              </a:ext>
            </a:extLst>
          </a:blip>
          <a:srcRect l="17888" r="14861" b="8126"/>
          <a:stretch/>
        </p:blipFill>
        <p:spPr bwMode="auto">
          <a:xfrm>
            <a:off x="7307579" y="1071939"/>
            <a:ext cx="3753971" cy="471412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DA758BB-AE9F-40D6-ACAB-601BF3B3B257}"/>
              </a:ext>
            </a:extLst>
          </p:cNvPr>
          <p:cNvSpPr txBox="1"/>
          <p:nvPr/>
        </p:nvSpPr>
        <p:spPr>
          <a:xfrm>
            <a:off x="838200" y="5915442"/>
            <a:ext cx="10388600" cy="830997"/>
          </a:xfrm>
          <a:prstGeom prst="rect">
            <a:avLst/>
          </a:prstGeom>
          <a:noFill/>
        </p:spPr>
        <p:txBody>
          <a:bodyPr wrap="square" rtlCol="0">
            <a:spAutoFit/>
          </a:bodyPr>
          <a:lstStyle/>
          <a:p>
            <a:r>
              <a:rPr lang="en-GB" sz="1600" dirty="0" err="1">
                <a:latin typeface="Roboto Lt" pitchFamily="2" charset="0"/>
                <a:ea typeface="Roboto Lt" pitchFamily="2" charset="0"/>
                <a:cs typeface="CMU Bright" panose="02000603000000000000" pitchFamily="2" charset="0"/>
              </a:rPr>
              <a:t>Farabet</a:t>
            </a:r>
            <a:r>
              <a:rPr lang="en-GB" sz="1600" dirty="0">
                <a:latin typeface="Roboto Lt" pitchFamily="2" charset="0"/>
                <a:ea typeface="Roboto Lt" pitchFamily="2" charset="0"/>
                <a:cs typeface="CMU Bright" panose="02000603000000000000" pitchFamily="2" charset="0"/>
              </a:rPr>
              <a:t> C, Paz R, Pérez-Carrasco J, </a:t>
            </a:r>
            <a:r>
              <a:rPr lang="en-GB" sz="1600" dirty="0" err="1">
                <a:latin typeface="Roboto Lt" pitchFamily="2" charset="0"/>
                <a:ea typeface="Roboto Lt" pitchFamily="2" charset="0"/>
                <a:cs typeface="CMU Bright" panose="02000603000000000000" pitchFamily="2" charset="0"/>
              </a:rPr>
              <a:t>Zamarreño</a:t>
            </a:r>
            <a:r>
              <a:rPr lang="en-GB" sz="1600" dirty="0">
                <a:latin typeface="Roboto Lt" pitchFamily="2" charset="0"/>
                <a:ea typeface="Roboto Lt" pitchFamily="2" charset="0"/>
                <a:cs typeface="CMU Bright" panose="02000603000000000000" pitchFamily="2" charset="0"/>
              </a:rPr>
              <a:t>-Ramos C, Linares-</a:t>
            </a:r>
            <a:r>
              <a:rPr lang="en-GB" sz="1600" dirty="0" err="1">
                <a:latin typeface="Roboto Lt" pitchFamily="2" charset="0"/>
                <a:ea typeface="Roboto Lt" pitchFamily="2" charset="0"/>
                <a:cs typeface="CMU Bright" panose="02000603000000000000" pitchFamily="2" charset="0"/>
              </a:rPr>
              <a:t>Barranco</a:t>
            </a:r>
            <a:r>
              <a:rPr lang="en-GB" sz="1600" dirty="0">
                <a:latin typeface="Roboto Lt" pitchFamily="2" charset="0"/>
                <a:ea typeface="Roboto Lt" pitchFamily="2" charset="0"/>
                <a:cs typeface="CMU Bright" panose="02000603000000000000" pitchFamily="2" charset="0"/>
              </a:rPr>
              <a:t> A, </a:t>
            </a:r>
            <a:r>
              <a:rPr lang="en-GB" sz="1600" dirty="0" err="1">
                <a:latin typeface="Roboto Lt" pitchFamily="2" charset="0"/>
                <a:ea typeface="Roboto Lt" pitchFamily="2" charset="0"/>
                <a:cs typeface="CMU Bright" panose="02000603000000000000" pitchFamily="2" charset="0"/>
              </a:rPr>
              <a:t>Lecun</a:t>
            </a:r>
            <a:r>
              <a:rPr lang="en-GB" sz="1600" dirty="0">
                <a:latin typeface="Roboto Lt" pitchFamily="2" charset="0"/>
                <a:ea typeface="Roboto Lt" pitchFamily="2" charset="0"/>
                <a:cs typeface="CMU Bright" panose="02000603000000000000" pitchFamily="2" charset="0"/>
              </a:rPr>
              <a:t> Y, et al.. Comparison between frame-constrained fix-pixel-value and frame-free spiking-dynamic-pixel </a:t>
            </a:r>
            <a:r>
              <a:rPr lang="en-GB" sz="1600" dirty="0" err="1">
                <a:latin typeface="Roboto Lt" pitchFamily="2" charset="0"/>
                <a:ea typeface="Roboto Lt" pitchFamily="2" charset="0"/>
                <a:cs typeface="CMU Bright" panose="02000603000000000000" pitchFamily="2" charset="0"/>
              </a:rPr>
              <a:t>convNets</a:t>
            </a:r>
            <a:r>
              <a:rPr lang="en-GB" sz="1600" dirty="0">
                <a:latin typeface="Roboto Lt" pitchFamily="2" charset="0"/>
                <a:ea typeface="Roboto Lt" pitchFamily="2" charset="0"/>
                <a:cs typeface="CMU Bright" panose="02000603000000000000" pitchFamily="2" charset="0"/>
              </a:rPr>
              <a:t> for visual processing</a:t>
            </a:r>
            <a:r>
              <a:rPr lang="en-GB" sz="1600" i="1" dirty="0">
                <a:latin typeface="Roboto Lt" pitchFamily="2" charset="0"/>
                <a:ea typeface="Roboto Lt" pitchFamily="2" charset="0"/>
                <a:cs typeface="CMU Bright" panose="02000603000000000000" pitchFamily="2" charset="0"/>
              </a:rPr>
              <a:t>. Front. </a:t>
            </a:r>
            <a:r>
              <a:rPr lang="en-GB" sz="1600" i="1" dirty="0" err="1">
                <a:latin typeface="Roboto Lt" pitchFamily="2" charset="0"/>
                <a:ea typeface="Roboto Lt" pitchFamily="2" charset="0"/>
                <a:cs typeface="CMU Bright" panose="02000603000000000000" pitchFamily="2" charset="0"/>
              </a:rPr>
              <a:t>Neurosci</a:t>
            </a:r>
            <a:r>
              <a:rPr lang="en-GB" sz="1600" dirty="0">
                <a:latin typeface="Roboto Lt" pitchFamily="2" charset="0"/>
                <a:ea typeface="Roboto Lt" pitchFamily="2" charset="0"/>
                <a:cs typeface="CMU Bright" panose="02000603000000000000" pitchFamily="2" charset="0"/>
              </a:rPr>
              <a:t>. 2012; 6:32.</a:t>
            </a:r>
          </a:p>
        </p:txBody>
      </p:sp>
    </p:spTree>
    <p:extLst>
      <p:ext uri="{BB962C8B-B14F-4D97-AF65-F5344CB8AC3E}">
        <p14:creationId xmlns:p14="http://schemas.microsoft.com/office/powerpoint/2010/main" val="259281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AB1F-7B3D-4155-890C-AF5D70F8DB25}"/>
              </a:ext>
            </a:extLst>
          </p:cNvPr>
          <p:cNvSpPr>
            <a:spLocks noGrp="1"/>
          </p:cNvSpPr>
          <p:nvPr>
            <p:ph type="title"/>
          </p:nvPr>
        </p:nvSpPr>
        <p:spPr>
          <a:xfrm>
            <a:off x="838200" y="375338"/>
            <a:ext cx="10515600" cy="1325563"/>
          </a:xfrm>
        </p:spPr>
        <p:txBody>
          <a:bodyPr/>
          <a:lstStyle/>
          <a:p>
            <a:r>
              <a:rPr lang="en-GB" dirty="0">
                <a:latin typeface="Roboto" pitchFamily="2" charset="0"/>
                <a:ea typeface="Roboto" pitchFamily="2" charset="0"/>
              </a:rPr>
              <a:t>Spiking Neural Networks</a:t>
            </a:r>
          </a:p>
        </p:txBody>
      </p:sp>
      <p:sp>
        <p:nvSpPr>
          <p:cNvPr id="3" name="Content Placeholder 2">
            <a:extLst>
              <a:ext uri="{FF2B5EF4-FFF2-40B4-BE49-F238E27FC236}">
                <a16:creationId xmlns:a16="http://schemas.microsoft.com/office/drawing/2014/main" id="{DE99EA71-28F4-4D7C-B65E-9BFEFFB1FFB0}"/>
              </a:ext>
            </a:extLst>
          </p:cNvPr>
          <p:cNvSpPr>
            <a:spLocks noGrp="1"/>
          </p:cNvSpPr>
          <p:nvPr>
            <p:ph idx="1"/>
          </p:nvPr>
        </p:nvSpPr>
        <p:spPr>
          <a:xfrm>
            <a:off x="838200" y="1792050"/>
            <a:ext cx="6852458" cy="4746748"/>
          </a:xfrm>
        </p:spPr>
        <p:txBody>
          <a:bodyPr/>
          <a:lstStyle/>
          <a:p>
            <a:pPr>
              <a:buFont typeface="Wingdings" panose="05000000000000000000" pitchFamily="2" charset="2"/>
              <a:buChar char="Ø"/>
            </a:pPr>
            <a:r>
              <a:rPr lang="en-GB" dirty="0">
                <a:latin typeface="Roboto Lt" pitchFamily="2" charset="0"/>
                <a:ea typeface="Roboto Lt" pitchFamily="2" charset="0"/>
              </a:rPr>
              <a:t>Unsupervised Learning</a:t>
            </a:r>
          </a:p>
          <a:p>
            <a:pPr lvl="1">
              <a:buFont typeface="Wingdings" panose="05000000000000000000" pitchFamily="2" charset="2"/>
              <a:buChar char="§"/>
            </a:pPr>
            <a:r>
              <a:rPr lang="en-GB" dirty="0">
                <a:latin typeface="Roboto Lt" pitchFamily="2" charset="0"/>
                <a:ea typeface="Roboto Lt" pitchFamily="2" charset="0"/>
              </a:rPr>
              <a:t>Spike-timing-dependent Plasticity (STDP)</a:t>
            </a:r>
          </a:p>
          <a:p>
            <a:pPr lvl="1">
              <a:buFont typeface="Wingdings" panose="05000000000000000000" pitchFamily="2" charset="2"/>
              <a:buChar char="§"/>
            </a:pPr>
            <a:r>
              <a:rPr lang="en-GB" dirty="0">
                <a:latin typeface="Roboto Lt" pitchFamily="2" charset="0"/>
                <a:ea typeface="Roboto Lt" pitchFamily="2" charset="0"/>
              </a:rPr>
              <a:t>Extract frequently occurring features</a:t>
            </a:r>
          </a:p>
          <a:p>
            <a:pPr lvl="1">
              <a:buFont typeface="Wingdings" panose="05000000000000000000" pitchFamily="2" charset="2"/>
              <a:buChar char="§"/>
            </a:pPr>
            <a:r>
              <a:rPr lang="en-GB" dirty="0">
                <a:latin typeface="Roboto Lt" pitchFamily="2" charset="0"/>
                <a:ea typeface="Roboto Lt" pitchFamily="2" charset="0"/>
              </a:rPr>
              <a:t>Drawback: needs external (often synchronous) classifier</a:t>
            </a:r>
          </a:p>
          <a:p>
            <a:pPr marL="457200" lvl="1"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Supervised Learning</a:t>
            </a:r>
          </a:p>
          <a:p>
            <a:pPr lvl="1">
              <a:buFont typeface="Wingdings" panose="05000000000000000000" pitchFamily="2" charset="2"/>
              <a:buChar char="§"/>
            </a:pPr>
            <a:r>
              <a:rPr lang="en-GB" dirty="0">
                <a:latin typeface="Roboto Lt" pitchFamily="2" charset="0"/>
                <a:ea typeface="Roboto Lt" pitchFamily="2" charset="0"/>
              </a:rPr>
              <a:t>Difficult as can’t use standard backpropagation</a:t>
            </a:r>
          </a:p>
          <a:p>
            <a:pPr marL="457200" lvl="1" indent="0">
              <a:buNone/>
            </a:pPr>
            <a:r>
              <a:rPr lang="en-GB" dirty="0">
                <a:latin typeface="Roboto Lt" pitchFamily="2" charset="0"/>
                <a:ea typeface="Roboto Lt" pitchFamily="2" charset="0"/>
              </a:rPr>
              <a:t>	</a:t>
            </a:r>
          </a:p>
          <a:p>
            <a:endParaRPr lang="en-GB" dirty="0">
              <a:latin typeface="Roboto Lt" pitchFamily="2" charset="0"/>
              <a:ea typeface="Roboto Lt" pitchFamily="2" charset="0"/>
            </a:endParaRPr>
          </a:p>
        </p:txBody>
      </p:sp>
      <p:pic>
        <p:nvPicPr>
          <p:cNvPr id="4" name="Picture 3">
            <a:extLst>
              <a:ext uri="{FF2B5EF4-FFF2-40B4-BE49-F238E27FC236}">
                <a16:creationId xmlns:a16="http://schemas.microsoft.com/office/drawing/2014/main" id="{B377595E-509D-42AD-BBC0-263AA490240A}"/>
              </a:ext>
            </a:extLst>
          </p:cNvPr>
          <p:cNvPicPr/>
          <p:nvPr/>
        </p:nvPicPr>
        <p:blipFill>
          <a:blip r:embed="rId3">
            <a:extLst>
              <a:ext uri="{28A0092B-C50C-407E-A947-70E740481C1C}">
                <a14:useLocalDpi xmlns:a14="http://schemas.microsoft.com/office/drawing/2010/main" val="0"/>
              </a:ext>
            </a:extLst>
          </a:blip>
          <a:stretch>
            <a:fillRect/>
          </a:stretch>
        </p:blipFill>
        <p:spPr>
          <a:xfrm>
            <a:off x="7690657" y="3425471"/>
            <a:ext cx="3928115" cy="2083461"/>
          </a:xfrm>
          <a:prstGeom prst="rect">
            <a:avLst/>
          </a:prstGeom>
        </p:spPr>
      </p:pic>
      <p:pic>
        <p:nvPicPr>
          <p:cNvPr id="5" name="Picture 4">
            <a:extLst>
              <a:ext uri="{FF2B5EF4-FFF2-40B4-BE49-F238E27FC236}">
                <a16:creationId xmlns:a16="http://schemas.microsoft.com/office/drawing/2014/main" id="{0463749E-2CDC-4479-B87E-FCA2F02A3285}"/>
              </a:ext>
            </a:extLst>
          </p:cNvPr>
          <p:cNvPicPr/>
          <p:nvPr/>
        </p:nvPicPr>
        <p:blipFill>
          <a:blip r:embed="rId4">
            <a:extLst>
              <a:ext uri="{28A0092B-C50C-407E-A947-70E740481C1C}">
                <a14:useLocalDpi xmlns:a14="http://schemas.microsoft.com/office/drawing/2010/main" val="0"/>
              </a:ext>
            </a:extLst>
          </a:blip>
          <a:stretch>
            <a:fillRect/>
          </a:stretch>
        </p:blipFill>
        <p:spPr>
          <a:xfrm>
            <a:off x="8069465" y="1038119"/>
            <a:ext cx="2935375" cy="2083461"/>
          </a:xfrm>
          <a:prstGeom prst="rect">
            <a:avLst/>
          </a:prstGeom>
        </p:spPr>
      </p:pic>
      <p:sp>
        <p:nvSpPr>
          <p:cNvPr id="6" name="TextBox 5">
            <a:extLst>
              <a:ext uri="{FF2B5EF4-FFF2-40B4-BE49-F238E27FC236}">
                <a16:creationId xmlns:a16="http://schemas.microsoft.com/office/drawing/2014/main" id="{D8AF3974-C234-4C5F-8CA7-A479E8BC0E8F}"/>
              </a:ext>
            </a:extLst>
          </p:cNvPr>
          <p:cNvSpPr txBox="1"/>
          <p:nvPr/>
        </p:nvSpPr>
        <p:spPr>
          <a:xfrm>
            <a:off x="838200" y="5954023"/>
            <a:ext cx="10778067" cy="584775"/>
          </a:xfrm>
          <a:prstGeom prst="rect">
            <a:avLst/>
          </a:prstGeom>
          <a:noFill/>
        </p:spPr>
        <p:txBody>
          <a:bodyPr wrap="square" rtlCol="0">
            <a:spAutoFit/>
          </a:bodyPr>
          <a:lstStyle/>
          <a:p>
            <a:r>
              <a:rPr lang="en-GB" sz="1600" dirty="0" err="1">
                <a:latin typeface="Roboto Lt" pitchFamily="2" charset="0"/>
                <a:ea typeface="Roboto Lt" pitchFamily="2" charset="0"/>
              </a:rPr>
              <a:t>Bichler</a:t>
            </a:r>
            <a:r>
              <a:rPr lang="en-GB" sz="1600" dirty="0">
                <a:latin typeface="Roboto Lt" pitchFamily="2" charset="0"/>
                <a:ea typeface="Roboto Lt" pitchFamily="2" charset="0"/>
              </a:rPr>
              <a:t> O, </a:t>
            </a:r>
            <a:r>
              <a:rPr lang="en-GB" sz="1600" dirty="0" err="1">
                <a:latin typeface="Roboto Lt" pitchFamily="2" charset="0"/>
                <a:ea typeface="Roboto Lt" pitchFamily="2" charset="0"/>
              </a:rPr>
              <a:t>Querlioz</a:t>
            </a:r>
            <a:r>
              <a:rPr lang="en-GB" sz="1600" dirty="0">
                <a:latin typeface="Roboto Lt" pitchFamily="2" charset="0"/>
                <a:ea typeface="Roboto Lt" pitchFamily="2" charset="0"/>
              </a:rPr>
              <a:t> D, Thorpe SJ, Bourgoin J and </a:t>
            </a:r>
            <a:r>
              <a:rPr lang="en-GB" sz="1600" dirty="0" err="1">
                <a:latin typeface="Roboto Lt" pitchFamily="2" charset="0"/>
                <a:ea typeface="Roboto Lt" pitchFamily="2" charset="0"/>
              </a:rPr>
              <a:t>Gamrat</a:t>
            </a:r>
            <a:r>
              <a:rPr lang="en-GB" sz="1600" dirty="0">
                <a:latin typeface="Roboto Lt" pitchFamily="2" charset="0"/>
                <a:ea typeface="Roboto Lt" pitchFamily="2" charset="0"/>
              </a:rPr>
              <a:t> C. Extraction of temporally correlated features from dynamic vision sensors with spike-timing-dependent plasticity. </a:t>
            </a:r>
            <a:r>
              <a:rPr lang="en-GB" sz="1600" i="1" dirty="0">
                <a:latin typeface="Roboto Lt" pitchFamily="2" charset="0"/>
                <a:ea typeface="Roboto Lt" pitchFamily="2" charset="0"/>
              </a:rPr>
              <a:t>Neural Networks. </a:t>
            </a:r>
            <a:r>
              <a:rPr lang="en-GB" sz="1600" dirty="0">
                <a:latin typeface="Roboto Lt" pitchFamily="2" charset="0"/>
                <a:ea typeface="Roboto Lt" pitchFamily="2" charset="0"/>
              </a:rPr>
              <a:t>2012; 32 339-348. </a:t>
            </a:r>
          </a:p>
        </p:txBody>
      </p:sp>
    </p:spTree>
    <p:extLst>
      <p:ext uri="{BB962C8B-B14F-4D97-AF65-F5344CB8AC3E}">
        <p14:creationId xmlns:p14="http://schemas.microsoft.com/office/powerpoint/2010/main" val="53801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7B06-9195-427C-ACB8-929515E62CB9}"/>
              </a:ext>
            </a:extLst>
          </p:cNvPr>
          <p:cNvSpPr>
            <a:spLocks noGrp="1"/>
          </p:cNvSpPr>
          <p:nvPr>
            <p:ph type="title"/>
          </p:nvPr>
        </p:nvSpPr>
        <p:spPr/>
        <p:txBody>
          <a:bodyPr/>
          <a:lstStyle/>
          <a:p>
            <a:r>
              <a:rPr lang="en-GB" dirty="0">
                <a:latin typeface="Roboto" pitchFamily="2" charset="0"/>
                <a:ea typeface="Roboto" pitchFamily="2" charset="0"/>
              </a:rPr>
              <a:t>Project Recap</a:t>
            </a:r>
          </a:p>
        </p:txBody>
      </p:sp>
      <p:sp>
        <p:nvSpPr>
          <p:cNvPr id="3" name="Content Placeholder 2">
            <a:extLst>
              <a:ext uri="{FF2B5EF4-FFF2-40B4-BE49-F238E27FC236}">
                <a16:creationId xmlns:a16="http://schemas.microsoft.com/office/drawing/2014/main" id="{1A7E8890-2C64-4BDC-BFC0-2131BC966801}"/>
              </a:ext>
            </a:extLst>
          </p:cNvPr>
          <p:cNvSpPr>
            <a:spLocks noGrp="1"/>
          </p:cNvSpPr>
          <p:nvPr>
            <p:ph idx="1"/>
          </p:nvPr>
        </p:nvSpPr>
        <p:spPr/>
        <p:txBody>
          <a:bodyPr/>
          <a:lstStyle/>
          <a:p>
            <a:pPr>
              <a:buFont typeface="Wingdings" panose="05000000000000000000" pitchFamily="2" charset="2"/>
              <a:buChar char="Ø"/>
            </a:pPr>
            <a:r>
              <a:rPr lang="en-GB" dirty="0">
                <a:latin typeface="Roboto Lt" pitchFamily="2" charset="0"/>
                <a:ea typeface="Roboto Lt" pitchFamily="2" charset="0"/>
              </a:rPr>
              <a:t>Asynchronous learning algorithm</a:t>
            </a:r>
          </a:p>
          <a:p>
            <a:pPr lvl="1">
              <a:buFont typeface="Wingdings" panose="05000000000000000000" pitchFamily="2" charset="2"/>
              <a:buChar char="§"/>
            </a:pPr>
            <a:r>
              <a:rPr lang="en-GB" dirty="0">
                <a:latin typeface="Roboto Lt" pitchFamily="2" charset="0"/>
                <a:ea typeface="Roboto Lt" pitchFamily="2" charset="0"/>
              </a:rPr>
              <a:t>SNN</a:t>
            </a:r>
          </a:p>
          <a:p>
            <a:pPr marL="457200" lvl="1"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Map event-stream to gaze position</a:t>
            </a:r>
          </a:p>
          <a:p>
            <a:pPr lvl="1">
              <a:buFont typeface="Wingdings" panose="05000000000000000000" pitchFamily="2" charset="2"/>
              <a:buChar char="§"/>
            </a:pPr>
            <a:r>
              <a:rPr lang="en-GB" dirty="0">
                <a:latin typeface="Roboto Lt" pitchFamily="2" charset="0"/>
                <a:ea typeface="Roboto Lt" pitchFamily="2" charset="0"/>
              </a:rPr>
              <a:t>Supervised problem</a:t>
            </a:r>
          </a:p>
          <a:p>
            <a:pPr marL="457200" lvl="1"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Ideally entire algorithm is asynchronous</a:t>
            </a:r>
          </a:p>
          <a:p>
            <a:pPr marL="0"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Online</a:t>
            </a:r>
          </a:p>
        </p:txBody>
      </p:sp>
    </p:spTree>
    <p:extLst>
      <p:ext uri="{BB962C8B-B14F-4D97-AF65-F5344CB8AC3E}">
        <p14:creationId xmlns:p14="http://schemas.microsoft.com/office/powerpoint/2010/main" val="282745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609B-C1FC-4F69-A0FC-7718256DF479}"/>
              </a:ext>
            </a:extLst>
          </p:cNvPr>
          <p:cNvSpPr>
            <a:spLocks noGrp="1"/>
          </p:cNvSpPr>
          <p:nvPr>
            <p:ph type="title"/>
          </p:nvPr>
        </p:nvSpPr>
        <p:spPr>
          <a:xfrm>
            <a:off x="848360" y="104227"/>
            <a:ext cx="10515600" cy="1325563"/>
          </a:xfrm>
        </p:spPr>
        <p:txBody>
          <a:bodyPr>
            <a:normAutofit/>
          </a:bodyPr>
          <a:lstStyle/>
          <a:p>
            <a:r>
              <a:rPr lang="en-GB" sz="3600" dirty="0">
                <a:latin typeface="Roboto" pitchFamily="2" charset="0"/>
                <a:ea typeface="Roboto" pitchFamily="2" charset="0"/>
              </a:rPr>
              <a:t>Supervised Learning in ANNs for Gaze-tracking</a:t>
            </a:r>
          </a:p>
        </p:txBody>
      </p:sp>
      <p:sp>
        <p:nvSpPr>
          <p:cNvPr id="3" name="Content Placeholder 2">
            <a:extLst>
              <a:ext uri="{FF2B5EF4-FFF2-40B4-BE49-F238E27FC236}">
                <a16:creationId xmlns:a16="http://schemas.microsoft.com/office/drawing/2014/main" id="{0C55C9A6-10EC-4DBA-B839-F4695C94665C}"/>
              </a:ext>
            </a:extLst>
          </p:cNvPr>
          <p:cNvSpPr>
            <a:spLocks noGrp="1"/>
          </p:cNvSpPr>
          <p:nvPr>
            <p:ph idx="1"/>
          </p:nvPr>
        </p:nvSpPr>
        <p:spPr>
          <a:xfrm>
            <a:off x="848360" y="1242985"/>
            <a:ext cx="7081982" cy="4933979"/>
          </a:xfrm>
        </p:spPr>
        <p:txBody>
          <a:bodyPr/>
          <a:lstStyle/>
          <a:p>
            <a:pPr>
              <a:buFont typeface="Wingdings" panose="05000000000000000000" pitchFamily="2" charset="2"/>
              <a:buChar char="Ø"/>
            </a:pPr>
            <a:r>
              <a:rPr lang="en-GB" dirty="0">
                <a:latin typeface="Roboto Lt" pitchFamily="2" charset="0"/>
                <a:ea typeface="Roboto Lt" pitchFamily="2" charset="0"/>
              </a:rPr>
              <a:t>Need to map input to (x, y) or (</a:t>
            </a:r>
            <a:r>
              <a:rPr lang="el-GR" dirty="0">
                <a:latin typeface="Roboto Lt" pitchFamily="2" charset="0"/>
                <a:ea typeface="Roboto Lt" pitchFamily="2" charset="0"/>
              </a:rPr>
              <a:t>θ </a:t>
            </a:r>
            <a:r>
              <a:rPr lang="en-GB" dirty="0">
                <a:latin typeface="Roboto Lt" pitchFamily="2" charset="0"/>
                <a:ea typeface="Roboto Lt" pitchFamily="2" charset="0"/>
              </a:rPr>
              <a:t>,</a:t>
            </a:r>
            <a:r>
              <a:rPr lang="az-Cyrl-AZ" dirty="0">
                <a:latin typeface="Roboto Lt" pitchFamily="2" charset="0"/>
                <a:ea typeface="Roboto Lt" pitchFamily="2" charset="0"/>
              </a:rPr>
              <a:t>Ф</a:t>
            </a:r>
            <a:r>
              <a:rPr lang="en-GB" dirty="0">
                <a:latin typeface="Roboto Lt" pitchFamily="2" charset="0"/>
                <a:ea typeface="Roboto Lt" pitchFamily="2" charset="0"/>
              </a:rPr>
              <a:t>) gaze-position coordinates</a:t>
            </a:r>
          </a:p>
          <a:p>
            <a:pPr>
              <a:buFont typeface="Wingdings" panose="05000000000000000000" pitchFamily="2" charset="2"/>
              <a:buChar char="Ø"/>
            </a:pPr>
            <a:r>
              <a:rPr lang="en-GB" dirty="0">
                <a:latin typeface="Roboto Lt" pitchFamily="2" charset="0"/>
                <a:ea typeface="Roboto Lt" pitchFamily="2" charset="0"/>
              </a:rPr>
              <a:t>Classification</a:t>
            </a:r>
          </a:p>
          <a:p>
            <a:pPr lvl="1">
              <a:buFont typeface="Wingdings" panose="05000000000000000000" pitchFamily="2" charset="2"/>
              <a:buChar char="§"/>
            </a:pPr>
            <a:r>
              <a:rPr lang="en-GB" dirty="0">
                <a:latin typeface="Roboto Lt" pitchFamily="2" charset="0"/>
                <a:ea typeface="Roboto Lt" pitchFamily="2" charset="0"/>
              </a:rPr>
              <a:t>Divide visual space into </a:t>
            </a:r>
            <a:r>
              <a:rPr lang="en-GB" i="1" dirty="0">
                <a:latin typeface="Roboto Lt" pitchFamily="2" charset="0"/>
                <a:ea typeface="Roboto Lt" pitchFamily="2" charset="0"/>
              </a:rPr>
              <a:t>n x n </a:t>
            </a:r>
            <a:r>
              <a:rPr lang="en-GB" dirty="0">
                <a:latin typeface="Roboto Lt" pitchFamily="2" charset="0"/>
                <a:ea typeface="Roboto Lt" pitchFamily="2" charset="0"/>
              </a:rPr>
              <a:t>grid</a:t>
            </a:r>
          </a:p>
          <a:p>
            <a:pPr lvl="1">
              <a:buFont typeface="Wingdings" panose="05000000000000000000" pitchFamily="2" charset="2"/>
              <a:buChar char="§"/>
            </a:pPr>
            <a:r>
              <a:rPr lang="en-GB" i="1" dirty="0">
                <a:latin typeface="Roboto Lt" pitchFamily="2" charset="0"/>
                <a:ea typeface="Roboto Lt" pitchFamily="2" charset="0"/>
              </a:rPr>
              <a:t>2n</a:t>
            </a:r>
            <a:r>
              <a:rPr lang="en-GB" dirty="0">
                <a:latin typeface="Roboto Lt" pitchFamily="2" charset="0"/>
                <a:ea typeface="Roboto Lt" pitchFamily="2" charset="0"/>
              </a:rPr>
              <a:t> </a:t>
            </a:r>
            <a:r>
              <a:rPr lang="en-GB" dirty="0">
                <a:latin typeface="Roboto" pitchFamily="2" charset="0"/>
                <a:ea typeface="Roboto" pitchFamily="2" charset="0"/>
              </a:rPr>
              <a:t>binary</a:t>
            </a:r>
            <a:r>
              <a:rPr lang="en-GB" dirty="0">
                <a:latin typeface="Roboto Lt" pitchFamily="2" charset="0"/>
                <a:ea typeface="Roboto Lt" pitchFamily="2" charset="0"/>
              </a:rPr>
              <a:t> output units</a:t>
            </a:r>
            <a:endParaRPr lang="en-GB" i="1" dirty="0">
              <a:latin typeface="Roboto Lt" pitchFamily="2" charset="0"/>
              <a:ea typeface="Roboto Lt" pitchFamily="2" charset="0"/>
            </a:endParaRPr>
          </a:p>
          <a:p>
            <a:pPr lvl="1">
              <a:buFont typeface="Wingdings" panose="05000000000000000000" pitchFamily="2" charset="2"/>
              <a:buChar char="§"/>
            </a:pPr>
            <a:r>
              <a:rPr lang="en-GB" dirty="0">
                <a:latin typeface="Roboto Lt" pitchFamily="2" charset="0"/>
                <a:ea typeface="Roboto Lt" pitchFamily="2" charset="0"/>
              </a:rPr>
              <a:t>Gaussian shaped encoding instead of 1-hot encoding</a:t>
            </a:r>
          </a:p>
          <a:p>
            <a:pPr>
              <a:buFont typeface="Wingdings" panose="05000000000000000000" pitchFamily="2" charset="2"/>
              <a:buChar char="Ø"/>
            </a:pPr>
            <a:r>
              <a:rPr lang="en-GB" dirty="0">
                <a:latin typeface="Roboto Lt" pitchFamily="2" charset="0"/>
                <a:ea typeface="Roboto Lt" pitchFamily="2" charset="0"/>
              </a:rPr>
              <a:t>Regression</a:t>
            </a:r>
          </a:p>
          <a:p>
            <a:pPr lvl="1">
              <a:buFont typeface="Wingdings" panose="05000000000000000000" pitchFamily="2" charset="2"/>
              <a:buChar char="§"/>
            </a:pPr>
            <a:r>
              <a:rPr lang="en-GB" i="1" dirty="0">
                <a:latin typeface="Roboto Lt" pitchFamily="2" charset="0"/>
                <a:ea typeface="Roboto Lt" pitchFamily="2" charset="0"/>
              </a:rPr>
              <a:t>2 </a:t>
            </a:r>
            <a:r>
              <a:rPr lang="en-GB" dirty="0">
                <a:latin typeface="Roboto" pitchFamily="2" charset="0"/>
                <a:ea typeface="Roboto" pitchFamily="2" charset="0"/>
              </a:rPr>
              <a:t>continuous</a:t>
            </a:r>
            <a:r>
              <a:rPr lang="en-GB" i="1" dirty="0">
                <a:latin typeface="Roboto Lt" pitchFamily="2" charset="0"/>
                <a:ea typeface="Roboto Lt" pitchFamily="2" charset="0"/>
              </a:rPr>
              <a:t> </a:t>
            </a:r>
            <a:r>
              <a:rPr lang="en-GB" dirty="0">
                <a:latin typeface="Roboto Lt" pitchFamily="2" charset="0"/>
                <a:ea typeface="Roboto Lt" pitchFamily="2" charset="0"/>
              </a:rPr>
              <a:t>output units</a:t>
            </a:r>
            <a:endParaRPr lang="en-GB" i="1" dirty="0">
              <a:latin typeface="Roboto Lt" pitchFamily="2" charset="0"/>
              <a:ea typeface="Roboto Lt" pitchFamily="2" charset="0"/>
            </a:endParaRPr>
          </a:p>
          <a:p>
            <a:pPr lvl="1"/>
            <a:endParaRPr lang="en-GB" dirty="0">
              <a:latin typeface="Roboto Lt" pitchFamily="2" charset="0"/>
              <a:ea typeface="Roboto Lt" pitchFamily="2" charset="0"/>
            </a:endParaRPr>
          </a:p>
        </p:txBody>
      </p:sp>
      <p:pic>
        <p:nvPicPr>
          <p:cNvPr id="4" name="Picture 3">
            <a:extLst>
              <a:ext uri="{FF2B5EF4-FFF2-40B4-BE49-F238E27FC236}">
                <a16:creationId xmlns:a16="http://schemas.microsoft.com/office/drawing/2014/main" id="{4BE2CCE3-3449-4CB3-80B6-37591FB58890}"/>
              </a:ext>
            </a:extLst>
          </p:cNvPr>
          <p:cNvPicPr/>
          <p:nvPr/>
        </p:nvPicPr>
        <p:blipFill rotWithShape="1">
          <a:blip r:embed="rId3"/>
          <a:srcRect l="56282" t="30727" r="17719" b="36436"/>
          <a:stretch/>
        </p:blipFill>
        <p:spPr bwMode="auto">
          <a:xfrm>
            <a:off x="7940502" y="1242985"/>
            <a:ext cx="3578611" cy="254217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D768288-A92E-4B26-B22C-E5FC3970D0C4}"/>
              </a:ext>
            </a:extLst>
          </p:cNvPr>
          <p:cNvPicPr/>
          <p:nvPr/>
        </p:nvPicPr>
        <p:blipFill rotWithShape="1">
          <a:blip r:embed="rId4"/>
          <a:srcRect l="55839" t="31022" r="8098" b="45342"/>
          <a:stretch/>
        </p:blipFill>
        <p:spPr bwMode="auto">
          <a:xfrm>
            <a:off x="7800598" y="3788140"/>
            <a:ext cx="4064739" cy="149875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AAF9973-8171-471D-9FCF-0D55D160D289}"/>
              </a:ext>
            </a:extLst>
          </p:cNvPr>
          <p:cNvSpPr txBox="1"/>
          <p:nvPr/>
        </p:nvSpPr>
        <p:spPr>
          <a:xfrm>
            <a:off x="848360" y="5438299"/>
            <a:ext cx="10798628" cy="1477328"/>
          </a:xfrm>
          <a:prstGeom prst="rect">
            <a:avLst/>
          </a:prstGeom>
          <a:noFill/>
        </p:spPr>
        <p:txBody>
          <a:bodyPr wrap="square" rtlCol="0">
            <a:spAutoFit/>
          </a:bodyPr>
          <a:lstStyle/>
          <a:p>
            <a:pPr>
              <a:spcAft>
                <a:spcPts val="600"/>
              </a:spcAft>
            </a:pPr>
            <a:r>
              <a:rPr lang="en-GB" sz="1600" dirty="0" err="1">
                <a:latin typeface="Roboto Lt" pitchFamily="2" charset="0"/>
                <a:ea typeface="Roboto Lt" pitchFamily="2" charset="0"/>
              </a:rPr>
              <a:t>Baluja</a:t>
            </a:r>
            <a:r>
              <a:rPr lang="en-GB" sz="1600" dirty="0">
                <a:latin typeface="Roboto Lt" pitchFamily="2" charset="0"/>
                <a:ea typeface="Roboto Lt" pitchFamily="2" charset="0"/>
              </a:rPr>
              <a:t> S, Pomerleau D. Non-Intrusive Gaze Tracking Using Artificial Neural Networks. </a:t>
            </a:r>
            <a:r>
              <a:rPr lang="en-GB" sz="1600" i="1" dirty="0">
                <a:latin typeface="Roboto Lt" pitchFamily="2" charset="0"/>
                <a:ea typeface="Roboto Lt" pitchFamily="2" charset="0"/>
              </a:rPr>
              <a:t>Carnegie Mellon University, Pittsburgh, PA; </a:t>
            </a:r>
            <a:r>
              <a:rPr lang="en-GB" sz="1600" dirty="0">
                <a:latin typeface="Roboto Lt" pitchFamily="2" charset="0"/>
                <a:ea typeface="Roboto Lt" pitchFamily="2" charset="0"/>
              </a:rPr>
              <a:t>1994</a:t>
            </a:r>
          </a:p>
          <a:p>
            <a:pPr>
              <a:spcAft>
                <a:spcPts val="600"/>
              </a:spcAft>
            </a:pPr>
            <a:r>
              <a:rPr lang="en-GB" sz="1600" dirty="0">
                <a:latin typeface="Roboto Lt" pitchFamily="2" charset="0"/>
                <a:ea typeface="Roboto Lt" pitchFamily="2" charset="0"/>
              </a:rPr>
              <a:t>George A, </a:t>
            </a:r>
            <a:r>
              <a:rPr lang="en-GB" sz="1600" dirty="0" err="1">
                <a:latin typeface="Roboto Lt" pitchFamily="2" charset="0"/>
                <a:ea typeface="Roboto Lt" pitchFamily="2" charset="0"/>
              </a:rPr>
              <a:t>Routray</a:t>
            </a:r>
            <a:r>
              <a:rPr lang="en-GB" sz="1600" dirty="0">
                <a:latin typeface="Roboto Lt" pitchFamily="2" charset="0"/>
                <a:ea typeface="Roboto Lt" pitchFamily="2" charset="0"/>
              </a:rPr>
              <a:t> A. Real-time eye gaze direction classification using convolutional neural network. </a:t>
            </a:r>
            <a:r>
              <a:rPr lang="en-GB" sz="1600" i="1" dirty="0">
                <a:latin typeface="Roboto Lt" pitchFamily="2" charset="0"/>
                <a:ea typeface="Roboto Lt" pitchFamily="2" charset="0"/>
              </a:rPr>
              <a:t>2016 International Conference on Signal Processing and Communications (SPCOM) </a:t>
            </a:r>
            <a:r>
              <a:rPr lang="en-GB" sz="1600" dirty="0">
                <a:latin typeface="Roboto Lt" pitchFamily="2" charset="0"/>
                <a:ea typeface="Roboto Lt" pitchFamily="2" charset="0"/>
              </a:rPr>
              <a:t>: IEEE; Jun 2016</a:t>
            </a:r>
          </a:p>
          <a:p>
            <a:pPr>
              <a:spcAft>
                <a:spcPts val="600"/>
              </a:spcAft>
            </a:pPr>
            <a:endParaRPr lang="en-GB" sz="1600" dirty="0">
              <a:latin typeface="Roboto Lt" pitchFamily="2" charset="0"/>
              <a:ea typeface="Roboto Lt" pitchFamily="2" charset="0"/>
            </a:endParaRPr>
          </a:p>
        </p:txBody>
      </p:sp>
    </p:spTree>
    <p:extLst>
      <p:ext uri="{BB962C8B-B14F-4D97-AF65-F5344CB8AC3E}">
        <p14:creationId xmlns:p14="http://schemas.microsoft.com/office/powerpoint/2010/main" val="349142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24BC-0ED9-45AB-8B8D-2C51C74AE198}"/>
              </a:ext>
            </a:extLst>
          </p:cNvPr>
          <p:cNvSpPr>
            <a:spLocks noGrp="1"/>
          </p:cNvSpPr>
          <p:nvPr>
            <p:ph type="title"/>
          </p:nvPr>
        </p:nvSpPr>
        <p:spPr/>
        <p:txBody>
          <a:bodyPr/>
          <a:lstStyle/>
          <a:p>
            <a:r>
              <a:rPr lang="en-GB" dirty="0">
                <a:latin typeface="Roboto" pitchFamily="2" charset="0"/>
                <a:ea typeface="Roboto" pitchFamily="2" charset="0"/>
              </a:rPr>
              <a:t>SNN Output for Gaze-tracking</a:t>
            </a:r>
          </a:p>
        </p:txBody>
      </p:sp>
      <p:sp>
        <p:nvSpPr>
          <p:cNvPr id="3" name="Content Placeholder 2">
            <a:extLst>
              <a:ext uri="{FF2B5EF4-FFF2-40B4-BE49-F238E27FC236}">
                <a16:creationId xmlns:a16="http://schemas.microsoft.com/office/drawing/2014/main" id="{BA80416A-A53F-456E-962D-270ADC388EC3}"/>
              </a:ext>
            </a:extLst>
          </p:cNvPr>
          <p:cNvSpPr>
            <a:spLocks noGrp="1"/>
          </p:cNvSpPr>
          <p:nvPr>
            <p:ph idx="1"/>
          </p:nvPr>
        </p:nvSpPr>
        <p:spPr>
          <a:xfrm>
            <a:off x="838200" y="1895301"/>
            <a:ext cx="10515600" cy="4281661"/>
          </a:xfrm>
        </p:spPr>
        <p:txBody>
          <a:bodyPr>
            <a:normAutofit/>
          </a:bodyPr>
          <a:lstStyle/>
          <a:p>
            <a:pPr>
              <a:buFont typeface="Wingdings" panose="05000000000000000000" pitchFamily="2" charset="2"/>
              <a:buChar char="Ø"/>
            </a:pPr>
            <a:r>
              <a:rPr lang="en-GB" dirty="0">
                <a:latin typeface="Roboto Lt" pitchFamily="2" charset="0"/>
                <a:ea typeface="Roboto Lt" pitchFamily="2" charset="0"/>
              </a:rPr>
              <a:t>Nature of output determines supervised learning method</a:t>
            </a:r>
          </a:p>
          <a:p>
            <a:pPr lvl="1"/>
            <a:r>
              <a:rPr lang="en-GB" dirty="0">
                <a:latin typeface="Roboto Lt" pitchFamily="2" charset="0"/>
                <a:ea typeface="Roboto Lt" pitchFamily="2" charset="0"/>
              </a:rPr>
              <a:t>Regression or Classification?</a:t>
            </a:r>
          </a:p>
          <a:p>
            <a:pPr marL="457200" lvl="1" indent="0">
              <a:buNone/>
            </a:pPr>
            <a:endParaRPr lang="en-GB" dirty="0">
              <a:latin typeface="Roboto Lt" pitchFamily="2" charset="0"/>
              <a:ea typeface="Roboto Lt" pitchFamily="2" charset="0"/>
            </a:endParaRPr>
          </a:p>
          <a:p>
            <a:pPr marL="0" indent="0">
              <a:buNone/>
            </a:pPr>
            <a:r>
              <a:rPr lang="en-GB" dirty="0">
                <a:latin typeface="Roboto Lt" pitchFamily="2" charset="0"/>
                <a:ea typeface="Roboto Lt" pitchFamily="2" charset="0"/>
              </a:rPr>
              <a:t>2 ways to implement:</a:t>
            </a:r>
          </a:p>
          <a:p>
            <a:pPr>
              <a:buFont typeface="Wingdings" panose="05000000000000000000" pitchFamily="2" charset="2"/>
              <a:buChar char="Ø"/>
            </a:pPr>
            <a:r>
              <a:rPr lang="en-GB" dirty="0">
                <a:latin typeface="Roboto Lt" pitchFamily="2" charset="0"/>
                <a:ea typeface="Roboto Lt" pitchFamily="2" charset="0"/>
              </a:rPr>
              <a:t>Synchronous Classifier/Regressor e.g. SVM</a:t>
            </a:r>
          </a:p>
          <a:p>
            <a:pPr lvl="1">
              <a:buFont typeface="Wingdings" panose="05000000000000000000" pitchFamily="2" charset="2"/>
              <a:buChar char="§"/>
            </a:pPr>
            <a:r>
              <a:rPr lang="en-GB" dirty="0">
                <a:latin typeface="Roboto Lt" pitchFamily="2" charset="0"/>
                <a:ea typeface="Roboto Lt" pitchFamily="2" charset="0"/>
              </a:rPr>
              <a:t>Requires time windowing</a:t>
            </a:r>
          </a:p>
          <a:p>
            <a:pPr>
              <a:buFont typeface="Wingdings" panose="05000000000000000000" pitchFamily="2" charset="2"/>
              <a:buChar char="Ø"/>
            </a:pPr>
            <a:r>
              <a:rPr lang="en-GB" dirty="0">
                <a:latin typeface="Roboto Lt" pitchFamily="2" charset="0"/>
                <a:ea typeface="Roboto Lt" pitchFamily="2" charset="0"/>
              </a:rPr>
              <a:t>Asynchronous Classifier/Regressor</a:t>
            </a:r>
          </a:p>
          <a:p>
            <a:pPr lvl="1">
              <a:buFont typeface="Wingdings" panose="05000000000000000000" pitchFamily="2" charset="2"/>
              <a:buChar char="§"/>
            </a:pPr>
            <a:r>
              <a:rPr lang="en-GB" dirty="0">
                <a:latin typeface="Roboto Lt" pitchFamily="2" charset="0"/>
                <a:ea typeface="Roboto Lt" pitchFamily="2" charset="0"/>
              </a:rPr>
              <a:t>Spike output</a:t>
            </a:r>
          </a:p>
          <a:p>
            <a:pPr lvl="1">
              <a:buFont typeface="Wingdings" panose="05000000000000000000" pitchFamily="2" charset="2"/>
              <a:buChar char="§"/>
            </a:pPr>
            <a:r>
              <a:rPr lang="en-GB" dirty="0">
                <a:latin typeface="Roboto Lt" pitchFamily="2" charset="0"/>
                <a:ea typeface="Roboto Lt" pitchFamily="2" charset="0"/>
              </a:rPr>
              <a:t>More difficult but lower latency</a:t>
            </a:r>
          </a:p>
          <a:p>
            <a:pPr lvl="1"/>
            <a:endParaRPr lang="en-GB" dirty="0">
              <a:latin typeface="Roboto Lt" pitchFamily="2" charset="0"/>
              <a:ea typeface="Roboto Lt" pitchFamily="2" charset="0"/>
            </a:endParaRPr>
          </a:p>
        </p:txBody>
      </p:sp>
    </p:spTree>
    <p:extLst>
      <p:ext uri="{BB962C8B-B14F-4D97-AF65-F5344CB8AC3E}">
        <p14:creationId xmlns:p14="http://schemas.microsoft.com/office/powerpoint/2010/main" val="40380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6C12-C993-42DC-B33E-5071BC0B056D}"/>
              </a:ext>
            </a:extLst>
          </p:cNvPr>
          <p:cNvSpPr>
            <a:spLocks noGrp="1"/>
          </p:cNvSpPr>
          <p:nvPr>
            <p:ph type="title"/>
          </p:nvPr>
        </p:nvSpPr>
        <p:spPr>
          <a:xfrm>
            <a:off x="709829" y="220604"/>
            <a:ext cx="10515600" cy="1325563"/>
          </a:xfrm>
        </p:spPr>
        <p:txBody>
          <a:bodyPr/>
          <a:lstStyle/>
          <a:p>
            <a:r>
              <a:rPr lang="en-GB" dirty="0">
                <a:latin typeface="Roboto" pitchFamily="2" charset="0"/>
                <a:ea typeface="Roboto" pitchFamily="2" charset="0"/>
              </a:rPr>
              <a:t>Ideas for Spiking SNN Output</a:t>
            </a:r>
          </a:p>
        </p:txBody>
      </p:sp>
      <p:sp>
        <p:nvSpPr>
          <p:cNvPr id="3" name="Content Placeholder 2">
            <a:extLst>
              <a:ext uri="{FF2B5EF4-FFF2-40B4-BE49-F238E27FC236}">
                <a16:creationId xmlns:a16="http://schemas.microsoft.com/office/drawing/2014/main" id="{1E93A5B2-27AA-4BDB-8711-796AD0328DE6}"/>
              </a:ext>
            </a:extLst>
          </p:cNvPr>
          <p:cNvSpPr>
            <a:spLocks noGrp="1"/>
          </p:cNvSpPr>
          <p:nvPr>
            <p:ph idx="1"/>
          </p:nvPr>
        </p:nvSpPr>
        <p:spPr>
          <a:xfrm>
            <a:off x="709829" y="1341121"/>
            <a:ext cx="6873240" cy="4541520"/>
          </a:xfrm>
        </p:spPr>
        <p:txBody>
          <a:bodyPr>
            <a:normAutofit fontScale="85000" lnSpcReduction="10000"/>
          </a:bodyPr>
          <a:lstStyle/>
          <a:p>
            <a:pPr>
              <a:buFont typeface="Wingdings" panose="05000000000000000000" pitchFamily="2" charset="2"/>
              <a:buChar char="Ø"/>
            </a:pPr>
            <a:r>
              <a:rPr lang="en-GB" dirty="0">
                <a:latin typeface="Roboto Lt" pitchFamily="2" charset="0"/>
                <a:ea typeface="Roboto Lt" pitchFamily="2" charset="0"/>
              </a:rPr>
              <a:t>Classification</a:t>
            </a:r>
          </a:p>
          <a:p>
            <a:pPr lvl="1">
              <a:buFont typeface="Wingdings" panose="05000000000000000000" pitchFamily="2" charset="2"/>
              <a:buChar char="§"/>
            </a:pPr>
            <a:r>
              <a:rPr lang="en-GB" dirty="0">
                <a:latin typeface="Roboto Lt" pitchFamily="2" charset="0"/>
                <a:ea typeface="Roboto Lt" pitchFamily="2" charset="0"/>
              </a:rPr>
              <a:t>Single output neuron for each discrete gaze-position</a:t>
            </a:r>
          </a:p>
          <a:p>
            <a:pPr lvl="2"/>
            <a:r>
              <a:rPr lang="en-GB" dirty="0">
                <a:latin typeface="Roboto Lt" pitchFamily="2" charset="0"/>
                <a:ea typeface="Roboto Lt" pitchFamily="2" charset="0"/>
              </a:rPr>
              <a:t>Winner-takes-all (WTA) mechanism – i.e. spike id = class?</a:t>
            </a:r>
          </a:p>
          <a:p>
            <a:pPr lvl="2"/>
            <a:r>
              <a:rPr lang="en-GB" dirty="0">
                <a:latin typeface="Roboto Lt" pitchFamily="2" charset="0"/>
                <a:ea typeface="Roboto Lt" pitchFamily="2" charset="0"/>
              </a:rPr>
              <a:t>Binning i.e. counting spikes within time window</a:t>
            </a:r>
          </a:p>
          <a:p>
            <a:pPr lvl="1">
              <a:buFont typeface="Wingdings" panose="05000000000000000000" pitchFamily="2" charset="2"/>
              <a:buChar char="§"/>
            </a:pPr>
            <a:r>
              <a:rPr lang="en-GB" dirty="0">
                <a:latin typeface="Roboto Lt" pitchFamily="2" charset="0"/>
                <a:ea typeface="Roboto Lt" pitchFamily="2" charset="0"/>
              </a:rPr>
              <a:t>Population of neurons for discrete gaze-position?</a:t>
            </a:r>
          </a:p>
          <a:p>
            <a:pPr lvl="2"/>
            <a:r>
              <a:rPr lang="en-GB" dirty="0">
                <a:latin typeface="Roboto Lt" pitchFamily="2" charset="0"/>
                <a:ea typeface="Roboto Lt" pitchFamily="2" charset="0"/>
              </a:rPr>
              <a:t>Population WTA (Amir et al.)</a:t>
            </a:r>
          </a:p>
          <a:p>
            <a:pPr lvl="2"/>
            <a:r>
              <a:rPr lang="en-GB" dirty="0">
                <a:latin typeface="Roboto Lt" pitchFamily="2" charset="0"/>
                <a:ea typeface="Roboto Lt" pitchFamily="2" charset="0"/>
              </a:rPr>
              <a:t>Sliding window filter</a:t>
            </a:r>
          </a:p>
          <a:p>
            <a:pPr marL="914400" lvl="2" indent="0">
              <a:buNone/>
            </a:pPr>
            <a:endParaRPr lang="en-GB" dirty="0">
              <a:latin typeface="Roboto Lt" pitchFamily="2" charset="0"/>
              <a:ea typeface="Roboto Lt" pitchFamily="2" charset="0"/>
            </a:endParaRPr>
          </a:p>
          <a:p>
            <a:pPr>
              <a:buFont typeface="Wingdings" panose="05000000000000000000" pitchFamily="2" charset="2"/>
              <a:buChar char="Ø"/>
            </a:pPr>
            <a:r>
              <a:rPr lang="en-GB" dirty="0">
                <a:latin typeface="Roboto Lt" pitchFamily="2" charset="0"/>
                <a:ea typeface="Roboto Lt" pitchFamily="2" charset="0"/>
              </a:rPr>
              <a:t>Regression</a:t>
            </a:r>
          </a:p>
          <a:p>
            <a:pPr lvl="1">
              <a:buFont typeface="Wingdings" panose="05000000000000000000" pitchFamily="2" charset="2"/>
              <a:buChar char="§"/>
            </a:pPr>
            <a:r>
              <a:rPr lang="en-GB" dirty="0">
                <a:latin typeface="Roboto Lt" pitchFamily="2" charset="0"/>
                <a:ea typeface="Roboto Lt" pitchFamily="2" charset="0"/>
              </a:rPr>
              <a:t>Rate of firing proportional to output?</a:t>
            </a:r>
          </a:p>
          <a:p>
            <a:pPr lvl="2"/>
            <a:r>
              <a:rPr lang="en-GB" dirty="0">
                <a:latin typeface="Roboto Lt" pitchFamily="2" charset="0"/>
                <a:ea typeface="Roboto Lt" pitchFamily="2" charset="0"/>
              </a:rPr>
              <a:t>Requires time window to calculate -&gt; high latency</a:t>
            </a:r>
          </a:p>
          <a:p>
            <a:pPr lvl="1">
              <a:buFont typeface="Wingdings" panose="05000000000000000000" pitchFamily="2" charset="2"/>
              <a:buChar char="§"/>
            </a:pPr>
            <a:r>
              <a:rPr lang="en-GB" dirty="0">
                <a:latin typeface="Roboto Lt" pitchFamily="2" charset="0"/>
                <a:ea typeface="Roboto Lt" pitchFamily="2" charset="0"/>
              </a:rPr>
              <a:t>Remove threshold and measure membrane potential as output?</a:t>
            </a:r>
          </a:p>
          <a:p>
            <a:pPr lvl="1">
              <a:buFont typeface="Wingdings" panose="05000000000000000000" pitchFamily="2" charset="2"/>
              <a:buChar char="§"/>
            </a:pPr>
            <a:r>
              <a:rPr lang="en-GB" dirty="0">
                <a:latin typeface="Roboto Lt" pitchFamily="2" charset="0"/>
                <a:ea typeface="Roboto Lt" pitchFamily="2" charset="0"/>
              </a:rPr>
              <a:t>Binary representation?</a:t>
            </a:r>
          </a:p>
          <a:p>
            <a:endParaRPr lang="en-GB" dirty="0">
              <a:latin typeface="Roboto Lt" pitchFamily="2" charset="0"/>
              <a:ea typeface="Roboto Lt" pitchFamily="2" charset="0"/>
            </a:endParaRPr>
          </a:p>
        </p:txBody>
      </p:sp>
      <p:pic>
        <p:nvPicPr>
          <p:cNvPr id="7" name="Picture 6">
            <a:extLst>
              <a:ext uri="{FF2B5EF4-FFF2-40B4-BE49-F238E27FC236}">
                <a16:creationId xmlns:a16="http://schemas.microsoft.com/office/drawing/2014/main" id="{D6B77FF7-5A68-4A3D-BDAC-22EB0CF8C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069" y="1832264"/>
            <a:ext cx="4118869" cy="2886075"/>
          </a:xfrm>
          <a:prstGeom prst="rect">
            <a:avLst/>
          </a:prstGeom>
        </p:spPr>
      </p:pic>
      <p:sp>
        <p:nvSpPr>
          <p:cNvPr id="8" name="TextBox 7">
            <a:extLst>
              <a:ext uri="{FF2B5EF4-FFF2-40B4-BE49-F238E27FC236}">
                <a16:creationId xmlns:a16="http://schemas.microsoft.com/office/drawing/2014/main" id="{60F92E72-6E74-449B-B81B-0AA8B77B0AA5}"/>
              </a:ext>
            </a:extLst>
          </p:cNvPr>
          <p:cNvSpPr txBox="1"/>
          <p:nvPr/>
        </p:nvSpPr>
        <p:spPr>
          <a:xfrm>
            <a:off x="754380" y="5674957"/>
            <a:ext cx="10683240" cy="830997"/>
          </a:xfrm>
          <a:prstGeom prst="rect">
            <a:avLst/>
          </a:prstGeom>
          <a:noFill/>
        </p:spPr>
        <p:txBody>
          <a:bodyPr wrap="square" rtlCol="0">
            <a:spAutoFit/>
          </a:bodyPr>
          <a:lstStyle/>
          <a:p>
            <a:r>
              <a:rPr lang="en-GB" sz="1600" dirty="0">
                <a:latin typeface="Roboto Lt" pitchFamily="2" charset="0"/>
                <a:ea typeface="Roboto Lt" pitchFamily="2" charset="0"/>
              </a:rPr>
              <a:t>A. Amir, B. </a:t>
            </a:r>
            <a:r>
              <a:rPr lang="en-GB" sz="1600" dirty="0" err="1">
                <a:latin typeface="Roboto Lt" pitchFamily="2" charset="0"/>
                <a:ea typeface="Roboto Lt" pitchFamily="2" charset="0"/>
              </a:rPr>
              <a:t>Taba</a:t>
            </a:r>
            <a:r>
              <a:rPr lang="en-GB" sz="1600" dirty="0">
                <a:latin typeface="Roboto Lt" pitchFamily="2" charset="0"/>
                <a:ea typeface="Roboto Lt" pitchFamily="2" charset="0"/>
              </a:rPr>
              <a:t>, D. Berg, T. </a:t>
            </a:r>
            <a:r>
              <a:rPr lang="en-GB" sz="1600" dirty="0" err="1">
                <a:latin typeface="Roboto Lt" pitchFamily="2" charset="0"/>
                <a:ea typeface="Roboto Lt" pitchFamily="2" charset="0"/>
              </a:rPr>
              <a:t>Melano</a:t>
            </a:r>
            <a:r>
              <a:rPr lang="en-GB" sz="1600" dirty="0">
                <a:latin typeface="Roboto Lt" pitchFamily="2" charset="0"/>
                <a:ea typeface="Roboto Lt" pitchFamily="2" charset="0"/>
              </a:rPr>
              <a:t>, J. McKinstry, C. Di </a:t>
            </a:r>
            <a:r>
              <a:rPr lang="en-GB" sz="1600" dirty="0" err="1">
                <a:latin typeface="Roboto Lt" pitchFamily="2" charset="0"/>
                <a:ea typeface="Roboto Lt" pitchFamily="2" charset="0"/>
              </a:rPr>
              <a:t>Nolfo</a:t>
            </a:r>
            <a:r>
              <a:rPr lang="en-GB" sz="1600" dirty="0">
                <a:latin typeface="Roboto Lt" pitchFamily="2" charset="0"/>
                <a:ea typeface="Roboto Lt" pitchFamily="2" charset="0"/>
              </a:rPr>
              <a:t>, T. Nayak, A. </a:t>
            </a:r>
            <a:r>
              <a:rPr lang="en-GB" sz="1600" dirty="0" err="1">
                <a:latin typeface="Roboto Lt" pitchFamily="2" charset="0"/>
                <a:ea typeface="Roboto Lt" pitchFamily="2" charset="0"/>
              </a:rPr>
              <a:t>Andreopoulos</a:t>
            </a:r>
            <a:r>
              <a:rPr lang="en-GB" sz="1600" dirty="0">
                <a:latin typeface="Roboto Lt" pitchFamily="2" charset="0"/>
                <a:ea typeface="Roboto Lt" pitchFamily="2" charset="0"/>
              </a:rPr>
              <a:t>, G. </a:t>
            </a:r>
            <a:r>
              <a:rPr lang="en-GB" sz="1600" dirty="0" err="1">
                <a:latin typeface="Roboto Lt" pitchFamily="2" charset="0"/>
                <a:ea typeface="Roboto Lt" pitchFamily="2" charset="0"/>
              </a:rPr>
              <a:t>Garreau</a:t>
            </a:r>
            <a:r>
              <a:rPr lang="en-GB" sz="1600" dirty="0">
                <a:latin typeface="Roboto Lt" pitchFamily="2" charset="0"/>
                <a:ea typeface="Roboto Lt" pitchFamily="2" charset="0"/>
              </a:rPr>
              <a:t>, M. Mendoza, J. </a:t>
            </a:r>
            <a:r>
              <a:rPr lang="en-GB" sz="1600" dirty="0" err="1">
                <a:latin typeface="Roboto Lt" pitchFamily="2" charset="0"/>
                <a:ea typeface="Roboto Lt" pitchFamily="2" charset="0"/>
              </a:rPr>
              <a:t>Kusnitz</a:t>
            </a:r>
            <a:r>
              <a:rPr lang="en-GB" sz="1600" dirty="0">
                <a:latin typeface="Roboto Lt" pitchFamily="2" charset="0"/>
                <a:ea typeface="Roboto Lt" pitchFamily="2" charset="0"/>
              </a:rPr>
              <a:t>, M. </a:t>
            </a:r>
            <a:r>
              <a:rPr lang="en-GB" sz="1600" dirty="0" err="1">
                <a:latin typeface="Roboto Lt" pitchFamily="2" charset="0"/>
                <a:ea typeface="Roboto Lt" pitchFamily="2" charset="0"/>
              </a:rPr>
              <a:t>Debole</a:t>
            </a:r>
            <a:r>
              <a:rPr lang="en-GB" sz="1600" dirty="0">
                <a:latin typeface="Roboto Lt" pitchFamily="2" charset="0"/>
                <a:ea typeface="Roboto Lt" pitchFamily="2" charset="0"/>
              </a:rPr>
              <a:t>, S. </a:t>
            </a:r>
            <a:r>
              <a:rPr lang="en-GB" sz="1600" dirty="0" err="1">
                <a:latin typeface="Roboto Lt" pitchFamily="2" charset="0"/>
                <a:ea typeface="Roboto Lt" pitchFamily="2" charset="0"/>
              </a:rPr>
              <a:t>Esser</a:t>
            </a:r>
            <a:r>
              <a:rPr lang="en-GB" sz="1600" dirty="0">
                <a:latin typeface="Roboto Lt" pitchFamily="2" charset="0"/>
                <a:ea typeface="Roboto Lt" pitchFamily="2" charset="0"/>
              </a:rPr>
              <a:t>, T. Delbruck, M. </a:t>
            </a:r>
            <a:r>
              <a:rPr lang="en-GB" sz="1600" dirty="0" err="1">
                <a:latin typeface="Roboto Lt" pitchFamily="2" charset="0"/>
                <a:ea typeface="Roboto Lt" pitchFamily="2" charset="0"/>
              </a:rPr>
              <a:t>Flickner</a:t>
            </a:r>
            <a:r>
              <a:rPr lang="en-GB" sz="1600" dirty="0">
                <a:latin typeface="Roboto Lt" pitchFamily="2" charset="0"/>
                <a:ea typeface="Roboto Lt" pitchFamily="2" charset="0"/>
              </a:rPr>
              <a:t>, D. </a:t>
            </a:r>
            <a:r>
              <a:rPr lang="en-GB" sz="1600" dirty="0" err="1">
                <a:latin typeface="Roboto Lt" pitchFamily="2" charset="0"/>
                <a:ea typeface="Roboto Lt" pitchFamily="2" charset="0"/>
              </a:rPr>
              <a:t>Modha</a:t>
            </a:r>
            <a:r>
              <a:rPr lang="en-GB" sz="1600" dirty="0">
                <a:latin typeface="Roboto Lt" pitchFamily="2" charset="0"/>
                <a:ea typeface="Roboto Lt" pitchFamily="2" charset="0"/>
              </a:rPr>
              <a:t>, "A low power fully event-based gesture recognition system", </a:t>
            </a:r>
            <a:r>
              <a:rPr lang="en-GB" sz="1600" i="1" dirty="0">
                <a:latin typeface="Roboto Lt" pitchFamily="2" charset="0"/>
                <a:ea typeface="Roboto Lt" pitchFamily="2" charset="0"/>
              </a:rPr>
              <a:t>The IEEE Conference on Computer Vision and Pattern Recognition (CVPR)</a:t>
            </a:r>
            <a:r>
              <a:rPr lang="en-GB" sz="1600" dirty="0">
                <a:latin typeface="Roboto Lt" pitchFamily="2" charset="0"/>
                <a:ea typeface="Roboto Lt" pitchFamily="2" charset="0"/>
              </a:rPr>
              <a:t>, July 2017</a:t>
            </a:r>
            <a:endParaRPr lang="en-GB" sz="1400" dirty="0">
              <a:latin typeface="Roboto Lt" pitchFamily="2" charset="0"/>
              <a:ea typeface="Roboto Lt" pitchFamily="2" charset="0"/>
            </a:endParaRPr>
          </a:p>
        </p:txBody>
      </p:sp>
    </p:spTree>
    <p:extLst>
      <p:ext uri="{BB962C8B-B14F-4D97-AF65-F5344CB8AC3E}">
        <p14:creationId xmlns:p14="http://schemas.microsoft.com/office/powerpoint/2010/main" val="83931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DBA1-01E5-4906-BA47-4E83B0276005}"/>
              </a:ext>
            </a:extLst>
          </p:cNvPr>
          <p:cNvSpPr>
            <a:spLocks noGrp="1"/>
          </p:cNvSpPr>
          <p:nvPr>
            <p:ph type="title"/>
          </p:nvPr>
        </p:nvSpPr>
        <p:spPr>
          <a:xfrm>
            <a:off x="838200" y="151545"/>
            <a:ext cx="10515600" cy="1325563"/>
          </a:xfrm>
        </p:spPr>
        <p:txBody>
          <a:bodyPr/>
          <a:lstStyle/>
          <a:p>
            <a:r>
              <a:rPr lang="en-GB" dirty="0">
                <a:latin typeface="Roboto" pitchFamily="2" charset="0"/>
                <a:ea typeface="Roboto" pitchFamily="2" charset="0"/>
              </a:rPr>
              <a:t>Supervised Learning Methods in SNNs</a:t>
            </a:r>
          </a:p>
        </p:txBody>
      </p:sp>
      <p:sp>
        <p:nvSpPr>
          <p:cNvPr id="3" name="Content Placeholder 2">
            <a:extLst>
              <a:ext uri="{FF2B5EF4-FFF2-40B4-BE49-F238E27FC236}">
                <a16:creationId xmlns:a16="http://schemas.microsoft.com/office/drawing/2014/main" id="{5B40F57F-4D03-4DF1-B1CB-8E771615F390}"/>
              </a:ext>
            </a:extLst>
          </p:cNvPr>
          <p:cNvSpPr>
            <a:spLocks noGrp="1"/>
          </p:cNvSpPr>
          <p:nvPr>
            <p:ph idx="1"/>
          </p:nvPr>
        </p:nvSpPr>
        <p:spPr>
          <a:xfrm>
            <a:off x="838200" y="1477108"/>
            <a:ext cx="9478108" cy="4699855"/>
          </a:xfrm>
        </p:spPr>
        <p:txBody>
          <a:bodyPr/>
          <a:lstStyle/>
          <a:p>
            <a:pPr marL="514350" indent="-514350">
              <a:buFont typeface="+mj-lt"/>
              <a:buAutoNum type="arabicPeriod"/>
            </a:pPr>
            <a:r>
              <a:rPr lang="en-GB" dirty="0">
                <a:latin typeface="Roboto Lt" pitchFamily="2" charset="0"/>
                <a:ea typeface="Roboto Lt" pitchFamily="2" charset="0"/>
              </a:rPr>
              <a:t>Conversion from ANN to SNN</a:t>
            </a:r>
          </a:p>
          <a:p>
            <a:pPr lvl="1">
              <a:buFont typeface="Wingdings" panose="05000000000000000000" pitchFamily="2" charset="2"/>
              <a:buChar char="§"/>
            </a:pPr>
            <a:r>
              <a:rPr lang="en-GB" dirty="0">
                <a:latin typeface="Roboto Lt" pitchFamily="2" charset="0"/>
                <a:ea typeface="Roboto Lt" pitchFamily="2" charset="0"/>
              </a:rPr>
              <a:t>Assumes synthetic data as input to SNN</a:t>
            </a:r>
          </a:p>
          <a:p>
            <a:pPr lvl="1">
              <a:buFont typeface="Wingdings" panose="05000000000000000000" pitchFamily="2" charset="2"/>
              <a:buChar char="§"/>
            </a:pPr>
            <a:r>
              <a:rPr lang="en-GB" dirty="0">
                <a:latin typeface="Roboto Lt" pitchFamily="2" charset="0"/>
                <a:ea typeface="Roboto Lt" pitchFamily="2" charset="0"/>
              </a:rPr>
              <a:t>Synthetic data not a good representation of event data!</a:t>
            </a:r>
          </a:p>
          <a:p>
            <a:pPr lvl="1">
              <a:buFont typeface="Wingdings" panose="05000000000000000000" pitchFamily="2" charset="2"/>
              <a:buChar char="§"/>
            </a:pPr>
            <a:r>
              <a:rPr lang="en-GB" dirty="0" err="1">
                <a:latin typeface="Roboto Lt" pitchFamily="2" charset="0"/>
                <a:ea typeface="Roboto Lt" pitchFamily="2" charset="0"/>
              </a:rPr>
              <a:t>Stromatias</a:t>
            </a:r>
            <a:r>
              <a:rPr lang="en-GB" dirty="0">
                <a:latin typeface="Roboto Lt" pitchFamily="2" charset="0"/>
                <a:ea typeface="Roboto Lt" pitchFamily="2" charset="0"/>
              </a:rPr>
              <a:t> et al. propose method to train from feature data</a:t>
            </a:r>
          </a:p>
          <a:p>
            <a:pPr lvl="1">
              <a:buFont typeface="Wingdings" panose="05000000000000000000" pitchFamily="2" charset="2"/>
              <a:buChar char="§"/>
            </a:pPr>
            <a:endParaRPr lang="en-GB" dirty="0">
              <a:latin typeface="Roboto Lt" pitchFamily="2" charset="0"/>
              <a:ea typeface="Roboto Lt" pitchFamily="2" charset="0"/>
            </a:endParaRPr>
          </a:p>
          <a:p>
            <a:pPr marL="514350" indent="-514350">
              <a:buFont typeface="+mj-lt"/>
              <a:buAutoNum type="arabicPeriod"/>
            </a:pPr>
            <a:r>
              <a:rPr lang="en-GB" dirty="0">
                <a:latin typeface="Roboto Lt" pitchFamily="2" charset="0"/>
                <a:ea typeface="Roboto Lt" pitchFamily="2" charset="0"/>
              </a:rPr>
              <a:t>Learning directly from spikes</a:t>
            </a:r>
          </a:p>
          <a:p>
            <a:pPr lvl="1">
              <a:buFont typeface="Wingdings" panose="05000000000000000000" pitchFamily="2" charset="2"/>
              <a:buChar char="§"/>
            </a:pPr>
            <a:r>
              <a:rPr lang="en-GB" dirty="0">
                <a:latin typeface="Roboto Lt" pitchFamily="2" charset="0"/>
                <a:ea typeface="Roboto Lt" pitchFamily="2" charset="0"/>
              </a:rPr>
              <a:t>Tricky as spikes discrete</a:t>
            </a:r>
          </a:p>
          <a:p>
            <a:pPr lvl="1">
              <a:buFont typeface="Wingdings" panose="05000000000000000000" pitchFamily="2" charset="2"/>
              <a:buChar char="§"/>
            </a:pPr>
            <a:r>
              <a:rPr lang="en-GB" dirty="0">
                <a:latin typeface="Roboto Lt" pitchFamily="2" charset="0"/>
                <a:ea typeface="Roboto Lt" pitchFamily="2" charset="0"/>
              </a:rPr>
              <a:t>Lee et al. propose backpropagation on membrane potential</a:t>
            </a:r>
          </a:p>
          <a:p>
            <a:pPr marL="971550" lvl="1" indent="-514350">
              <a:buFont typeface="+mj-lt"/>
              <a:buAutoNum type="arabicPeriod"/>
            </a:pPr>
            <a:endParaRPr lang="en-GB" dirty="0">
              <a:latin typeface="Roboto Lt" pitchFamily="2" charset="0"/>
              <a:ea typeface="Roboto Lt" pitchFamily="2" charset="0"/>
            </a:endParaRPr>
          </a:p>
        </p:txBody>
      </p:sp>
      <p:sp>
        <p:nvSpPr>
          <p:cNvPr id="5" name="TextBox 4">
            <a:extLst>
              <a:ext uri="{FF2B5EF4-FFF2-40B4-BE49-F238E27FC236}">
                <a16:creationId xmlns:a16="http://schemas.microsoft.com/office/drawing/2014/main" id="{8FA93EFB-FED4-4E69-9F7E-C52E60853A28}"/>
              </a:ext>
            </a:extLst>
          </p:cNvPr>
          <p:cNvSpPr txBox="1"/>
          <p:nvPr/>
        </p:nvSpPr>
        <p:spPr>
          <a:xfrm>
            <a:off x="838200" y="5629237"/>
            <a:ext cx="10683240" cy="1077218"/>
          </a:xfrm>
          <a:prstGeom prst="rect">
            <a:avLst/>
          </a:prstGeom>
          <a:noFill/>
        </p:spPr>
        <p:txBody>
          <a:bodyPr wrap="square" rtlCol="0">
            <a:spAutoFit/>
          </a:bodyPr>
          <a:lstStyle/>
          <a:p>
            <a:r>
              <a:rPr lang="en-GB" sz="1600" dirty="0" err="1">
                <a:latin typeface="Roboto Lt" pitchFamily="2" charset="0"/>
                <a:ea typeface="Roboto Lt" pitchFamily="2" charset="0"/>
              </a:rPr>
              <a:t>Stromatias</a:t>
            </a:r>
            <a:r>
              <a:rPr lang="en-GB" sz="1600" dirty="0">
                <a:latin typeface="Roboto Lt" pitchFamily="2" charset="0"/>
                <a:ea typeface="Roboto Lt" pitchFamily="2" charset="0"/>
              </a:rPr>
              <a:t> E, Soto M, Serrano-</a:t>
            </a:r>
            <a:r>
              <a:rPr lang="en-GB" sz="1600" dirty="0" err="1">
                <a:latin typeface="Roboto Lt" pitchFamily="2" charset="0"/>
                <a:ea typeface="Roboto Lt" pitchFamily="2" charset="0"/>
              </a:rPr>
              <a:t>Gotarredona</a:t>
            </a:r>
            <a:r>
              <a:rPr lang="en-GB" sz="1600" dirty="0">
                <a:latin typeface="Roboto Lt" pitchFamily="2" charset="0"/>
                <a:ea typeface="Roboto Lt" pitchFamily="2" charset="0"/>
              </a:rPr>
              <a:t> T and Linares-</a:t>
            </a:r>
            <a:r>
              <a:rPr lang="en-GB" sz="1600" dirty="0" err="1">
                <a:latin typeface="Roboto Lt" pitchFamily="2" charset="0"/>
                <a:ea typeface="Roboto Lt" pitchFamily="2" charset="0"/>
              </a:rPr>
              <a:t>Barranco</a:t>
            </a:r>
            <a:r>
              <a:rPr lang="en-GB" sz="1600" dirty="0">
                <a:latin typeface="Roboto Lt" pitchFamily="2" charset="0"/>
                <a:ea typeface="Roboto Lt" pitchFamily="2" charset="0"/>
              </a:rPr>
              <a:t> B. An event-driven classifier for spiking neural networks fed with synthetic or dynamic vision sensor data</a:t>
            </a:r>
            <a:r>
              <a:rPr lang="en-GB" sz="1600" i="1" dirty="0">
                <a:latin typeface="Roboto Lt" pitchFamily="2" charset="0"/>
                <a:ea typeface="Roboto Lt" pitchFamily="2" charset="0"/>
              </a:rPr>
              <a:t>. Front. </a:t>
            </a:r>
            <a:r>
              <a:rPr lang="en-GB" sz="1600" i="1" dirty="0" err="1">
                <a:latin typeface="Roboto Lt" pitchFamily="2" charset="0"/>
                <a:ea typeface="Roboto Lt" pitchFamily="2" charset="0"/>
              </a:rPr>
              <a:t>Neurosci</a:t>
            </a:r>
            <a:r>
              <a:rPr lang="en-GB" sz="1600" dirty="0">
                <a:latin typeface="Roboto Lt" pitchFamily="2" charset="0"/>
                <a:ea typeface="Roboto Lt" pitchFamily="2" charset="0"/>
              </a:rPr>
              <a:t>; 2017.</a:t>
            </a:r>
          </a:p>
          <a:p>
            <a:r>
              <a:rPr lang="en-GB" sz="1600" dirty="0">
                <a:latin typeface="Roboto Lt" pitchFamily="2" charset="0"/>
                <a:ea typeface="Roboto Lt" pitchFamily="2" charset="0"/>
              </a:rPr>
              <a:t>Lee JH, Delbruck T and Pfeiffer M. Training deep spiking neural networks using backpropagation. </a:t>
            </a:r>
            <a:r>
              <a:rPr lang="en-GB" sz="1600" i="1" dirty="0">
                <a:latin typeface="Roboto Lt" pitchFamily="2" charset="0"/>
                <a:ea typeface="Roboto Lt" pitchFamily="2" charset="0"/>
              </a:rPr>
              <a:t>Front. </a:t>
            </a:r>
            <a:r>
              <a:rPr lang="en-GB" sz="1600" i="1" dirty="0" err="1">
                <a:latin typeface="Roboto Lt" pitchFamily="2" charset="0"/>
                <a:ea typeface="Roboto Lt" pitchFamily="2" charset="0"/>
              </a:rPr>
              <a:t>NeuroSci</a:t>
            </a:r>
            <a:r>
              <a:rPr lang="en-GB" sz="1600" dirty="0">
                <a:latin typeface="Roboto Lt" pitchFamily="2" charset="0"/>
                <a:ea typeface="Roboto Lt" pitchFamily="2" charset="0"/>
              </a:rPr>
              <a:t>; 2016</a:t>
            </a:r>
          </a:p>
        </p:txBody>
      </p:sp>
    </p:spTree>
    <p:extLst>
      <p:ext uri="{BB962C8B-B14F-4D97-AF65-F5344CB8AC3E}">
        <p14:creationId xmlns:p14="http://schemas.microsoft.com/office/powerpoint/2010/main" val="349852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1069</Words>
  <Application>Microsoft Office PowerPoint</Application>
  <PresentationFormat>Widescreen</PresentationFormat>
  <Paragraphs>166</Paragraphs>
  <Slides>12</Slides>
  <Notes>9</Notes>
  <HiddenSlides>1</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Roboto Lt</vt:lpstr>
      <vt:lpstr>Wingdings</vt:lpstr>
      <vt:lpstr>Office Theme</vt:lpstr>
      <vt:lpstr>PowerPoint Presentation</vt:lpstr>
      <vt:lpstr>Dynamic Vision Sensors (DVS)</vt:lpstr>
      <vt:lpstr>Processing DVS data</vt:lpstr>
      <vt:lpstr>Spiking Neural Networks</vt:lpstr>
      <vt:lpstr>Project Recap</vt:lpstr>
      <vt:lpstr>Supervised Learning in ANNs for Gaze-tracking</vt:lpstr>
      <vt:lpstr>SNN Output for Gaze-tracking</vt:lpstr>
      <vt:lpstr>Ideas for Spiking SNN Output</vt:lpstr>
      <vt:lpstr>Supervised Learning Methods in SNNs</vt:lpstr>
      <vt:lpstr>First-spike based visual categorization using reward-modulated STDP</vt:lpstr>
      <vt:lpstr>Implementation Requirements </vt:lpstr>
      <vt:lpstr>SNN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Warren, Joseph</dc:creator>
  <cp:lastModifiedBy>Warren, Joseph</cp:lastModifiedBy>
  <cp:revision>81</cp:revision>
  <dcterms:created xsi:type="dcterms:W3CDTF">2019-02-27T17:46:23Z</dcterms:created>
  <dcterms:modified xsi:type="dcterms:W3CDTF">2019-02-28T13:02:22Z</dcterms:modified>
</cp:coreProperties>
</file>