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2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Feuille_de_calcul_Microsoft_Excel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view3D>
      <c:rotX val="15"/>
      <c:rotY val="25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6.2478782211059396E-2"/>
          <c:y val="8.019307315321858E-2"/>
          <c:w val="0.89828995665158928"/>
          <c:h val="0.69751103449079377"/>
        </c:manualLayout>
      </c:layout>
      <c:bar3DChart>
        <c:barDir val="col"/>
        <c:grouping val="stack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dPt>
            <c:idx val="0"/>
            <c:invertIfNegative val="0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c:spPr>
          </c:dPt>
          <c:dPt>
            <c:idx val="1"/>
            <c:invertIfNegative val="0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c:spPr>
          </c:dPt>
          <c:dPt>
            <c:idx val="2"/>
            <c:invertIfNegative val="0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c:spPr>
          </c:dPt>
          <c:dPt>
            <c:idx val="3"/>
            <c:invertIfNegative val="0"/>
            <c:bubble3D val="0"/>
            <c:spPr>
              <a:solidFill>
                <a:srgbClr val="B1E95F"/>
              </a:soli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c:spPr>
          </c:dPt>
          <c:dPt>
            <c:idx val="4"/>
            <c:invertIfNegative val="0"/>
            <c:bubble3D val="0"/>
            <c:spPr>
              <a:solidFill>
                <a:srgbClr val="B1E95F"/>
              </a:soli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c:spPr>
          </c:dPt>
          <c:dPt>
            <c:idx val="5"/>
            <c:invertIfNegative val="0"/>
            <c:bubble3D val="0"/>
            <c:spPr>
              <a:solidFill>
                <a:srgbClr val="B1E95F"/>
              </a:soli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c:spPr>
          </c:dPt>
          <c:dPt>
            <c:idx val="6"/>
            <c:invertIfNegative val="0"/>
            <c:bubble3D val="0"/>
            <c:spPr>
              <a:solidFill>
                <a:srgbClr val="B1E95F"/>
              </a:soli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c:spPr>
          </c:dPt>
          <c:dPt>
            <c:idx val="7"/>
            <c:invertIfNegative val="0"/>
            <c:bubble3D val="0"/>
            <c:spPr>
              <a:solidFill>
                <a:srgbClr val="B1E95F"/>
              </a:soli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c:spPr>
          </c:dPt>
          <c:dPt>
            <c:idx val="8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c:spPr>
          </c:dPt>
          <c:dPt>
            <c:idx val="9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c:spPr>
          </c:dPt>
          <c:dPt>
            <c:idx val="10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c:spPr>
          </c:dPt>
          <c:cat>
            <c:strRef>
              <c:f>Feuil1!$C$6:$C$16</c:f>
              <c:strCache>
                <c:ptCount val="11"/>
                <c:pt idx="0">
                  <c:v>Xeon E5-2620</c:v>
                </c:pt>
                <c:pt idx="1">
                  <c:v>Xeon E5-2643</c:v>
                </c:pt>
                <c:pt idx="2">
                  <c:v>Core i7-4790</c:v>
                </c:pt>
                <c:pt idx="3">
                  <c:v>Xeon E5-2620</c:v>
                </c:pt>
                <c:pt idx="4">
                  <c:v>Xeon E5-2643</c:v>
                </c:pt>
                <c:pt idx="5">
                  <c:v>Core i7-4790</c:v>
                </c:pt>
                <c:pt idx="6">
                  <c:v>TITANX</c:v>
                </c:pt>
                <c:pt idx="7">
                  <c:v>GTX 580</c:v>
                </c:pt>
                <c:pt idx="8">
                  <c:v>TITANX</c:v>
                </c:pt>
                <c:pt idx="9">
                  <c:v>HLS FPGA "compact"</c:v>
                </c:pt>
                <c:pt idx="10">
                  <c:v>HLS FPGA "parallel"</c:v>
                </c:pt>
              </c:strCache>
            </c:strRef>
          </c:cat>
          <c:val>
            <c:numRef>
              <c:f>Feuil1!$G$6:$G$16</c:f>
              <c:numCache>
                <c:formatCode>General</c:formatCode>
                <c:ptCount val="11"/>
                <c:pt idx="0">
                  <c:v>670</c:v>
                </c:pt>
                <c:pt idx="1">
                  <c:v>1160</c:v>
                </c:pt>
                <c:pt idx="2">
                  <c:v>460</c:v>
                </c:pt>
                <c:pt idx="3">
                  <c:v>860</c:v>
                </c:pt>
                <c:pt idx="4">
                  <c:v>1240</c:v>
                </c:pt>
                <c:pt idx="5">
                  <c:v>510</c:v>
                </c:pt>
                <c:pt idx="6">
                  <c:v>20730</c:v>
                </c:pt>
                <c:pt idx="7">
                  <c:v>13200</c:v>
                </c:pt>
                <c:pt idx="8">
                  <c:v>50000</c:v>
                </c:pt>
                <c:pt idx="9">
                  <c:v>48000</c:v>
                </c:pt>
                <c:pt idx="10">
                  <c:v>68000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shape val="box"/>
        <c:axId val="334116040"/>
        <c:axId val="334117608"/>
        <c:axId val="0"/>
      </c:bar3DChart>
      <c:catAx>
        <c:axId val="3341160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4117608"/>
        <c:crosses val="autoZero"/>
        <c:auto val="0"/>
        <c:lblAlgn val="ctr"/>
        <c:lblOffset val="100"/>
        <c:noMultiLvlLbl val="0"/>
      </c:catAx>
      <c:valAx>
        <c:axId val="334117608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Kpixels image / s</a:t>
                </a:r>
              </a:p>
            </c:rich>
          </c:tx>
          <c:layout>
            <c:manualLayout>
              <c:xMode val="edge"/>
              <c:yMode val="edge"/>
              <c:x val="0.12207057055879116"/>
              <c:y val="0.1806606640740604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41160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0C20C-7BED-4D85-BF56-B3E028E34684}" type="datetimeFigureOut">
              <a:rPr lang="fr-FR" smtClean="0"/>
              <a:t>01/03/2017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4A117-4FF6-4515-8620-8BEE223E40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6594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0C20C-7BED-4D85-BF56-B3E028E34684}" type="datetimeFigureOut">
              <a:rPr lang="fr-FR" smtClean="0"/>
              <a:t>01/03/2017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4A117-4FF6-4515-8620-8BEE223E40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4317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0C20C-7BED-4D85-BF56-B3E028E34684}" type="datetimeFigureOut">
              <a:rPr lang="fr-FR" smtClean="0"/>
              <a:t>01/03/2017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4A117-4FF6-4515-8620-8BEE223E40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9307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0C20C-7BED-4D85-BF56-B3E028E34684}" type="datetimeFigureOut">
              <a:rPr lang="fr-FR" smtClean="0"/>
              <a:t>01/03/2017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4A117-4FF6-4515-8620-8BEE223E40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4445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0C20C-7BED-4D85-BF56-B3E028E34684}" type="datetimeFigureOut">
              <a:rPr lang="fr-FR" smtClean="0"/>
              <a:t>01/03/2017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4A117-4FF6-4515-8620-8BEE223E40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3475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0C20C-7BED-4D85-BF56-B3E028E34684}" type="datetimeFigureOut">
              <a:rPr lang="fr-FR" smtClean="0"/>
              <a:t>01/03/2017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4A117-4FF6-4515-8620-8BEE223E40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2247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0C20C-7BED-4D85-BF56-B3E028E34684}" type="datetimeFigureOut">
              <a:rPr lang="fr-FR" smtClean="0"/>
              <a:t>01/03/2017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4A117-4FF6-4515-8620-8BEE223E40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3032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0C20C-7BED-4D85-BF56-B3E028E34684}" type="datetimeFigureOut">
              <a:rPr lang="fr-FR" smtClean="0"/>
              <a:t>01/03/2017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4A117-4FF6-4515-8620-8BEE223E40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308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0C20C-7BED-4D85-BF56-B3E028E34684}" type="datetimeFigureOut">
              <a:rPr lang="fr-FR" smtClean="0"/>
              <a:t>01/03/2017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4A117-4FF6-4515-8620-8BEE223E40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9940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0C20C-7BED-4D85-BF56-B3E028E34684}" type="datetimeFigureOut">
              <a:rPr lang="fr-FR" smtClean="0"/>
              <a:t>01/03/2017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4A117-4FF6-4515-8620-8BEE223E40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4056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0C20C-7BED-4D85-BF56-B3E028E34684}" type="datetimeFigureOut">
              <a:rPr lang="fr-FR" smtClean="0"/>
              <a:t>01/03/2017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4A117-4FF6-4515-8620-8BEE223E40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2919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50C20C-7BED-4D85-BF56-B3E028E34684}" type="datetimeFigureOut">
              <a:rPr lang="fr-FR" smtClean="0"/>
              <a:t>01/03/2017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A4A117-4FF6-4515-8620-8BEE223E40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0906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86434" y="1807390"/>
            <a:ext cx="216024" cy="216000"/>
          </a:xfrm>
          <a:prstGeom prst="rect">
            <a:avLst/>
          </a:prstGeom>
          <a:solidFill>
            <a:srgbClr val="93D8FF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/>
          <p:cNvSpPr/>
          <p:nvPr/>
        </p:nvSpPr>
        <p:spPr>
          <a:xfrm>
            <a:off x="186434" y="2167454"/>
            <a:ext cx="216024" cy="216000"/>
          </a:xfrm>
          <a:prstGeom prst="rect">
            <a:avLst/>
          </a:prstGeom>
          <a:solidFill>
            <a:srgbClr val="B1E95F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/>
          <p:cNvSpPr/>
          <p:nvPr/>
        </p:nvSpPr>
        <p:spPr>
          <a:xfrm>
            <a:off x="186434" y="2527494"/>
            <a:ext cx="216024" cy="216000"/>
          </a:xfrm>
          <a:prstGeom prst="rect">
            <a:avLst/>
          </a:prstGeom>
          <a:solidFill>
            <a:srgbClr val="FFC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186434" y="2887534"/>
            <a:ext cx="216024" cy="216000"/>
          </a:xfrm>
          <a:prstGeom prst="rect">
            <a:avLst/>
          </a:prstGeom>
          <a:solidFill>
            <a:schemeClr val="accent3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ZoneTexte 21"/>
          <p:cNvSpPr txBox="1"/>
          <p:nvPr/>
        </p:nvSpPr>
        <p:spPr>
          <a:xfrm>
            <a:off x="402458" y="1731879"/>
            <a:ext cx="18113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err="1" smtClean="0"/>
              <a:t>OpenMP</a:t>
            </a:r>
            <a:endParaRPr lang="fr-FR" sz="1600" dirty="0"/>
          </a:p>
        </p:txBody>
      </p:sp>
      <p:sp>
        <p:nvSpPr>
          <p:cNvPr id="23" name="ZoneTexte 22"/>
          <p:cNvSpPr txBox="1"/>
          <p:nvPr/>
        </p:nvSpPr>
        <p:spPr>
          <a:xfrm>
            <a:off x="418087" y="2115572"/>
            <a:ext cx="18113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err="1" smtClean="0"/>
              <a:t>OpenCL</a:t>
            </a:r>
            <a:endParaRPr lang="fr-FR" sz="1600" dirty="0"/>
          </a:p>
        </p:txBody>
      </p:sp>
      <p:sp>
        <p:nvSpPr>
          <p:cNvPr id="24" name="ZoneTexte 23"/>
          <p:cNvSpPr txBox="1"/>
          <p:nvPr/>
        </p:nvSpPr>
        <p:spPr>
          <a:xfrm>
            <a:off x="418087" y="2476687"/>
            <a:ext cx="18113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CUDA</a:t>
            </a:r>
            <a:endParaRPr lang="fr-FR" sz="1600" dirty="0"/>
          </a:p>
        </p:txBody>
      </p:sp>
      <p:sp>
        <p:nvSpPr>
          <p:cNvPr id="25" name="ZoneTexte 24"/>
          <p:cNvSpPr txBox="1"/>
          <p:nvPr/>
        </p:nvSpPr>
        <p:spPr>
          <a:xfrm>
            <a:off x="432802" y="2830719"/>
            <a:ext cx="18113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HLS FPGA</a:t>
            </a:r>
            <a:endParaRPr lang="fr-FR" sz="1600" dirty="0"/>
          </a:p>
        </p:txBody>
      </p:sp>
      <p:graphicFrame>
        <p:nvGraphicFramePr>
          <p:cNvPr id="26" name="Graphique 2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89064193"/>
              </p:ext>
            </p:extLst>
          </p:nvPr>
        </p:nvGraphicFramePr>
        <p:xfrm>
          <a:off x="170088" y="751419"/>
          <a:ext cx="12500883" cy="57712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27" name="Image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3415" y="1339598"/>
            <a:ext cx="1004486" cy="766067"/>
          </a:xfrm>
          <a:prstGeom prst="rect">
            <a:avLst/>
          </a:prstGeom>
        </p:spPr>
      </p:pic>
      <p:pic>
        <p:nvPicPr>
          <p:cNvPr id="28" name="Image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5159" y="512503"/>
            <a:ext cx="1769775" cy="1188461"/>
          </a:xfrm>
          <a:prstGeom prst="rect">
            <a:avLst/>
          </a:prstGeom>
        </p:spPr>
      </p:pic>
      <p:pic>
        <p:nvPicPr>
          <p:cNvPr id="29" name="Image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73348" y="2040122"/>
            <a:ext cx="1899323" cy="1129151"/>
          </a:xfrm>
          <a:prstGeom prst="rect">
            <a:avLst/>
          </a:prstGeom>
        </p:spPr>
      </p:pic>
      <p:pic>
        <p:nvPicPr>
          <p:cNvPr id="30" name="Image 2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40624" y="1509230"/>
            <a:ext cx="1058275" cy="976869"/>
          </a:xfrm>
          <a:prstGeom prst="rect">
            <a:avLst/>
          </a:prstGeom>
        </p:spPr>
      </p:pic>
      <p:pic>
        <p:nvPicPr>
          <p:cNvPr id="31" name="Image 3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2188480">
            <a:off x="6074110" y="1002692"/>
            <a:ext cx="1485961" cy="673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632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54" y="108065"/>
            <a:ext cx="11976735" cy="6658495"/>
          </a:xfrm>
        </p:spPr>
      </p:pic>
      <p:sp>
        <p:nvSpPr>
          <p:cNvPr id="7" name="ZoneTexte 6"/>
          <p:cNvSpPr txBox="1"/>
          <p:nvPr/>
        </p:nvSpPr>
        <p:spPr>
          <a:xfrm>
            <a:off x="9714401" y="761404"/>
            <a:ext cx="16561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60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Calibri" panose="020F0502020204030204" pitchFamily="34" charset="0"/>
              </a:defRPr>
            </a:lvl1pPr>
          </a:lstStyle>
          <a:p>
            <a:r>
              <a:rPr lang="en-US" smtClean="0"/>
              <a:t>Image selection</a:t>
            </a:r>
            <a:endParaRPr lang="en-US"/>
          </a:p>
        </p:txBody>
      </p:sp>
      <p:sp>
        <p:nvSpPr>
          <p:cNvPr id="8" name="ZoneTexte 7"/>
          <p:cNvSpPr txBox="1"/>
          <p:nvPr/>
        </p:nvSpPr>
        <p:spPr>
          <a:xfrm>
            <a:off x="9350659" y="3437312"/>
            <a:ext cx="25562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60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Calibri" panose="020F0502020204030204" pitchFamily="34" charset="0"/>
              </a:defRPr>
            </a:lvl1pPr>
          </a:lstStyle>
          <a:p>
            <a:r>
              <a:rPr lang="en-US" dirty="0" smtClean="0"/>
              <a:t>Labels legend</a:t>
            </a:r>
          </a:p>
          <a:p>
            <a:r>
              <a:rPr lang="en-US" dirty="0" smtClean="0"/>
              <a:t>(object type)</a:t>
            </a:r>
            <a:endParaRPr lang="en-US" dirty="0"/>
          </a:p>
        </p:txBody>
      </p:sp>
      <p:sp>
        <p:nvSpPr>
          <p:cNvPr id="9" name="ZoneTexte 8"/>
          <p:cNvSpPr txBox="1"/>
          <p:nvPr/>
        </p:nvSpPr>
        <p:spPr>
          <a:xfrm>
            <a:off x="99754" y="3391145"/>
            <a:ext cx="69161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60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Calibri" panose="020F0502020204030204" pitchFamily="34" charset="0"/>
              </a:defRPr>
            </a:lvl1pPr>
          </a:lstStyle>
          <a:p>
            <a:r>
              <a:rPr lang="en-US" dirty="0" smtClean="0"/>
              <a:t>Network output estimation: pixels </a:t>
            </a:r>
            <a:r>
              <a:rPr lang="en-US" dirty="0" smtClean="0"/>
              <a:t>most probable </a:t>
            </a:r>
            <a:r>
              <a:rPr lang="en-US" dirty="0" smtClean="0"/>
              <a:t>object type</a:t>
            </a:r>
            <a:endParaRPr lang="en-US" dirty="0"/>
          </a:p>
        </p:txBody>
      </p:sp>
      <p:sp>
        <p:nvSpPr>
          <p:cNvPr id="10" name="ZoneTexte 9"/>
          <p:cNvSpPr txBox="1"/>
          <p:nvPr/>
        </p:nvSpPr>
        <p:spPr>
          <a:xfrm>
            <a:off x="99754" y="761404"/>
            <a:ext cx="41480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60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Calibri" panose="020F0502020204030204" pitchFamily="34" charset="0"/>
              </a:defRPr>
            </a:lvl1pPr>
          </a:lstStyle>
          <a:p>
            <a:r>
              <a:rPr lang="en-US" dirty="0" smtClean="0"/>
              <a:t>Pixels input label (dataset annotation)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22980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33</Words>
  <Application>Microsoft Office PowerPoint</Application>
  <PresentationFormat>Grand écran</PresentationFormat>
  <Paragraphs>10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BICHLER Olivier</dc:creator>
  <cp:lastModifiedBy>BICHLER Olivier</cp:lastModifiedBy>
  <cp:revision>3</cp:revision>
  <dcterms:created xsi:type="dcterms:W3CDTF">2016-03-22T16:16:01Z</dcterms:created>
  <dcterms:modified xsi:type="dcterms:W3CDTF">2017-03-01T15:07:42Z</dcterms:modified>
</cp:coreProperties>
</file>