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5" r:id="rId23"/>
    <p:sldId id="272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69BC-DEF1-4FE1-1A62-66DCEB44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E3A50-F1A1-07FC-4BCB-65DA09ED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298A-EACB-CD04-6C58-0298CD6C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7DD1-990C-DA80-85AC-1C2F0227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7E4B-694F-1C32-53CB-0F568EDD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CA71-2F2F-CC2B-7AD8-F717FF9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98EB2-61CA-C413-6CC3-D2A94F4E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FFF0-CACD-42FD-9EB8-BD37677E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98BA-0698-59A8-F66D-F002BB69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D8B3-643F-CD47-33D8-262793E2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1C7E2-B322-F3F9-A8CA-14E14452F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5E96E-40F4-51CA-AE99-153DB7D9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095C-F938-E2C6-C902-CA8C307C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44A0-5B3F-DE0F-5351-E0FB4276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7197-F632-6AAD-CCC5-772D934F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CB94-924D-B3A8-A289-30C4728B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9CB0-6CA1-F767-F010-AA05E7F9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E8CC-B02C-3C73-4E67-930FDA8C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5831-3E7C-0E24-5ADD-7C0F27CC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BBB8-0720-EE2A-9905-A202000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B01-DD19-4E80-0BC5-F5CFCD5F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CE9A-39E5-2E22-448F-28BCCD7A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4697-4BE1-CE9C-9339-D3B5ABC2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60BF-A86C-AB57-B65F-F1CEA831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7538-1B90-DACF-607C-F2C6058D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B382-FA1E-EFA9-AD62-21A365A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16E3-EAEE-1472-4111-9F745AC6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5C53-0D74-CB5E-A96D-C5C55CC1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6299-DF87-3CA8-EB32-6BAA0438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2F0E7-4DCB-1204-A2CB-A11E6B1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3FC0-D884-B4F6-C5BD-DFC9CE78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7568-29E1-DA97-E07E-56B20F9E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9C5D-A774-0884-44DF-DC2F7EAB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DFC3-A25A-6A9B-8311-06ADC7B0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AE4A3-B1CE-2FD4-7DFD-F69EA6877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90C2-F0E2-2C46-D722-E8989E3BD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557E-C023-0DE5-7F87-05E92627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FB5AD-1679-278F-8FC1-AA16A152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5A2E4-ABF2-491B-7024-65580C39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B7D9-15D9-0291-1E1B-54B103C8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1EBA7-F215-E1B5-4EEA-9B49B16B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744E-6301-5E7E-D131-9F776FD1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4EF18-B544-03A9-D54F-7D04777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E37B6-0F1D-738F-4EF8-18CAD93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445FC-71FC-87B7-640E-EEE5F41C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EF973-8B5F-6C8C-4136-83115CEB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4EA7-4A37-FD0B-8183-99D1BBC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90EB-5692-C14A-8F0D-B4C8E45E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F9C61-F726-D50B-5CF2-19DF988DA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BAE71-94C8-C5E3-7177-CA1990F2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2EA7-7DD5-9300-A7BF-05567BA3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C871-BF68-AF4D-8E2D-69F7D236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C5E6-5D48-1EFD-B06D-B50F07AE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0E763-E4C9-E856-4774-E92F52D66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A8DCD-9AF7-E3E2-69B1-39743EC5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92CA-0A1B-318F-A676-70A39640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EE1A9-08AD-27AC-208F-9D9742DB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0A46F-C8DC-5BE4-B3DA-C0DDA7F5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9B570-8534-9C52-F2BB-36D60580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43A50-592A-8BD1-F5A9-A225F12D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592F-456D-302C-AADB-A8AC759D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FAA7-229B-4280-87F0-088E38E6D2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04F74-EFBE-8B8F-282D-C1324A4FC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183A-F9FA-F19B-F666-91B1915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AB63-011C-4999-BBF8-AA9444C2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4DBE272F-B13A-FDA5-48F1-3586B927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DFF267-A80A-E3D0-5C72-132FD39D8A7F}"/>
              </a:ext>
            </a:extLst>
          </p:cNvPr>
          <p:cNvSpPr/>
          <p:nvPr/>
        </p:nvSpPr>
        <p:spPr>
          <a:xfrm>
            <a:off x="3279913" y="-16278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8B4E-C78E-15C2-051F-FE1C1BFF67E5}"/>
              </a:ext>
            </a:extLst>
          </p:cNvPr>
          <p:cNvSpPr txBox="1"/>
          <p:nvPr/>
        </p:nvSpPr>
        <p:spPr>
          <a:xfrm>
            <a:off x="3882887" y="1338469"/>
            <a:ext cx="2213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roadway" panose="04040905080B02020502" pitchFamily="82" charset="0"/>
              </a:rPr>
              <a:t>Week 5</a:t>
            </a:r>
          </a:p>
          <a:p>
            <a:r>
              <a:rPr lang="en-US" sz="3200" dirty="0">
                <a:latin typeface="Blackadder ITC" panose="04020505051007020D02" pitchFamily="82" charset="0"/>
              </a:rPr>
              <a:t>Lecture Note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6446F-A1B6-8A74-CEA5-1BEF337C24CF}"/>
              </a:ext>
            </a:extLst>
          </p:cNvPr>
          <p:cNvSpPr txBox="1"/>
          <p:nvPr/>
        </p:nvSpPr>
        <p:spPr>
          <a:xfrm>
            <a:off x="3882887" y="3780594"/>
            <a:ext cx="7089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Document Type Definition</a:t>
            </a:r>
          </a:p>
          <a:p>
            <a:r>
              <a:rPr lang="en-US" sz="4000" dirty="0">
                <a:latin typeface="Bookman Old Style" panose="02050604050505020204" pitchFamily="18" charset="0"/>
              </a:rPr>
              <a:t>XML Schema</a:t>
            </a:r>
          </a:p>
        </p:txBody>
      </p:sp>
    </p:spTree>
    <p:extLst>
      <p:ext uri="{BB962C8B-B14F-4D97-AF65-F5344CB8AC3E}">
        <p14:creationId xmlns:p14="http://schemas.microsoft.com/office/powerpoint/2010/main" val="422492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D0CF4-A7AC-3DFB-7823-94C6B152D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BD0AC907-2BC2-FF11-CA24-BEF11BC9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1540B7-39B7-DB5B-87E0-3F1CAEAC82D3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E29FC-AF05-44C7-5798-FC940D86911A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00F60-11F2-FE49-A9D1-56F92799614D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DECLARING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D7AD1-109F-E541-97DC-18DB7C4722D3}"/>
              </a:ext>
            </a:extLst>
          </p:cNvPr>
          <p:cNvSpPr txBox="1"/>
          <p:nvPr/>
        </p:nvSpPr>
        <p:spPr>
          <a:xfrm>
            <a:off x="3677477" y="2323298"/>
            <a:ext cx="80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main building blocks of both XML and HTML documents are elements.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0C4E0-4A56-A41B-BC1D-25D31D1CFF82}"/>
              </a:ext>
            </a:extLst>
          </p:cNvPr>
          <p:cNvSpPr txBox="1"/>
          <p:nvPr/>
        </p:nvSpPr>
        <p:spPr>
          <a:xfrm>
            <a:off x="3705639" y="3429000"/>
            <a:ext cx="822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category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(element-content)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3326A-2B9C-EB21-880F-2D488063938A}"/>
              </a:ext>
            </a:extLst>
          </p:cNvPr>
          <p:cNvSpPr txBox="1"/>
          <p:nvPr/>
        </p:nvSpPr>
        <p:spPr>
          <a:xfrm>
            <a:off x="3741254" y="5281999"/>
            <a:ext cx="822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Consolas" panose="020B0609020204030204" pitchFamily="49" charset="0"/>
              </a:rPr>
              <a:t>EMPTY ELEMENTS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!ELEMENT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element-name EMPTY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2D8E-D74B-D2F4-F5B6-BE0E96705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3404909F-A62B-9661-A1C4-912A7DAA2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834746-B9A5-53A1-FA6C-B884E98B2C75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1E6DC-7B13-7529-CB14-EA1310A7BACA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A4E51-2D97-18BC-3EAB-218AD2AAD668}"/>
              </a:ext>
            </a:extLst>
          </p:cNvPr>
          <p:cNvSpPr txBox="1"/>
          <p:nvPr/>
        </p:nvSpPr>
        <p:spPr>
          <a:xfrm>
            <a:off x="3432311" y="751344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DECLARING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8FABD-793F-F04D-3A89-11E0FB25236D}"/>
              </a:ext>
            </a:extLst>
          </p:cNvPr>
          <p:cNvSpPr txBox="1"/>
          <p:nvPr/>
        </p:nvSpPr>
        <p:spPr>
          <a:xfrm>
            <a:off x="3705639" y="1538468"/>
            <a:ext cx="82213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Elements with Parsed Character Data</a:t>
            </a: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(#PCDATA)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Example: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from (#PCDATA)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Elements with any Contents</a:t>
            </a: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ANY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ANY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Elements with Children (sequences)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(child1)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(child1,child2,...)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(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to,from,heading,body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7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05EC-CAB7-FC5C-BB2F-C0F42A833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681D3075-17FE-286D-0922-18BE306CF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14271-5F6B-C87F-4C17-CF20BDFFF53F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4B0CC-9D23-9FE2-C120-879A3322E7CA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DB69B-B6D9-4BBB-9734-F84D25BBC95A}"/>
              </a:ext>
            </a:extLst>
          </p:cNvPr>
          <p:cNvSpPr txBox="1"/>
          <p:nvPr/>
        </p:nvSpPr>
        <p:spPr>
          <a:xfrm>
            <a:off x="3432311" y="751344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DECLARING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A5DC5-B90E-6D6D-AB84-301F4920FC84}"/>
              </a:ext>
            </a:extLst>
          </p:cNvPr>
          <p:cNvSpPr txBox="1"/>
          <p:nvPr/>
        </p:nvSpPr>
        <p:spPr>
          <a:xfrm>
            <a:off x="3705639" y="1538468"/>
            <a:ext cx="82213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Declaring Minimum One Occurrence of an Element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(child-name+)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(message+)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Declaring Zero or More Occurrences of an Element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(child-name*)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(message*)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Declaring Zero or One Occurrences of an Element 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(child-name?)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(message?)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9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8A95-009C-FA1A-6773-DA8A906DE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B2E87320-9FBA-EE03-5290-81CDE6C6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656262-043E-E1F8-8E7D-7DE42D9F4735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797A3-F5A8-D14C-56F1-3AC4232390AF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6BEEB-1E9C-290F-F7D6-E68F9CD13303}"/>
              </a:ext>
            </a:extLst>
          </p:cNvPr>
          <p:cNvSpPr txBox="1"/>
          <p:nvPr/>
        </p:nvSpPr>
        <p:spPr>
          <a:xfrm>
            <a:off x="3432311" y="751344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DECLARING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EE0BD-5928-7269-BB7B-1D432B4DD5D0}"/>
              </a:ext>
            </a:extLst>
          </p:cNvPr>
          <p:cNvSpPr txBox="1"/>
          <p:nvPr/>
        </p:nvSpPr>
        <p:spPr>
          <a:xfrm>
            <a:off x="3705638" y="1538468"/>
            <a:ext cx="8486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Declaring either/or Content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(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to,from,header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message|body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Declaring Mixed Content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(#PCDATA|to|from|header|message)*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6F12-FE39-C8E9-83A6-1F8A7C36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738EAD51-9395-8D83-6591-895B263C8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15BA53-9CC0-42D8-F6B0-7027808E4A10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7A3D8-081B-9781-AB85-6814F9ADCCCC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DD289-D884-5FF4-CF6E-D20FBD02F115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DECLARING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2A8CE-1179-7F8D-BDB8-9A459753BA77}"/>
              </a:ext>
            </a:extLst>
          </p:cNvPr>
          <p:cNvSpPr txBox="1"/>
          <p:nvPr/>
        </p:nvSpPr>
        <p:spPr>
          <a:xfrm>
            <a:off x="3656770" y="1939238"/>
            <a:ext cx="830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are declared with an ATTLIST declaration.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F76EE-65F5-61F1-5E33-CD34BCF17906}"/>
              </a:ext>
            </a:extLst>
          </p:cNvPr>
          <p:cNvSpPr txBox="1"/>
          <p:nvPr/>
        </p:nvSpPr>
        <p:spPr>
          <a:xfrm>
            <a:off x="3741254" y="2505793"/>
            <a:ext cx="8221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!ATTLIST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element-name attribute-name attribute-type attribute-value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DTD example: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!ATTLIST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payment type CDATA "check"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 example: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payment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1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7B03-9E51-EB68-9581-1E9679F4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B4FF6243-794D-FBFF-BEE8-295505B27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FDD5A0-4D19-5DB9-E4F3-47E362B9D6CE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B1156-3A75-5FB7-BF0D-20B28CACEFE0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F0572-E298-226B-A7C5-4A2E11BDF55F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DECLARING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E6294-7328-CEAB-5204-7DEADFA95E92}"/>
              </a:ext>
            </a:extLst>
          </p:cNvPr>
          <p:cNvSpPr txBox="1"/>
          <p:nvPr/>
        </p:nvSpPr>
        <p:spPr>
          <a:xfrm>
            <a:off x="3656770" y="1939238"/>
            <a:ext cx="830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The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attribute-type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 can be one of the following: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CED86-F0B7-316E-A290-8CAABBC7C010}"/>
              </a:ext>
            </a:extLst>
          </p:cNvPr>
          <p:cNvSpPr txBox="1"/>
          <p:nvPr/>
        </p:nvSpPr>
        <p:spPr>
          <a:xfrm>
            <a:off x="3741254" y="2505793"/>
            <a:ext cx="822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10B003-CC0A-1872-C7FE-0DB19A4C2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03857"/>
              </p:ext>
            </p:extLst>
          </p:nvPr>
        </p:nvGraphicFramePr>
        <p:xfrm>
          <a:off x="4135155" y="2317414"/>
          <a:ext cx="7088957" cy="4351332"/>
        </p:xfrm>
        <a:graphic>
          <a:graphicData uri="http://schemas.openxmlformats.org/drawingml/2006/table">
            <a:tbl>
              <a:tblPr/>
              <a:tblGrid>
                <a:gridCol w="1770183">
                  <a:extLst>
                    <a:ext uri="{9D8B030D-6E8A-4147-A177-3AD203B41FA5}">
                      <a16:colId xmlns:a16="http://schemas.microsoft.com/office/drawing/2014/main" val="830443695"/>
                    </a:ext>
                  </a:extLst>
                </a:gridCol>
                <a:gridCol w="5318774">
                  <a:extLst>
                    <a:ext uri="{9D8B030D-6E8A-4147-A177-3AD203B41FA5}">
                      <a16:colId xmlns:a16="http://schemas.microsoft.com/office/drawing/2014/main" val="2273881537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698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CDATA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character data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3751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(</a:t>
                      </a:r>
                      <a:r>
                        <a:rPr lang="en-US" sz="1500" i="1">
                          <a:effectLst/>
                        </a:rPr>
                        <a:t>en1</a:t>
                      </a:r>
                      <a:r>
                        <a:rPr lang="en-US" sz="1500">
                          <a:effectLst/>
                        </a:rPr>
                        <a:t>|</a:t>
                      </a:r>
                      <a:r>
                        <a:rPr lang="en-US" sz="1500" i="1">
                          <a:effectLst/>
                        </a:rPr>
                        <a:t>en2</a:t>
                      </a:r>
                      <a:r>
                        <a:rPr lang="en-US" sz="1500">
                          <a:effectLst/>
                        </a:rPr>
                        <a:t>|..)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must be one from an enumerated list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199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ID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a unique id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578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IDREF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the id of another element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2803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IDREFS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a list of other ids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8911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NMTOKEN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a valid XML name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530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NMTOKENS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a list of valid XML names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092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ENTITY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an entity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1976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ENTITIES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a list of entities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248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NOTATION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value is a name of a notation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1484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xml: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The value is a predefined xml value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54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DD8F7-4978-8DA2-A1C5-BA878F78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24C476C4-FBFD-7E93-BC4A-E786D8C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0EC53-9778-58DC-0AC3-1F833485A255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E01A1-4C3F-A46B-B068-20F43FE69FE2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77432-33E1-33B1-D483-2338530A5FB9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DECLARING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B7338-FDD4-670F-3668-AA10DA7C0531}"/>
              </a:ext>
            </a:extLst>
          </p:cNvPr>
          <p:cNvSpPr txBox="1"/>
          <p:nvPr/>
        </p:nvSpPr>
        <p:spPr>
          <a:xfrm>
            <a:off x="3656770" y="1939238"/>
            <a:ext cx="830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The 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attribute-value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 can be one of the following: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A4EB0-B307-12F2-EB11-1A13757E0C6A}"/>
              </a:ext>
            </a:extLst>
          </p:cNvPr>
          <p:cNvSpPr txBox="1"/>
          <p:nvPr/>
        </p:nvSpPr>
        <p:spPr>
          <a:xfrm>
            <a:off x="3741254" y="2505793"/>
            <a:ext cx="822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4DC8E1-6B6D-38DD-503A-7B8E7C895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1979"/>
              </p:ext>
            </p:extLst>
          </p:nvPr>
        </p:nvGraphicFramePr>
        <p:xfrm>
          <a:off x="3584695" y="2527383"/>
          <a:ext cx="8342262" cy="2133600"/>
        </p:xfrm>
        <a:graphic>
          <a:graphicData uri="http://schemas.openxmlformats.org/drawingml/2006/table">
            <a:tbl>
              <a:tblPr/>
              <a:tblGrid>
                <a:gridCol w="2083146">
                  <a:extLst>
                    <a:ext uri="{9D8B030D-6E8A-4147-A177-3AD203B41FA5}">
                      <a16:colId xmlns:a16="http://schemas.microsoft.com/office/drawing/2014/main" val="2044877311"/>
                    </a:ext>
                  </a:extLst>
                </a:gridCol>
                <a:gridCol w="6259116">
                  <a:extLst>
                    <a:ext uri="{9D8B030D-6E8A-4147-A177-3AD203B41FA5}">
                      <a16:colId xmlns:a16="http://schemas.microsoft.com/office/drawing/2014/main" val="3808145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Explanation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8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default value of the 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7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#REQUIRED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attribute is required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66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#IMPLIED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attribute is optional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78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#FIXED </a:t>
                      </a:r>
                      <a:r>
                        <a:rPr lang="en-US" i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attribute value is fixed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5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E6605-221A-62BB-69CF-825752456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5B918136-9A21-FEA5-1FD8-72BE7E2A2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9577A6-E08C-2C06-9D51-FFB90C215974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0BFE9-8B11-CF02-176F-2942E02243D1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XML SCHEMA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FDF87-F59E-98BC-2966-137266BF09D6}"/>
              </a:ext>
            </a:extLst>
          </p:cNvPr>
          <p:cNvSpPr txBox="1"/>
          <p:nvPr/>
        </p:nvSpPr>
        <p:spPr>
          <a:xfrm>
            <a:off x="3432311" y="891254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What is an XML Schema?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10D3C-15E1-BB6B-1046-838FC6D01656}"/>
              </a:ext>
            </a:extLst>
          </p:cNvPr>
          <p:cNvSpPr txBox="1"/>
          <p:nvPr/>
        </p:nvSpPr>
        <p:spPr>
          <a:xfrm>
            <a:off x="3649315" y="1531698"/>
            <a:ext cx="84946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	It is a grammar language for declaring the structure, content, and semantics (meaning) of an XML document.	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	The XML Schema language is also referred to as XML Schema Definition (XSD).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	XML Schema was introduced by the W3C to overcome limitations with DTD, such as DTD’s lack of support for namespaces.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	XML Schema provides an object-oriented approach to declaring an XML document’s grammar.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 	XML Schema provides a much larger set of primitive types than DTD’s CDATA and PCDATA types </a:t>
            </a:r>
          </a:p>
        </p:txBody>
      </p:sp>
    </p:spTree>
    <p:extLst>
      <p:ext uri="{BB962C8B-B14F-4D97-AF65-F5344CB8AC3E}">
        <p14:creationId xmlns:p14="http://schemas.microsoft.com/office/powerpoint/2010/main" val="254500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75970-35DE-6D7D-D64D-777831828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B85AD81F-BBB7-F187-E13A-56319BB9B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ADE6FF-1DBC-FDD4-A4CF-1A7A3C699851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9CE57-BD54-1DDB-29B9-7995AE8FF26D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XML SCHEMA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CD8F-65BA-89C4-2AC3-49B130BCBED1}"/>
              </a:ext>
            </a:extLst>
          </p:cNvPr>
          <p:cNvSpPr txBox="1"/>
          <p:nvPr/>
        </p:nvSpPr>
        <p:spPr>
          <a:xfrm>
            <a:off x="3432311" y="891254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Predefined primitive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BFA2C-A5DF-EACD-ACAC-3C0119904AA1}"/>
              </a:ext>
            </a:extLst>
          </p:cNvPr>
          <p:cNvSpPr txBox="1"/>
          <p:nvPr/>
        </p:nvSpPr>
        <p:spPr>
          <a:xfrm>
            <a:off x="3649315" y="1531698"/>
            <a:ext cx="849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	XML Schema predefines 19 primitive types, which are expressed via the following identifiers: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622FF6-3C0C-0AD7-F88A-DF9AF23CB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35087"/>
              </p:ext>
            </p:extLst>
          </p:nvPr>
        </p:nvGraphicFramePr>
        <p:xfrm>
          <a:off x="5420139" y="2493803"/>
          <a:ext cx="4214192" cy="3947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7096">
                  <a:extLst>
                    <a:ext uri="{9D8B030D-6E8A-4147-A177-3AD203B41FA5}">
                      <a16:colId xmlns:a16="http://schemas.microsoft.com/office/drawing/2014/main" val="4152904565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616539929"/>
                    </a:ext>
                  </a:extLst>
                </a:gridCol>
              </a:tblGrid>
              <a:tr h="2342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anyURI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hexBinary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84089"/>
                  </a:ext>
                </a:extLst>
              </a:tr>
              <a:tr h="42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base64Binary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gDay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441828"/>
                  </a:ext>
                </a:extLst>
              </a:tr>
              <a:tr h="2342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boolean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gMonth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7348292"/>
                  </a:ext>
                </a:extLst>
              </a:tr>
              <a:tr h="42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gMonthDay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6989292"/>
                  </a:ext>
                </a:extLst>
              </a:tr>
              <a:tr h="2342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dateTime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gYear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759573"/>
                  </a:ext>
                </a:extLst>
              </a:tr>
              <a:tr h="42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decimal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gYearMonth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676400"/>
                  </a:ext>
                </a:extLst>
              </a:tr>
              <a:tr h="42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double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9966434"/>
                  </a:ext>
                </a:extLst>
              </a:tr>
              <a:tr h="2342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duration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QName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994722"/>
                  </a:ext>
                </a:extLst>
              </a:tr>
              <a:tr h="2342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float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722142"/>
                  </a:ext>
                </a:extLst>
              </a:tr>
              <a:tr h="234281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time.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11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1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FD82-460A-4701-2AF8-A88317739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3957AD3F-41F2-CD04-5651-AF627F3B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10A013-4C07-4211-2BC9-7E697002A588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F8B62-DA11-AD75-8449-B520EA283093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XML SCHEMA can provide: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E2787-9BAE-57ED-C6AB-AABB2E91EF9E}"/>
              </a:ext>
            </a:extLst>
          </p:cNvPr>
          <p:cNvSpPr txBox="1"/>
          <p:nvPr/>
        </p:nvSpPr>
        <p:spPr>
          <a:xfrm>
            <a:off x="3488634" y="1720840"/>
            <a:ext cx="8494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Bookman Old Style" panose="02050604050505020204" pitchFamily="18" charset="0"/>
              </a:rPr>
              <a:t>restriction</a:t>
            </a:r>
            <a:r>
              <a:rPr lang="en-US" sz="2400" dirty="0">
                <a:latin typeface="Bookman Old Style" panose="02050604050505020204" pitchFamily="18" charset="0"/>
              </a:rPr>
              <a:t> (reducing the set of permitted values through constraints),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Bookman Old Style" panose="02050604050505020204" pitchFamily="18" charset="0"/>
              </a:rPr>
              <a:t>list</a:t>
            </a:r>
            <a:r>
              <a:rPr lang="en-US" sz="2400" dirty="0">
                <a:latin typeface="Bookman Old Style" panose="02050604050505020204" pitchFamily="18" charset="0"/>
              </a:rPr>
              <a:t> (allowing a sequence of values),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and </a:t>
            </a:r>
            <a:r>
              <a:rPr lang="en-US" sz="2400" b="1" i="1" dirty="0">
                <a:latin typeface="Bookman Old Style" panose="02050604050505020204" pitchFamily="18" charset="0"/>
              </a:rPr>
              <a:t>union</a:t>
            </a:r>
            <a:r>
              <a:rPr lang="en-US" sz="2400" dirty="0">
                <a:latin typeface="Bookman Old Style" panose="02050604050505020204" pitchFamily="18" charset="0"/>
              </a:rPr>
              <a:t> (allowing a choice of values from several types)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derivation methods for creating new </a:t>
            </a:r>
            <a:r>
              <a:rPr lang="en-US" sz="2400" b="1" i="1" dirty="0">
                <a:latin typeface="Bookman Old Style" panose="02050604050505020204" pitchFamily="18" charset="0"/>
              </a:rPr>
              <a:t>simple types </a:t>
            </a:r>
            <a:r>
              <a:rPr lang="en-US" sz="2400" dirty="0">
                <a:latin typeface="Bookman Old Style" panose="02050604050505020204" pitchFamily="18" charset="0"/>
              </a:rPr>
              <a:t>from these primitive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It also provides support for creating </a:t>
            </a:r>
            <a:r>
              <a:rPr lang="en-US" sz="2400" b="1" i="1" dirty="0">
                <a:latin typeface="Bookman Old Style" panose="02050604050505020204" pitchFamily="18" charset="0"/>
              </a:rPr>
              <a:t>complex types </a:t>
            </a:r>
            <a:r>
              <a:rPr lang="en-US" sz="2400" dirty="0">
                <a:latin typeface="Bookman Old Style" panose="02050604050505020204" pitchFamily="18" charset="0"/>
              </a:rPr>
              <a:t>from simple types.</a:t>
            </a:r>
          </a:p>
        </p:txBody>
      </p:sp>
    </p:spTree>
    <p:extLst>
      <p:ext uri="{BB962C8B-B14F-4D97-AF65-F5344CB8AC3E}">
        <p14:creationId xmlns:p14="http://schemas.microsoft.com/office/powerpoint/2010/main" val="535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4B30F5-A502-F77B-4EBA-0BF043DB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94EB3670-335C-8750-DB19-93CA4702F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3DFF4-0B74-EE8F-29ED-2206476E0F14}"/>
              </a:ext>
            </a:extLst>
          </p:cNvPr>
          <p:cNvSpPr/>
          <p:nvPr/>
        </p:nvSpPr>
        <p:spPr>
          <a:xfrm>
            <a:off x="3279913" y="-16278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B4796-D304-D58B-FD30-4314A057801D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AAD54-08AC-FCDD-1A74-A21DD4D9CCB5}"/>
              </a:ext>
            </a:extLst>
          </p:cNvPr>
          <p:cNvSpPr txBox="1"/>
          <p:nvPr/>
        </p:nvSpPr>
        <p:spPr>
          <a:xfrm>
            <a:off x="3432311" y="1102672"/>
            <a:ext cx="8494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-The oldest grammar language for specifying an XML document’s grammar.</a:t>
            </a:r>
          </a:p>
          <a:p>
            <a:r>
              <a:rPr lang="en-US" sz="3200" dirty="0">
                <a:latin typeface="Bookman Old Style" panose="02050604050505020204" pitchFamily="18" charset="0"/>
              </a:rPr>
              <a:t>(defines the structure and the legal elements and attributes of an XML document)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1E323-78F4-95C4-DA2D-EB9C2326BB92}"/>
              </a:ext>
            </a:extLst>
          </p:cNvPr>
          <p:cNvSpPr txBox="1"/>
          <p:nvPr/>
        </p:nvSpPr>
        <p:spPr>
          <a:xfrm>
            <a:off x="3488633" y="3910641"/>
            <a:ext cx="8494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-Written in accordance to a strict syntax that states what elements may be present and in what parts of a document, and also what is contained within elements (child elements, content, or mixed content) and what attributes may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01078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1F06-239D-3233-10C8-595850008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2AF9960E-55CA-4B7E-21F1-82F15350F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FB3B29-D836-73FF-9567-91F3D27E47C6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6BD01-B975-0945-AB3F-CED9330EFFB3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XML SCHEMA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175F9-3FD3-E43E-079E-002F2BB85BF6}"/>
              </a:ext>
            </a:extLst>
          </p:cNvPr>
          <p:cNvSpPr txBox="1"/>
          <p:nvPr/>
        </p:nvSpPr>
        <p:spPr>
          <a:xfrm>
            <a:off x="3649316" y="1531698"/>
            <a:ext cx="806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describes the structure of an XML document.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743D5-199D-36E6-69B8-57227852B3C9}"/>
              </a:ext>
            </a:extLst>
          </p:cNvPr>
          <p:cNvSpPr txBox="1"/>
          <p:nvPr/>
        </p:nvSpPr>
        <p:spPr>
          <a:xfrm>
            <a:off x="3649316" y="2273427"/>
            <a:ext cx="8060635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xs:schema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="http://www.w3.org/2001/XMLSchema"&gt;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="note"&gt;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="to"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="from"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="heading"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="body"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xs:schema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04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FD62-FFC6-C3A9-6143-731D939B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F778A991-A19D-3961-1ABE-C5518632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175673-93CB-7A7E-F1E3-636E16E97A07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8CB09-8D7F-DC49-8458-AE5926F88485}"/>
              </a:ext>
            </a:extLst>
          </p:cNvPr>
          <p:cNvSpPr txBox="1"/>
          <p:nvPr/>
        </p:nvSpPr>
        <p:spPr>
          <a:xfrm>
            <a:off x="3432311" y="189254"/>
            <a:ext cx="855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Why we need to study XML Schema?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C95B3-9CEF-1C87-37D4-5452DE7E3125}"/>
              </a:ext>
            </a:extLst>
          </p:cNvPr>
          <p:cNvSpPr txBox="1"/>
          <p:nvPr/>
        </p:nvSpPr>
        <p:spPr>
          <a:xfrm>
            <a:off x="3488634" y="1720840"/>
            <a:ext cx="8494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Bookman Old Style" panose="02050604050505020204" pitchFamily="18" charset="0"/>
              </a:rPr>
              <a:t>XML Schemas Support Data Types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It is easier to describe allowable document content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It is easier to validate the correctness of 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It is easier to define data facets (restrictions on data)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It is easier to define data patterns (data formats)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It is easier to convert data between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61485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49296-BF92-69F3-8DFD-6416159E9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893521D0-46E4-8D38-333A-5512B52BF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343D92-8AE9-5955-A386-6FCD67419725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B59F3-7BF8-5E9B-5831-0F5039E12476}"/>
              </a:ext>
            </a:extLst>
          </p:cNvPr>
          <p:cNvSpPr txBox="1"/>
          <p:nvPr/>
        </p:nvSpPr>
        <p:spPr>
          <a:xfrm>
            <a:off x="3432311" y="189254"/>
            <a:ext cx="855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Why we need to study XML Schema?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B32C0-B7E7-3FB0-DAD7-C26EA5ED1718}"/>
              </a:ext>
            </a:extLst>
          </p:cNvPr>
          <p:cNvSpPr txBox="1"/>
          <p:nvPr/>
        </p:nvSpPr>
        <p:spPr>
          <a:xfrm>
            <a:off x="3488633" y="1492302"/>
            <a:ext cx="84946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Bookman Old Style" panose="02050604050505020204" pitchFamily="18" charset="0"/>
              </a:rPr>
              <a:t>XML Schemas use XML Syntax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You don't have to learn a new language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You can use your XML editor to edit your Schema files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You can use your XML parser to parse your Schema files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You can manipulate your Schema with the XML DOM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You can transform your Schema with XSLT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Reuse your Schema in other Schemas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Create your own data types derived from the standard types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Reference multiple schemas in the same document</a:t>
            </a:r>
          </a:p>
        </p:txBody>
      </p:sp>
    </p:spTree>
    <p:extLst>
      <p:ext uri="{BB962C8B-B14F-4D97-AF65-F5344CB8AC3E}">
        <p14:creationId xmlns:p14="http://schemas.microsoft.com/office/powerpoint/2010/main" val="2792365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1194F-652B-6E51-403C-7F6674F3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A9A2392B-46B6-D9E3-215A-A37993653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A7E4F0-B8A4-D360-93D7-9F51DFF0FD61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1AA18-BB24-26C8-E168-95835CD9211E}"/>
              </a:ext>
            </a:extLst>
          </p:cNvPr>
          <p:cNvSpPr txBox="1"/>
          <p:nvPr/>
        </p:nvSpPr>
        <p:spPr>
          <a:xfrm>
            <a:off x="3432311" y="189254"/>
            <a:ext cx="855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Why we need to study XML Schema?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3C7B-E59D-B983-0512-6138B4AB74B6}"/>
              </a:ext>
            </a:extLst>
          </p:cNvPr>
          <p:cNvSpPr txBox="1"/>
          <p:nvPr/>
        </p:nvSpPr>
        <p:spPr>
          <a:xfrm>
            <a:off x="3488634" y="1492302"/>
            <a:ext cx="83588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Bookman Old Style" panose="02050604050505020204" pitchFamily="18" charset="0"/>
              </a:rPr>
              <a:t>XML Schemas Secure Data Communication</a:t>
            </a:r>
          </a:p>
          <a:p>
            <a:r>
              <a:rPr lang="en-US" sz="2400" b="1" i="1" dirty="0">
                <a:latin typeface="Bookman Old Style" panose="02050604050505020204" pitchFamily="18" charset="0"/>
              </a:rPr>
              <a:t>	</a:t>
            </a:r>
            <a:r>
              <a:rPr lang="en-US" sz="2400" dirty="0">
                <a:latin typeface="Bookman Old Style" panose="02050604050505020204" pitchFamily="18" charset="0"/>
              </a:rPr>
              <a:t>When sending data from a sender to a receiver, 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 is essential that both parts have the same "expectations" about the content.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XML Schemas, the sender can describe the data in a way that the receiver will understand.</a:t>
            </a:r>
          </a:p>
          <a:p>
            <a:endParaRPr lang="en-US" sz="2400" b="1" i="1" dirty="0">
              <a:latin typeface="Bookman Old Style" panose="02050604050505020204" pitchFamily="18" charset="0"/>
            </a:endParaRPr>
          </a:p>
          <a:p>
            <a:endParaRPr lang="en-US" b="1" i="1" dirty="0">
              <a:latin typeface="Bookman Old Style" panose="020506040505050202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date like: "03-11-2004" will, in some countries, be interpreted as 3.November and in other countries as 11.March.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an XML element with a data type like this: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&lt;date type="date"&gt;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2004-03-11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&lt;/date&gt;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ensures a mutual understanding of the content, because the XML data type "date" requires the format "YYYY-MM-DD".</a:t>
            </a:r>
          </a:p>
        </p:txBody>
      </p:sp>
    </p:spTree>
    <p:extLst>
      <p:ext uri="{BB962C8B-B14F-4D97-AF65-F5344CB8AC3E}">
        <p14:creationId xmlns:p14="http://schemas.microsoft.com/office/powerpoint/2010/main" val="43704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E1046CA-8C29-6845-6CF9-DBEE3490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44EE786A-5289-9630-C9A8-4A24899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324B29-7BA8-9C05-DA53-EB3A5794DACF}"/>
              </a:ext>
            </a:extLst>
          </p:cNvPr>
          <p:cNvSpPr/>
          <p:nvPr/>
        </p:nvSpPr>
        <p:spPr>
          <a:xfrm>
            <a:off x="3279913" y="-16278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517B4-B8C7-612B-9701-5742DA96AFE0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52900-E1DC-53A8-816C-5CFACFEB341A}"/>
              </a:ext>
            </a:extLst>
          </p:cNvPr>
          <p:cNvSpPr txBox="1"/>
          <p:nvPr/>
        </p:nvSpPr>
        <p:spPr>
          <a:xfrm>
            <a:off x="3488633" y="858177"/>
            <a:ext cx="8494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It defines the structure and the legal elements and attributes of an XML document.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51537-4459-A2A7-7C3A-BF5CA679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49" y="3465763"/>
            <a:ext cx="7910292" cy="25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0F1CBCA-7D2D-8857-97A6-EE4FAF7DC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8310DF5F-0211-7D7D-9706-1CB52980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16CE4-A0FE-DE81-7A89-17FB3262735F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ED21E-2912-2E49-0A92-265C4CDA2DD5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CD5DA-0793-DDAA-0561-0A75E107364C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Internal Declaration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C6F11-7297-B37F-D6F2-C5BF8516A158}"/>
              </a:ext>
            </a:extLst>
          </p:cNvPr>
          <p:cNvSpPr txBox="1"/>
          <p:nvPr/>
        </p:nvSpPr>
        <p:spPr>
          <a:xfrm>
            <a:off x="3733799" y="2067196"/>
            <a:ext cx="8004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If the DTD is declared inside the XML file, it must be wrapped inside the &lt;!DOCTYPE&gt;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A7CC9-4770-338F-4D72-F28A8D90333F}"/>
              </a:ext>
            </a:extLst>
          </p:cNvPr>
          <p:cNvSpPr txBox="1"/>
          <p:nvPr/>
        </p:nvSpPr>
        <p:spPr>
          <a:xfrm>
            <a:off x="3733799" y="3560203"/>
            <a:ext cx="800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&lt;!DOCTYPE note [ ]&gt;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3B8B4-F5F6-165C-423C-BAD04FB9C098}"/>
              </a:ext>
            </a:extLst>
          </p:cNvPr>
          <p:cNvSpPr txBox="1"/>
          <p:nvPr/>
        </p:nvSpPr>
        <p:spPr>
          <a:xfrm>
            <a:off x="3922643" y="4191435"/>
            <a:ext cx="800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!DOCTYPE declare the root element</a:t>
            </a:r>
          </a:p>
        </p:txBody>
      </p:sp>
    </p:spTree>
    <p:extLst>
      <p:ext uri="{BB962C8B-B14F-4D97-AF65-F5344CB8AC3E}">
        <p14:creationId xmlns:p14="http://schemas.microsoft.com/office/powerpoint/2010/main" val="262032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83A879-A139-09F6-DF30-2A119DDA6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03FC036F-3781-CC2F-7137-157F23F9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AE9810-CA4F-5560-5D9A-05A8A356B6D5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0A46F-5B6C-CE0C-09B7-DE65C10796F4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1D532-6074-C115-351D-D12452E1146D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Internal Declaration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2BA00-A35E-4D61-F8F9-2C4C376A68F7}"/>
              </a:ext>
            </a:extLst>
          </p:cNvPr>
          <p:cNvSpPr txBox="1"/>
          <p:nvPr/>
        </p:nvSpPr>
        <p:spPr>
          <a:xfrm>
            <a:off x="3677477" y="1939238"/>
            <a:ext cx="80043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[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note (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to,from,heading,body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to (#PCDATA)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from (#PCDATA)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heading (#PCDATA)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body (#PCDATA)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03C1F-0B12-2BCD-1BBB-5F74E0D8BCEF}"/>
              </a:ext>
            </a:extLst>
          </p:cNvPr>
          <p:cNvSpPr txBox="1"/>
          <p:nvPr/>
        </p:nvSpPr>
        <p:spPr>
          <a:xfrm>
            <a:off x="9167190" y="6280135"/>
            <a:ext cx="392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PCDATA 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parsed character data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CDATA-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 data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D00E6-5D58-907C-0D3F-A34F3F1E5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6FEE6A33-5738-F350-69C8-EA2E8C47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9B854-D6DC-0EC6-7BF3-D66FF1F499CB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2D395-BE1D-F7CA-010D-58109A786333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35976-0198-61D0-50F1-922E314E6167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External Declaration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CD306-FEE1-568A-C2C8-3D8494E64B50}"/>
              </a:ext>
            </a:extLst>
          </p:cNvPr>
          <p:cNvSpPr txBox="1"/>
          <p:nvPr/>
        </p:nvSpPr>
        <p:spPr>
          <a:xfrm>
            <a:off x="3677477" y="2323298"/>
            <a:ext cx="8060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SYSTEM "note.dtd"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9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6AB23-AE73-8DDE-724E-09C51D161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9DD708C8-9BF9-9B80-C94D-3D5FD98F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6C593-34C5-B8B5-C232-588997C85950}"/>
              </a:ext>
            </a:extLst>
          </p:cNvPr>
          <p:cNvSpPr/>
          <p:nvPr/>
        </p:nvSpPr>
        <p:spPr>
          <a:xfrm>
            <a:off x="3279913" y="-16278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BA99-5B2C-1E4B-A1C7-6020B106207E}"/>
              </a:ext>
            </a:extLst>
          </p:cNvPr>
          <p:cNvSpPr txBox="1"/>
          <p:nvPr/>
        </p:nvSpPr>
        <p:spPr>
          <a:xfrm>
            <a:off x="3882887" y="1338469"/>
            <a:ext cx="2213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roadway" panose="04040905080B02020502" pitchFamily="82" charset="0"/>
              </a:rPr>
              <a:t>Week 5</a:t>
            </a:r>
          </a:p>
          <a:p>
            <a:r>
              <a:rPr lang="en-US" sz="3200" dirty="0">
                <a:latin typeface="Blackadder ITC" panose="04020505051007020D02" pitchFamily="82" charset="0"/>
              </a:rPr>
              <a:t>Lecture Note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24063-04B5-E95A-2DEE-1B655C2D9A5B}"/>
              </a:ext>
            </a:extLst>
          </p:cNvPr>
          <p:cNvSpPr txBox="1"/>
          <p:nvPr/>
        </p:nvSpPr>
        <p:spPr>
          <a:xfrm>
            <a:off x="3882887" y="3780594"/>
            <a:ext cx="7089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Document Type Definition</a:t>
            </a:r>
          </a:p>
          <a:p>
            <a:r>
              <a:rPr lang="en-US" sz="4000" dirty="0">
                <a:latin typeface="Bookman Old Style" panose="02050604050505020204" pitchFamily="18" charset="0"/>
              </a:rPr>
              <a:t>XML Schema</a:t>
            </a:r>
          </a:p>
          <a:p>
            <a:endParaRPr lang="en-US" sz="4000" dirty="0">
              <a:latin typeface="Bookman Old Style" panose="02050604050505020204" pitchFamily="18" charset="0"/>
            </a:endParaRPr>
          </a:p>
          <a:p>
            <a:endParaRPr lang="en-US" sz="4000" dirty="0">
              <a:latin typeface="Bookman Old Style" panose="02050604050505020204" pitchFamily="18" charset="0"/>
            </a:endParaRPr>
          </a:p>
          <a:p>
            <a:r>
              <a:rPr lang="en-US" sz="4000" dirty="0">
                <a:latin typeface="Bookman Old Style" panose="02050604050505020204" pitchFamily="18" charset="0"/>
              </a:rPr>
              <a:t>Cont.…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CE19A-7198-47E4-BC15-339DDE36577B}"/>
              </a:ext>
            </a:extLst>
          </p:cNvPr>
          <p:cNvSpPr txBox="1"/>
          <p:nvPr/>
        </p:nvSpPr>
        <p:spPr>
          <a:xfrm>
            <a:off x="6096000" y="1715940"/>
            <a:ext cx="310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Cont.…</a:t>
            </a:r>
          </a:p>
        </p:txBody>
      </p:sp>
    </p:spTree>
    <p:extLst>
      <p:ext uri="{BB962C8B-B14F-4D97-AF65-F5344CB8AC3E}">
        <p14:creationId xmlns:p14="http://schemas.microsoft.com/office/powerpoint/2010/main" val="271358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F93EB-B218-A6DD-6DAC-1D15CF9A3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FF12A5A9-8411-08EA-AF63-3DDA9290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A60E19-8177-A6D5-4399-11E32BBF1821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B31F4-EA8D-65A4-2CA7-1AEDAFB74211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E846D-742A-5FEC-87C0-2C93D74FB26A}"/>
              </a:ext>
            </a:extLst>
          </p:cNvPr>
          <p:cNvSpPr txBox="1"/>
          <p:nvPr/>
        </p:nvSpPr>
        <p:spPr>
          <a:xfrm>
            <a:off x="3432311" y="891254"/>
            <a:ext cx="8060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 document type declaration appears immediately after the XML declaration and is specified in one of the following ways: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B8AD9-05BA-91C8-F1F0-A189F30B3EA6}"/>
              </a:ext>
            </a:extLst>
          </p:cNvPr>
          <p:cNvSpPr txBox="1"/>
          <p:nvPr/>
        </p:nvSpPr>
        <p:spPr>
          <a:xfrm>
            <a:off x="3432311" y="3154295"/>
            <a:ext cx="822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611D5-3D60-5428-617E-C0495715D2C1}"/>
              </a:ext>
            </a:extLst>
          </p:cNvPr>
          <p:cNvSpPr txBox="1"/>
          <p:nvPr/>
        </p:nvSpPr>
        <p:spPr>
          <a:xfrm>
            <a:off x="3432310" y="2161273"/>
            <a:ext cx="85509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References an external but private DTD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SYSTEM "note.dtd"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References an external but PUBLIC DTD</a:t>
            </a: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!DOCTYPE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"-//W3C//DTD XHTML 1.0 Transitional//EN" "http://www.w3.org/TR/xhtml1/DTD/xhtml1-transitional.dtd"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/>
              <a:t>formal public identifier, URI</a:t>
            </a: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endParaRPr lang="en-US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4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22938-760A-A1B5-4E08-3F13B0ED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146D4F50-BCC0-6A98-F79B-51F9ABF86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87" y="0"/>
            <a:ext cx="457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32AD9C-DB41-5F92-9A97-5509BEF5A1DC}"/>
              </a:ext>
            </a:extLst>
          </p:cNvPr>
          <p:cNvSpPr/>
          <p:nvPr/>
        </p:nvSpPr>
        <p:spPr>
          <a:xfrm>
            <a:off x="3279913" y="0"/>
            <a:ext cx="891208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E56EA-8DA5-C3D8-43CF-6DB4FF1ED2E7}"/>
              </a:ext>
            </a:extLst>
          </p:cNvPr>
          <p:cNvSpPr txBox="1"/>
          <p:nvPr/>
        </p:nvSpPr>
        <p:spPr>
          <a:xfrm>
            <a:off x="3432311" y="189254"/>
            <a:ext cx="855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man Old Style" panose="02050604050505020204" pitchFamily="18" charset="0"/>
              </a:rPr>
              <a:t>Document Type Definition (DTDs)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46A6F-ECBF-48AD-B804-1EF5403C7CB1}"/>
              </a:ext>
            </a:extLst>
          </p:cNvPr>
          <p:cNvSpPr txBox="1"/>
          <p:nvPr/>
        </p:nvSpPr>
        <p:spPr>
          <a:xfrm>
            <a:off x="3432311" y="1354463"/>
            <a:ext cx="849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DTD - XML Building 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B510C-048E-6F0B-9ABE-A7850370E9E5}"/>
              </a:ext>
            </a:extLst>
          </p:cNvPr>
          <p:cNvSpPr txBox="1"/>
          <p:nvPr/>
        </p:nvSpPr>
        <p:spPr>
          <a:xfrm>
            <a:off x="3677477" y="2323298"/>
            <a:ext cx="80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main building blocks of both XML and HTML documents are elements.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D3EA4-A069-5078-4EF2-216CA441093F}"/>
              </a:ext>
            </a:extLst>
          </p:cNvPr>
          <p:cNvSpPr txBox="1"/>
          <p:nvPr/>
        </p:nvSpPr>
        <p:spPr>
          <a:xfrm>
            <a:off x="3705638" y="3351258"/>
            <a:ext cx="80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all XML documents are made up by the following building blocks: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63576-FE40-4D4F-B4A1-809D508C184E}"/>
              </a:ext>
            </a:extLst>
          </p:cNvPr>
          <p:cNvSpPr txBox="1"/>
          <p:nvPr/>
        </p:nvSpPr>
        <p:spPr>
          <a:xfrm>
            <a:off x="3705639" y="4237924"/>
            <a:ext cx="8221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okman Old Style" panose="02050604050505020204" pitchFamily="18" charset="0"/>
              </a:rPr>
              <a:t>Eléments - </a:t>
            </a:r>
            <a:r>
              <a:rPr lang="en-US" sz="2400" dirty="0">
                <a:latin typeface="Bookman Old Style" panose="02050604050505020204" pitchFamily="18" charset="0"/>
              </a:rPr>
              <a:t>Main building blocks of both XML and HTML documents.</a:t>
            </a:r>
            <a:endParaRPr lang="fr-FR" sz="24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okman Old Style" panose="02050604050505020204" pitchFamily="18" charset="0"/>
              </a:rPr>
              <a:t>Attribues- </a:t>
            </a:r>
            <a:r>
              <a:rPr lang="en-US" sz="2400" dirty="0">
                <a:latin typeface="Bookman Old Style" panose="02050604050505020204" pitchFamily="18" charset="0"/>
              </a:rPr>
              <a:t>Provide extra information about elements.</a:t>
            </a:r>
            <a:endParaRPr lang="fr-FR" sz="24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ookman Old Style" panose="02050604050505020204" pitchFamily="18" charset="0"/>
              </a:rPr>
              <a:t>Entities</a:t>
            </a:r>
            <a:r>
              <a:rPr lang="fr-FR" sz="2400" dirty="0">
                <a:latin typeface="Bookman Old Style" panose="02050604050505020204" pitchFamily="18" charset="0"/>
              </a:rPr>
              <a:t>- </a:t>
            </a:r>
            <a:r>
              <a:rPr lang="en-US" sz="2400" dirty="0">
                <a:latin typeface="Bookman Old Style" panose="02050604050505020204" pitchFamily="18" charset="0"/>
              </a:rPr>
              <a:t>characters have a special meaning in XML</a:t>
            </a:r>
            <a:endParaRPr lang="fr-FR" sz="24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okman Old Style" panose="02050604050505020204" pitchFamily="18" charset="0"/>
              </a:rPr>
              <a:t>PCDATA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okman Old Style" panose="02050604050505020204" pitchFamily="18" charset="0"/>
              </a:rPr>
              <a:t>CDATA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8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F44AC0618C14D9A203B08924EDEAA" ma:contentTypeVersion="3" ma:contentTypeDescription="Create a new document." ma:contentTypeScope="" ma:versionID="a8dd5b1c422c1bf5a718dc4dcb50bc90">
  <xsd:schema xmlns:xsd="http://www.w3.org/2001/XMLSchema" xmlns:xs="http://www.w3.org/2001/XMLSchema" xmlns:p="http://schemas.microsoft.com/office/2006/metadata/properties" xmlns:ns3="5ed36a9f-56b5-48d7-8595-4df2f1097ecb" targetNamespace="http://schemas.microsoft.com/office/2006/metadata/properties" ma:root="true" ma:fieldsID="eb2f3fe89b7194e070fff3e7a05fc95a" ns3:_="">
    <xsd:import namespace="5ed36a9f-56b5-48d7-8595-4df2f1097e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36a9f-56b5-48d7-8595-4df2f1097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4CEFAE-217D-4908-983F-865F39E6E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36a9f-56b5-48d7-8595-4df2f1097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E382BF-8890-4194-B546-3DB4EDBBFD86}">
  <ds:schemaRefs>
    <ds:schemaRef ds:uri="http://www.w3.org/XML/1998/namespace"/>
    <ds:schemaRef ds:uri="http://purl.org/dc/elements/1.1/"/>
    <ds:schemaRef ds:uri="5ed36a9f-56b5-48d7-8595-4df2f1097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78FB29B-F0A9-4A69-B1BC-28F49CBB57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1586</Words>
  <Application>Microsoft Office PowerPoint</Application>
  <PresentationFormat>Widescreen</PresentationFormat>
  <Paragraphs>199</Paragraphs>
  <Slides>23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Blackadder ITC</vt:lpstr>
      <vt:lpstr>Bookman Old Style</vt:lpstr>
      <vt:lpstr>Broadway</vt:lpstr>
      <vt:lpstr>Calibri</vt:lpstr>
      <vt:lpstr>Calibri Light</vt:lpstr>
      <vt:lpstr>Consolas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Kenneth Limjoco ?</dc:creator>
  <cp:lastModifiedBy>Mark Kenneth Limjoco ?</cp:lastModifiedBy>
  <cp:revision>20</cp:revision>
  <dcterms:created xsi:type="dcterms:W3CDTF">2024-02-07T07:23:26Z</dcterms:created>
  <dcterms:modified xsi:type="dcterms:W3CDTF">2024-02-15T10:01:01Z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0x010100DBBF44AC0618C14D9A203B08924EDEAA</vt:lpwstr>
  </property>
</Properties>
</file>