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mo Bold" charset="1" panose="020B0704020202020204"/>
      <p:regular r:id="rId17"/>
    </p:embeddedFont>
    <p:embeddedFont>
      <p:font typeface="Glacial Indifference Bold" charset="1" panose="000008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  <p:embeddedFont>
      <p:font typeface="Glacial Indifference" charset="1" panose="00000000000000000000"/>
      <p:regular r:id="rId21"/>
    </p:embeddedFont>
    <p:embeddedFont>
      <p:font typeface="Montserrat Extra-Light" charset="1" panose="000003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1298" y="0"/>
            <a:ext cx="19547743" cy="10287000"/>
          </a:xfrm>
          <a:custGeom>
            <a:avLst/>
            <a:gdLst/>
            <a:ahLst/>
            <a:cxnLst/>
            <a:rect r="r" b="b" t="t" l="l"/>
            <a:pathLst>
              <a:path h="10287000" w="19547743">
                <a:moveTo>
                  <a:pt x="0" y="0"/>
                </a:moveTo>
                <a:lnTo>
                  <a:pt x="19547743" y="0"/>
                </a:lnTo>
                <a:lnTo>
                  <a:pt x="195477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8197" y="3090537"/>
            <a:ext cx="15928752" cy="274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72"/>
              </a:lnSpc>
            </a:pPr>
            <a:r>
              <a:rPr lang="en-US" b="true" sz="11968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TECHZONE</a:t>
            </a:r>
          </a:p>
          <a:p>
            <a:pPr algn="just">
              <a:lnSpc>
                <a:spcPts val="10172"/>
              </a:lnSpc>
            </a:pPr>
            <a:r>
              <a:rPr lang="en-US" b="true" sz="11968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RETAIL STORE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8197" y="5766139"/>
            <a:ext cx="8368132" cy="804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2"/>
              </a:lnSpc>
            </a:pPr>
            <a:r>
              <a:rPr lang="en-US" sz="6484" b="true">
                <a:solidFill>
                  <a:srgbClr val="D1C4E9"/>
                </a:solidFill>
                <a:latin typeface="Arimo Bold"/>
                <a:ea typeface="Arimo Bold"/>
                <a:cs typeface="Arimo Bold"/>
                <a:sym typeface="Arimo Bold"/>
              </a:rPr>
              <a:t>NETWORK PLAN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9928" y="1857342"/>
            <a:ext cx="15308144" cy="5077201"/>
          </a:xfrm>
          <a:custGeom>
            <a:avLst/>
            <a:gdLst/>
            <a:ahLst/>
            <a:cxnLst/>
            <a:rect r="r" b="b" t="t" l="l"/>
            <a:pathLst>
              <a:path h="5077201" w="15308144">
                <a:moveTo>
                  <a:pt x="0" y="0"/>
                </a:moveTo>
                <a:lnTo>
                  <a:pt x="15308144" y="0"/>
                </a:lnTo>
                <a:lnTo>
                  <a:pt x="15308144" y="5077201"/>
                </a:lnTo>
                <a:lnTo>
                  <a:pt x="0" y="5077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58640" y="1028700"/>
            <a:ext cx="8770719" cy="82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pc="1099">
                <a:solidFill>
                  <a:srgbClr val="F1A06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NETWORK LAYOUT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9928" y="7048843"/>
            <a:ext cx="15308144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2500" b="true">
                <a:solidFill>
                  <a:srgbClr val="F1A0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Star Topology</a:t>
            </a: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each section (floor) has a switch (2960 24TT) that connects all the devices on that floor. The devices (PCs, routers, and security cameras) are connected to this central switch, making it a star configuration.</a:t>
            </a:r>
          </a:p>
          <a:p>
            <a:pPr algn="just">
              <a:lnSpc>
                <a:spcPts val="3750"/>
              </a:lnSpc>
            </a:pPr>
            <a:r>
              <a:rPr lang="en-US" b="true" sz="2500">
                <a:solidFill>
                  <a:srgbClr val="F1A0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Hierarchical Structure</a:t>
            </a: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the switches on each floor may also be interconnected, potentially creating a larger hierarchical topology.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1298" y="0"/>
            <a:ext cx="19547743" cy="10287000"/>
          </a:xfrm>
          <a:custGeom>
            <a:avLst/>
            <a:gdLst/>
            <a:ahLst/>
            <a:cxnLst/>
            <a:rect r="r" b="b" t="t" l="l"/>
            <a:pathLst>
              <a:path h="10287000" w="19547743">
                <a:moveTo>
                  <a:pt x="0" y="0"/>
                </a:moveTo>
                <a:lnTo>
                  <a:pt x="19547743" y="0"/>
                </a:lnTo>
                <a:lnTo>
                  <a:pt x="195477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8197" y="3736898"/>
            <a:ext cx="15928752" cy="145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72"/>
              </a:lnSpc>
            </a:pPr>
            <a:r>
              <a:rPr lang="en-US" b="true" sz="11968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THANK 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8197" y="5126625"/>
            <a:ext cx="8368132" cy="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2"/>
              </a:lnSpc>
            </a:pPr>
            <a:r>
              <a:rPr lang="en-US" sz="6484" b="true">
                <a:solidFill>
                  <a:srgbClr val="D1C4E9"/>
                </a:solidFill>
                <a:latin typeface="Arimo Bold"/>
                <a:ea typeface="Arimo Bold"/>
                <a:cs typeface="Arimo Bold"/>
                <a:sym typeface="Arimo Bold"/>
              </a:rPr>
              <a:t>GROUP 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8618" y="9201150"/>
            <a:ext cx="15650861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1A06E"/>
                </a:solidFill>
                <a:latin typeface="Montserrat"/>
                <a:ea typeface="Montserrat"/>
                <a:cs typeface="Montserrat"/>
                <a:sym typeface="Montserrat"/>
              </a:rPr>
              <a:t>Viñas</a:t>
            </a:r>
            <a:r>
              <a:rPr lang="en-US" sz="2000">
                <a:solidFill>
                  <a:srgbClr val="FFFFFF"/>
                </a:solidFill>
                <a:latin typeface="Montserrat Extra-Light"/>
                <a:ea typeface="Montserrat Extra-Light"/>
                <a:cs typeface="Montserrat Extra-Light"/>
                <a:sym typeface="Montserrat Extra-Light"/>
              </a:rPr>
              <a:t>, Judah Paulo L.   </a:t>
            </a:r>
            <a:r>
              <a:rPr lang="en-US" sz="2000">
                <a:solidFill>
                  <a:srgbClr val="F1A06E"/>
                </a:solidFill>
                <a:latin typeface="Montserrat"/>
                <a:ea typeface="Montserrat"/>
                <a:cs typeface="Montserrat"/>
                <a:sym typeface="Montserrat"/>
              </a:rPr>
              <a:t>Bayrante</a:t>
            </a:r>
            <a:r>
              <a:rPr lang="en-US" sz="2000">
                <a:solidFill>
                  <a:srgbClr val="FFFFFF"/>
                </a:solidFill>
                <a:latin typeface="Montserrat Extra-Light"/>
                <a:ea typeface="Montserrat Extra-Light"/>
                <a:cs typeface="Montserrat Extra-Light"/>
                <a:sym typeface="Montserrat Extra-Light"/>
              </a:rPr>
              <a:t>, Reb G.   </a:t>
            </a:r>
            <a:r>
              <a:rPr lang="en-US" sz="2000">
                <a:solidFill>
                  <a:srgbClr val="F1A06E"/>
                </a:solidFill>
                <a:latin typeface="Montserrat"/>
                <a:ea typeface="Montserrat"/>
                <a:cs typeface="Montserrat"/>
                <a:sym typeface="Montserrat"/>
              </a:rPr>
              <a:t>Cordez</a:t>
            </a:r>
            <a:r>
              <a:rPr lang="en-US" sz="2000">
                <a:solidFill>
                  <a:srgbClr val="FFFFFF"/>
                </a:solidFill>
                <a:latin typeface="Montserrat Extra-Light"/>
                <a:ea typeface="Montserrat Extra-Light"/>
                <a:cs typeface="Montserrat Extra-Light"/>
                <a:sym typeface="Montserrat Extra-Light"/>
              </a:rPr>
              <a:t>, Roland Joseph P.   </a:t>
            </a:r>
            <a:r>
              <a:rPr lang="en-US" sz="2000">
                <a:solidFill>
                  <a:srgbClr val="F1A06E"/>
                </a:solidFill>
                <a:latin typeface="Montserrat"/>
                <a:ea typeface="Montserrat"/>
                <a:cs typeface="Montserrat"/>
                <a:sym typeface="Montserrat"/>
              </a:rPr>
              <a:t>Nodado</a:t>
            </a:r>
            <a:r>
              <a:rPr lang="en-US" sz="2000">
                <a:solidFill>
                  <a:srgbClr val="FFFFFF"/>
                </a:solidFill>
                <a:latin typeface="Montserrat Extra-Light"/>
                <a:ea typeface="Montserrat Extra-Light"/>
                <a:cs typeface="Montserrat Extra-Light"/>
                <a:sym typeface="Montserrat Extra-Light"/>
              </a:rPr>
              <a:t>, Mark   </a:t>
            </a:r>
            <a:r>
              <a:rPr lang="en-US" sz="2000">
                <a:solidFill>
                  <a:srgbClr val="F1A06E"/>
                </a:solidFill>
                <a:latin typeface="Montserrat"/>
                <a:ea typeface="Montserrat"/>
                <a:cs typeface="Montserrat"/>
                <a:sym typeface="Montserrat"/>
              </a:rPr>
              <a:t>Aratia</a:t>
            </a:r>
            <a:r>
              <a:rPr lang="en-US" sz="2000">
                <a:solidFill>
                  <a:srgbClr val="FFFFFF"/>
                </a:solidFill>
                <a:latin typeface="Montserrat Extra-Light"/>
                <a:ea typeface="Montserrat Extra-Light"/>
                <a:cs typeface="Montserrat Extra-Light"/>
                <a:sym typeface="Montserrat Extra-Light"/>
              </a:rPr>
              <a:t>, Jhoben 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72263" y="5111540"/>
            <a:ext cx="3159357" cy="55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F1A06E"/>
                </a:solidFill>
                <a:latin typeface="Montserrat"/>
                <a:ea typeface="Montserrat"/>
                <a:cs typeface="Montserrat"/>
                <a:sym typeface="Montserrat"/>
              </a:rPr>
              <a:t>BSIT-3F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996260"/>
            <a:ext cx="6085191" cy="6816406"/>
          </a:xfrm>
          <a:custGeom>
            <a:avLst/>
            <a:gdLst/>
            <a:ahLst/>
            <a:cxnLst/>
            <a:rect r="r" b="b" t="t" l="l"/>
            <a:pathLst>
              <a:path h="6816406" w="6085191">
                <a:moveTo>
                  <a:pt x="0" y="0"/>
                </a:moveTo>
                <a:lnTo>
                  <a:pt x="6085191" y="0"/>
                </a:lnTo>
                <a:lnTo>
                  <a:pt x="6085191" y="6816406"/>
                </a:lnTo>
                <a:lnTo>
                  <a:pt x="0" y="68164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46692" y="1167585"/>
            <a:ext cx="9167352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pc="1099" strike="noStrike" u="none">
                <a:solidFill>
                  <a:srgbClr val="F1A06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BUSINESS OVERVIEW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046692" y="2441894"/>
            <a:ext cx="9212608" cy="6115612"/>
            <a:chOff x="0" y="0"/>
            <a:chExt cx="12283477" cy="815415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2283477" cy="516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2999" b="true">
                  <a:solidFill>
                    <a:srgbClr val="F1A06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TechZone </a:t>
              </a:r>
              <a:r>
                <a:rPr lang="en-US" sz="2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is a three-story retail establishment specializing in selling the latest gadgets, accessories, and providing computer services. The store needs a robust and reliable network to support its point-of-sale (POS) systems, inventory management, customer Wi-Fi, and computer service operations.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33502"/>
              <a:ext cx="12283477" cy="2920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2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  The network will support all essential business activities, ensuring smooth operations and excellent customer service across its three floors.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68871" y="5971284"/>
            <a:ext cx="2236838" cy="1769898"/>
          </a:xfrm>
          <a:custGeom>
            <a:avLst/>
            <a:gdLst/>
            <a:ahLst/>
            <a:cxnLst/>
            <a:rect r="r" b="b" t="t" l="l"/>
            <a:pathLst>
              <a:path h="1769898" w="2236838">
                <a:moveTo>
                  <a:pt x="0" y="0"/>
                </a:moveTo>
                <a:lnTo>
                  <a:pt x="2236838" y="0"/>
                </a:lnTo>
                <a:lnTo>
                  <a:pt x="2236838" y="1769898"/>
                </a:lnTo>
                <a:lnTo>
                  <a:pt x="0" y="1769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20874" y="2968721"/>
            <a:ext cx="1927155" cy="1674216"/>
          </a:xfrm>
          <a:custGeom>
            <a:avLst/>
            <a:gdLst/>
            <a:ahLst/>
            <a:cxnLst/>
            <a:rect r="r" b="b" t="t" l="l"/>
            <a:pathLst>
              <a:path h="1674216" w="1927155">
                <a:moveTo>
                  <a:pt x="0" y="0"/>
                </a:moveTo>
                <a:lnTo>
                  <a:pt x="1927154" y="0"/>
                </a:lnTo>
                <a:lnTo>
                  <a:pt x="1927154" y="1674215"/>
                </a:lnTo>
                <a:lnTo>
                  <a:pt x="0" y="16742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24296" y="2576188"/>
            <a:ext cx="2614769" cy="2082010"/>
          </a:xfrm>
          <a:custGeom>
            <a:avLst/>
            <a:gdLst/>
            <a:ahLst/>
            <a:cxnLst/>
            <a:rect r="r" b="b" t="t" l="l"/>
            <a:pathLst>
              <a:path h="2082010" w="2614769">
                <a:moveTo>
                  <a:pt x="0" y="0"/>
                </a:moveTo>
                <a:lnTo>
                  <a:pt x="2614770" y="0"/>
                </a:lnTo>
                <a:lnTo>
                  <a:pt x="2614770" y="2082010"/>
                </a:lnTo>
                <a:lnTo>
                  <a:pt x="0" y="2082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76483" y="5971284"/>
            <a:ext cx="1927155" cy="1769898"/>
          </a:xfrm>
          <a:custGeom>
            <a:avLst/>
            <a:gdLst/>
            <a:ahLst/>
            <a:cxnLst/>
            <a:rect r="r" b="b" t="t" l="l"/>
            <a:pathLst>
              <a:path h="1769898" w="1927155">
                <a:moveTo>
                  <a:pt x="0" y="0"/>
                </a:moveTo>
                <a:lnTo>
                  <a:pt x="1927155" y="0"/>
                </a:lnTo>
                <a:lnTo>
                  <a:pt x="1927155" y="1769898"/>
                </a:lnTo>
                <a:lnTo>
                  <a:pt x="0" y="1769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861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20410" y="4728661"/>
            <a:ext cx="5022542" cy="52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Stable wired connections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09039" y="1028700"/>
            <a:ext cx="6669923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pc="1099">
                <a:solidFill>
                  <a:srgbClr val="F1A06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REQUIREMENTS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2650" y="7807857"/>
            <a:ext cx="7309282" cy="52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Segmentation of the network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01312" y="4728661"/>
            <a:ext cx="5566278" cy="52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 surveillance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08630" y="7826907"/>
            <a:ext cx="5862861" cy="52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Wireless connectivity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883" y="2658908"/>
            <a:ext cx="9735942" cy="5671186"/>
          </a:xfrm>
          <a:custGeom>
            <a:avLst/>
            <a:gdLst/>
            <a:ahLst/>
            <a:cxnLst/>
            <a:rect r="r" b="b" t="t" l="l"/>
            <a:pathLst>
              <a:path h="5671186" w="9735942">
                <a:moveTo>
                  <a:pt x="0" y="0"/>
                </a:moveTo>
                <a:lnTo>
                  <a:pt x="9735943" y="0"/>
                </a:lnTo>
                <a:lnTo>
                  <a:pt x="9735943" y="5671187"/>
                </a:lnTo>
                <a:lnTo>
                  <a:pt x="0" y="5671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" r="0" b="-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9039" y="1028700"/>
            <a:ext cx="6669923" cy="82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pc="1099">
                <a:solidFill>
                  <a:srgbClr val="F1A06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FLOOR PLAN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00598" y="2592233"/>
            <a:ext cx="7350519" cy="572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b="true">
                <a:solidFill>
                  <a:srgbClr val="F1A0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1ST FLOOR (Gadget Store)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 Systems - wired connections for all checkout counters.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Staff Devices - wireless access for tablets and inventory management devices used by staff.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 Wi-Fi - a dedicated wireless network for customer access.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Surveillance Cameras - wired IP cameras for monitoring the shop area.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883" y="2660943"/>
            <a:ext cx="9735942" cy="5671186"/>
          </a:xfrm>
          <a:custGeom>
            <a:avLst/>
            <a:gdLst/>
            <a:ahLst/>
            <a:cxnLst/>
            <a:rect r="r" b="b" t="t" l="l"/>
            <a:pathLst>
              <a:path h="5671186" w="9735942">
                <a:moveTo>
                  <a:pt x="0" y="0"/>
                </a:moveTo>
                <a:lnTo>
                  <a:pt x="9735943" y="0"/>
                </a:lnTo>
                <a:lnTo>
                  <a:pt x="9735943" y="5671186"/>
                </a:lnTo>
                <a:lnTo>
                  <a:pt x="0" y="567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t="0" r="-5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9039" y="1028700"/>
            <a:ext cx="6669923" cy="82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pc="1099">
                <a:solidFill>
                  <a:srgbClr val="F1A06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FLOOR PLAN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00598" y="2594268"/>
            <a:ext cx="7350519" cy="643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b="true">
                <a:solidFill>
                  <a:srgbClr val="F1A0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2ND FLOOR (Accessories Store)</a:t>
            </a:r>
          </a:p>
          <a:p>
            <a:pPr algn="just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 Systems - wired connections for additional checkout counters.</a:t>
            </a:r>
          </a:p>
          <a:p>
            <a:pPr algn="just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Sales Room - wired and wireless connections to handle customer inquiries, financial transactions, and access to inventory databases.</a:t>
            </a:r>
          </a:p>
          <a:p>
            <a:pPr algn="just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Staff Devices - wireless access for staff to manage inventory and assist customers.</a:t>
            </a:r>
          </a:p>
          <a:p>
            <a:pPr algn="just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 Wi-Fi - wireless network available for customers.</a:t>
            </a:r>
          </a:p>
          <a:p>
            <a:pPr algn="just" marL="561341" indent="-280670" lvl="1">
              <a:lnSpc>
                <a:spcPts val="39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Surveillance Cameras - wired IP cameras to monitor the accessories area.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883" y="2657552"/>
            <a:ext cx="9735942" cy="5671186"/>
          </a:xfrm>
          <a:custGeom>
            <a:avLst/>
            <a:gdLst/>
            <a:ahLst/>
            <a:cxnLst/>
            <a:rect r="r" b="b" t="t" l="l"/>
            <a:pathLst>
              <a:path h="5671186" w="9735942">
                <a:moveTo>
                  <a:pt x="0" y="0"/>
                </a:moveTo>
                <a:lnTo>
                  <a:pt x="9735943" y="0"/>
                </a:lnTo>
                <a:lnTo>
                  <a:pt x="9735943" y="5671187"/>
                </a:lnTo>
                <a:lnTo>
                  <a:pt x="0" y="5671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t="0" r="-5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9039" y="1028700"/>
            <a:ext cx="6669923" cy="82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pc="1099">
                <a:solidFill>
                  <a:srgbClr val="F1A06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FLOOR PLAN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00598" y="2590877"/>
            <a:ext cx="7350519" cy="5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b="true">
                <a:solidFill>
                  <a:srgbClr val="F1A0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3RD FLOOR (Computer Services)</a:t>
            </a:r>
          </a:p>
          <a:p>
            <a:pPr algn="just" marL="539751" indent="-269876" lvl="1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Workstations - wired connections for service desks and computers used for repairs and customer consultations.</a:t>
            </a:r>
          </a:p>
          <a:p>
            <a:pPr algn="just" marL="539751" indent="-269876" lvl="1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Staff Personal Devices - wireless access for staff personal devices.</a:t>
            </a:r>
          </a:p>
          <a:p>
            <a:pPr algn="just" marL="539751" indent="-269876" lvl="1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 Wi-Fi - wireless network available for customers.</a:t>
            </a:r>
          </a:p>
          <a:p>
            <a:pPr algn="just" marL="539751" indent="-269876" lvl="1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Wireless Network - wireless access for technicians using tablets.</a:t>
            </a:r>
          </a:p>
          <a:p>
            <a:pPr algn="just" marL="539751" indent="-269876" lvl="1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Surveillance Cameras - wired connections for monitoring service areas.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940676" y="2800541"/>
          <a:ext cx="14406648" cy="6457759"/>
        </p:xfrm>
        <a:graphic>
          <a:graphicData uri="http://schemas.openxmlformats.org/drawingml/2006/table">
            <a:tbl>
              <a:tblPr/>
              <a:tblGrid>
                <a:gridCol w="2881330"/>
                <a:gridCol w="2881330"/>
                <a:gridCol w="2881330"/>
                <a:gridCol w="2881330"/>
                <a:gridCol w="2881330"/>
              </a:tblGrid>
              <a:tr h="13060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DEVICES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VLAN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NETWORK ADDRESS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IP ADDRESS 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SUBNET MASK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588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 POS System, Staff PCs, Wireless Router (Staff)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VLAN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192.168.10.0/24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192.168.10.10 – 192.168.10.50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255.255.255.0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5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Wireless Router (Customer), Customer Wi-Fi Devices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VLAN 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192.168.40.0/24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192.168.40.10 - 192.168.40.50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255.255.255.0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8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CCTV Monitoring PC, Security Cameras (Wired)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VLAN 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192.168.50.0/24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192.168.50.10 - 192.168.50.50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255.255.255.0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758640" y="1028700"/>
            <a:ext cx="8770719" cy="82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pc="1099">
                <a:solidFill>
                  <a:srgbClr val="F1A06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IP ADDRESS TABLE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12570" y="1781142"/>
            <a:ext cx="5862861" cy="52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1ST FLOOR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940676" y="2800541"/>
          <a:ext cx="14406648" cy="6457759"/>
        </p:xfrm>
        <a:graphic>
          <a:graphicData uri="http://schemas.openxmlformats.org/drawingml/2006/table">
            <a:tbl>
              <a:tblPr/>
              <a:tblGrid>
                <a:gridCol w="2881330"/>
                <a:gridCol w="2881330"/>
                <a:gridCol w="2881330"/>
                <a:gridCol w="2881330"/>
                <a:gridCol w="2881330"/>
              </a:tblGrid>
              <a:tr h="13060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DEVICES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VLAN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NETWORK ADDRESS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IP ADDRESS 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SUBNET MASK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588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Sales PCs, Wireless Router (Staff), POS Systems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VLAN 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192.168.20.0/24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192.168.20.10 - 192.168.20.50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255.255.255.0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5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Wireless Router (Customer), Customer Wi-Fi Devices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VLAN 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192.168.40.0/24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192.168.40.10 - 192.168.40.50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255.255.255.0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8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CCTV Monitoring PC, Security Cameras (Wired)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VLAN 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192.168.50.0/24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192.168.50.10 - 192.168.50.50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255.255.255.0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758640" y="1028700"/>
            <a:ext cx="8770719" cy="82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pc="1099">
                <a:solidFill>
                  <a:srgbClr val="F1A06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IP ADDRESS TABLE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12570" y="1781142"/>
            <a:ext cx="5862861" cy="52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2ND FLOOR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940676" y="2800541"/>
          <a:ext cx="14406648" cy="6810184"/>
        </p:xfrm>
        <a:graphic>
          <a:graphicData uri="http://schemas.openxmlformats.org/drawingml/2006/table">
            <a:tbl>
              <a:tblPr/>
              <a:tblGrid>
                <a:gridCol w="2881330"/>
                <a:gridCol w="2881330"/>
                <a:gridCol w="2881330"/>
                <a:gridCol w="2881330"/>
                <a:gridCol w="2881330"/>
              </a:tblGrid>
              <a:tr h="12994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DEVICES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VLAN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NETWORK ADDRESS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IP ADDRESS 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SUBNET MASK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9651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4 Workstation PCs (Computer Service), Wireless Router (Staff)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VLAN 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192.168.30.0/24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192.168.30.10 - 192.168.30.50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255.255.255.0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51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Wireless Router (Customer), Customer Wi-Fi Devices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VLAN 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192.168.40.0/24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192.168.40.10 - 192.168.40.50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255.255.255.0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04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CCTV Monitoring PC, Security Cameras (Wired)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VLAN 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192.168.50.0/24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192.168.50.10 - 192.168.50.50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255.255.255.0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758640" y="1028700"/>
            <a:ext cx="8770719" cy="82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 spc="1099">
                <a:solidFill>
                  <a:srgbClr val="F1A06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IP ADDRESS TABLE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12570" y="1781142"/>
            <a:ext cx="5862861" cy="52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3RD FLOOR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DAGUExIP1xk</dc:identifier>
  <dcterms:modified xsi:type="dcterms:W3CDTF">2011-08-01T06:04:30Z</dcterms:modified>
  <cp:revision>1</cp:revision>
  <dc:title>Techzone Retail Store-Network Business Proposal</dc:title>
</cp:coreProperties>
</file>