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5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5B93C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5B93C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1" i="0">
                <a:solidFill>
                  <a:srgbClr val="5B93C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4A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1202" y="4508951"/>
            <a:ext cx="504573" cy="50457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5089" y="1881758"/>
            <a:ext cx="5773821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1" i="0">
                <a:solidFill>
                  <a:srgbClr val="5B93C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1233" y="2259162"/>
            <a:ext cx="8041532" cy="278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4A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6303" y="1916107"/>
            <a:ext cx="2810711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en-US" spc="750" dirty="0"/>
              <a:t>Cheers!</a:t>
            </a:r>
            <a:endParaRPr spc="650" dirty="0"/>
          </a:p>
        </p:txBody>
      </p:sp>
      <p:sp>
        <p:nvSpPr>
          <p:cNvPr id="4" name="object 4"/>
          <p:cNvSpPr txBox="1"/>
          <p:nvPr/>
        </p:nvSpPr>
        <p:spPr>
          <a:xfrm>
            <a:off x="628627" y="2892926"/>
            <a:ext cx="7886065" cy="130356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653665" marR="2647950" algn="ctr">
              <a:lnSpc>
                <a:spcPct val="100400"/>
              </a:lnSpc>
              <a:spcBef>
                <a:spcPts val="85"/>
              </a:spcBef>
            </a:pPr>
            <a:r>
              <a:rPr lang="en-US" sz="2800" spc="185" dirty="0">
                <a:solidFill>
                  <a:srgbClr val="FFFFFF"/>
                </a:solidFill>
                <a:latin typeface="Cambria"/>
                <a:cs typeface="Cambria"/>
              </a:rPr>
              <a:t>John</a:t>
            </a:r>
            <a:r>
              <a:rPr sz="28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800" spc="220" dirty="0">
                <a:solidFill>
                  <a:srgbClr val="FFFFFF"/>
                </a:solidFill>
                <a:latin typeface="Cambria"/>
                <a:cs typeface="Cambria"/>
              </a:rPr>
              <a:t>West</a:t>
            </a:r>
            <a:r>
              <a:rPr sz="28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-6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FFFFFF"/>
                </a:solidFill>
                <a:latin typeface="Cambria"/>
                <a:cs typeface="Cambria"/>
              </a:rPr>
              <a:t>@</a:t>
            </a:r>
            <a:r>
              <a:rPr lang="en-US" sz="2800" spc="155" dirty="0">
                <a:solidFill>
                  <a:srgbClr val="FFFFFF"/>
                </a:solidFill>
                <a:latin typeface="Cambria"/>
                <a:cs typeface="Cambria"/>
              </a:rPr>
              <a:t> jowest90</a:t>
            </a:r>
            <a:endParaRPr sz="28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800" spc="155" dirty="0">
                <a:solidFill>
                  <a:srgbClr val="FFFFFF"/>
                </a:solidFill>
                <a:latin typeface="Cambria"/>
                <a:cs typeface="Cambria"/>
              </a:rPr>
              <a:t>https://github.com/</a:t>
            </a:r>
            <a:r>
              <a:rPr lang="en-US" sz="2800" spc="155" dirty="0">
                <a:solidFill>
                  <a:srgbClr val="FFFFFF"/>
                </a:solidFill>
                <a:latin typeface="Cambria"/>
                <a:cs typeface="Cambria"/>
              </a:rPr>
              <a:t>jowest90/cheers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50" y="86714"/>
            <a:ext cx="6616850" cy="66748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z="4200" spc="705" dirty="0"/>
              <a:t>Demo</a:t>
            </a:r>
            <a:r>
              <a:rPr sz="4200" spc="210" dirty="0"/>
              <a:t> </a:t>
            </a:r>
            <a:r>
              <a:rPr lang="en-US" sz="4200" spc="335" dirty="0"/>
              <a:t>–</a:t>
            </a:r>
            <a:r>
              <a:rPr sz="4200" spc="204" dirty="0"/>
              <a:t> </a:t>
            </a:r>
            <a:r>
              <a:rPr sz="4200" spc="470" dirty="0"/>
              <a:t>Create</a:t>
            </a:r>
            <a:r>
              <a:rPr lang="en-US" sz="4200" spc="470" dirty="0"/>
              <a:t> drink 1</a:t>
            </a:r>
            <a:endParaRPr sz="42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BF627D-DFE2-4867-AE33-1A21C9CE7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70636"/>
            <a:ext cx="2895600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50" y="86714"/>
            <a:ext cx="6616850" cy="66748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lang="en-US" sz="4200" spc="705" dirty="0"/>
              <a:t>Demo</a:t>
            </a:r>
            <a:r>
              <a:rPr lang="en-US" sz="4200" spc="210" dirty="0"/>
              <a:t> </a:t>
            </a:r>
            <a:r>
              <a:rPr lang="en-US" sz="4200" spc="335" dirty="0"/>
              <a:t>–</a:t>
            </a:r>
            <a:r>
              <a:rPr lang="en-US" sz="4200" spc="204" dirty="0"/>
              <a:t> </a:t>
            </a:r>
            <a:r>
              <a:rPr lang="en-US" sz="4200" spc="470" dirty="0"/>
              <a:t>Create drink 2</a:t>
            </a:r>
            <a:endParaRPr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2BD64B-96A0-498D-A9F6-793F4CFD9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587" y="2190750"/>
            <a:ext cx="3867690" cy="1829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50" y="86714"/>
            <a:ext cx="7455050" cy="66748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lang="en-US" sz="4200" spc="705" dirty="0"/>
              <a:t>Demo code</a:t>
            </a:r>
            <a:r>
              <a:rPr lang="en-US" sz="4200" spc="210" dirty="0"/>
              <a:t> </a:t>
            </a:r>
            <a:r>
              <a:rPr lang="en-US" sz="4200" spc="335" dirty="0"/>
              <a:t>–</a:t>
            </a:r>
            <a:r>
              <a:rPr lang="en-US" sz="4200" spc="204" dirty="0"/>
              <a:t> </a:t>
            </a:r>
            <a:r>
              <a:rPr lang="en-US" sz="4200" spc="470" dirty="0"/>
              <a:t>Create drink</a:t>
            </a:r>
            <a:endParaRPr sz="42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8E1233E-4BED-439A-A4E9-055F386C4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90750"/>
            <a:ext cx="3962953" cy="15813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50" y="86714"/>
            <a:ext cx="5678805" cy="66748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z="4200" spc="705" dirty="0"/>
              <a:t>Demo</a:t>
            </a:r>
            <a:r>
              <a:rPr sz="4200" spc="210" dirty="0"/>
              <a:t> </a:t>
            </a:r>
            <a:r>
              <a:rPr lang="en-US" sz="4200" spc="335" dirty="0"/>
              <a:t>–</a:t>
            </a:r>
            <a:r>
              <a:rPr sz="4200" spc="204" dirty="0"/>
              <a:t> </a:t>
            </a:r>
            <a:r>
              <a:rPr lang="en-US" sz="4200" spc="470" dirty="0"/>
              <a:t>login 1</a:t>
            </a:r>
            <a:endParaRPr sz="4200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8124C5-0EDC-4DF0-9834-054826310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81150"/>
            <a:ext cx="4458322" cy="28960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50" y="86714"/>
            <a:ext cx="5678805" cy="66748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z="4200" spc="705" dirty="0"/>
              <a:t>Demo</a:t>
            </a:r>
            <a:r>
              <a:rPr sz="4200" spc="210" dirty="0"/>
              <a:t> </a:t>
            </a:r>
            <a:r>
              <a:rPr lang="en-US" sz="4200" spc="335" dirty="0"/>
              <a:t>–</a:t>
            </a:r>
            <a:r>
              <a:rPr sz="4200" spc="204" dirty="0"/>
              <a:t> </a:t>
            </a:r>
            <a:r>
              <a:rPr lang="en-US" sz="4200" spc="470" dirty="0"/>
              <a:t>login </a:t>
            </a:r>
            <a:r>
              <a:rPr sz="4200" spc="345" dirty="0"/>
              <a:t>2</a:t>
            </a:r>
            <a:endParaRPr sz="4200" dirty="0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0DE244F3-D89A-4EE7-91FF-5770927F9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550"/>
            <a:ext cx="9144000" cy="20807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50" y="86714"/>
            <a:ext cx="5678805" cy="66748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04"/>
              </a:spcBef>
            </a:pPr>
            <a:r>
              <a:rPr sz="4200" spc="705" dirty="0"/>
              <a:t>Demo</a:t>
            </a:r>
            <a:r>
              <a:rPr sz="4200" spc="210" dirty="0"/>
              <a:t> </a:t>
            </a:r>
            <a:r>
              <a:rPr lang="en-US" sz="4200" spc="210" dirty="0"/>
              <a:t>code</a:t>
            </a:r>
            <a:r>
              <a:rPr sz="4200" spc="335" dirty="0"/>
              <a:t>-</a:t>
            </a:r>
            <a:r>
              <a:rPr sz="4200" spc="204" dirty="0"/>
              <a:t> </a:t>
            </a:r>
            <a:r>
              <a:rPr lang="en-US" sz="4200" spc="470" dirty="0"/>
              <a:t>login</a:t>
            </a:r>
            <a:endParaRPr sz="42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8EB066D-889A-46E5-97F5-05A858FD0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33550"/>
            <a:ext cx="6230219" cy="2829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50" y="405801"/>
            <a:ext cx="6711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705" dirty="0"/>
              <a:t>Demo</a:t>
            </a:r>
            <a:r>
              <a:rPr sz="4200" spc="225" dirty="0"/>
              <a:t> </a:t>
            </a:r>
            <a:r>
              <a:rPr sz="4200" spc="335" dirty="0"/>
              <a:t>-</a:t>
            </a:r>
            <a:r>
              <a:rPr sz="4200" spc="225" dirty="0"/>
              <a:t> </a:t>
            </a:r>
            <a:r>
              <a:rPr lang="en-US" sz="4200" spc="630" dirty="0"/>
              <a:t>login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317350" y="1193646"/>
            <a:ext cx="8047990" cy="2399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previous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slide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handles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the user authentication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Arial"/>
              <a:cs typeface="Arial"/>
            </a:endParaRPr>
          </a:p>
          <a:p>
            <a:pPr marL="469900" marR="144145" indent="-351790">
              <a:lnSpc>
                <a:spcPct val="113300"/>
              </a:lnSpc>
              <a:spcBef>
                <a:spcPts val="5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lang="en-US" sz="1600" dirty="0">
                <a:solidFill>
                  <a:srgbClr val="FFFFFF"/>
                </a:solidFill>
                <a:latin typeface="Arial"/>
                <a:cs typeface="Arial"/>
              </a:rPr>
              <a:t>configure() method; when a user selects a link or button containing @{/login}, a login form is generated by Spring Boot Security package for the user to enter their email and password.</a:t>
            </a:r>
            <a:endParaRPr sz="1600" dirty="0">
              <a:latin typeface="Arial"/>
              <a:cs typeface="Arial"/>
            </a:endParaRPr>
          </a:p>
          <a:p>
            <a:pPr marL="469900" marR="125730" indent="-351790">
              <a:lnSpc>
                <a:spcPct val="113300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Once entered, the system will search the user by email and to authenticate, it matches the password that is saved in the DB.</a:t>
            </a:r>
            <a:endParaRPr sz="1600" dirty="0">
              <a:latin typeface="Arial"/>
              <a:cs typeface="Arial"/>
            </a:endParaRPr>
          </a:p>
          <a:p>
            <a:pPr marL="469900" marR="5080" indent="-351790">
              <a:lnSpc>
                <a:spcPct val="113300"/>
              </a:lnSpc>
              <a:buChar char="●"/>
              <a:tabLst>
                <a:tab pos="469265" algn="l"/>
                <a:tab pos="469900" algn="l"/>
              </a:tabLst>
            </a:pPr>
            <a:r>
              <a:rPr lang="en-US" sz="1600" spc="-5" dirty="0">
                <a:solidFill>
                  <a:srgbClr val="FFFFFF"/>
                </a:solidFill>
                <a:latin typeface="Arial"/>
                <a:cs typeface="Arial"/>
              </a:rPr>
              <a:t>If successful, the user is redirected to the /users page and can logout at any moment the user pleases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57150"/>
            <a:ext cx="4961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745" dirty="0"/>
              <a:t>What</a:t>
            </a:r>
            <a:r>
              <a:rPr sz="4800" spc="235" dirty="0"/>
              <a:t> </a:t>
            </a:r>
            <a:r>
              <a:rPr sz="4800" spc="290" dirty="0"/>
              <a:t>I</a:t>
            </a:r>
            <a:r>
              <a:rPr sz="4800" spc="240" dirty="0"/>
              <a:t> </a:t>
            </a:r>
            <a:r>
              <a:rPr sz="4800" spc="645" dirty="0"/>
              <a:t>Learned</a:t>
            </a:r>
            <a:endParaRPr sz="4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895350"/>
            <a:ext cx="8041532" cy="3885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 marR="430530" indent="-351790">
              <a:lnSpc>
                <a:spcPct val="113300"/>
              </a:lnSpc>
              <a:spcBef>
                <a:spcPts val="100"/>
              </a:spcBef>
              <a:buFont typeface="Arial"/>
              <a:buChar char="●"/>
              <a:tabLst>
                <a:tab pos="463550" algn="l"/>
                <a:tab pos="464184" algn="l"/>
              </a:tabLst>
            </a:pPr>
            <a:r>
              <a:rPr lang="en-US" spc="120" dirty="0"/>
              <a:t>This was my first-time using Spring Boot even though I have heard of it in the past as I am familiar with the Model-View-Controller methodology, but I’ve only used a PHP framework, Laravel instead. The big differences I noticed, aside from the fact that it’s java, there’s a lot more that goes into the development in the Model. In Laravel, I never had to worry about adding a repository to ensure the data will be saved to my db. </a:t>
            </a:r>
          </a:p>
          <a:p>
            <a:pPr marL="462915" marR="5080" indent="-351790">
              <a:lnSpc>
                <a:spcPct val="113300"/>
              </a:lnSpc>
              <a:buFont typeface="Arial"/>
              <a:buChar char="●"/>
              <a:tabLst>
                <a:tab pos="463550" algn="l"/>
                <a:tab pos="464184" algn="l"/>
              </a:tabLst>
            </a:pPr>
            <a:r>
              <a:rPr lang="en-US" spc="120" dirty="0"/>
              <a:t>This</a:t>
            </a:r>
            <a:r>
              <a:rPr lang="en-US" spc="-5" dirty="0"/>
              <a:t> </a:t>
            </a:r>
            <a:r>
              <a:rPr lang="en-US" spc="75" dirty="0"/>
              <a:t>would be the first-time where I was the leader of the group. While I did not intend that to happen, but with experience of working on projects with groups, without some form of leadership, the project is going to go south very fast. I also knew how to use workflow charts and how to create tasks and assign them to one another. It was awkward at first because I would suggest we do x, y, and z, and have no objections. As time went on, we got more comfortable and figuring out how to down-scale the project.</a:t>
            </a:r>
            <a:endParaRPr lang="en-US" spc="9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1209990"/>
            <a:ext cx="39579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5" dirty="0"/>
              <a:t>What’s</a:t>
            </a:r>
            <a:r>
              <a:rPr sz="4800" spc="190" dirty="0"/>
              <a:t> </a:t>
            </a:r>
            <a:r>
              <a:rPr sz="4800" spc="600" dirty="0"/>
              <a:t>Next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50821" y="2259162"/>
            <a:ext cx="7717155" cy="861133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lang="en-US" sz="1600" spc="90" dirty="0">
                <a:solidFill>
                  <a:srgbClr val="FFFFFF"/>
                </a:solidFill>
                <a:latin typeface="Cambria"/>
                <a:cs typeface="Cambria"/>
              </a:rPr>
              <a:t>To rate drinks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1600" dirty="0">
              <a:latin typeface="Cambria"/>
              <a:cs typeface="Cambria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lang="en-US" sz="1600" spc="114" dirty="0">
                <a:solidFill>
                  <a:srgbClr val="FFFFFF"/>
                </a:solidFill>
                <a:latin typeface="Cambria"/>
                <a:cs typeface="Cambria"/>
              </a:rPr>
              <a:t>To view drinks for both registered and non-registered users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lang="en-US" sz="1600" spc="90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lang="en-US" sz="1600" spc="110" dirty="0">
                <a:solidFill>
                  <a:srgbClr val="FFFFFF"/>
                </a:solidFill>
                <a:latin typeface="Cambria"/>
                <a:cs typeface="Cambria"/>
              </a:rPr>
              <a:t>To search and filter out a specific drink or a group of </a:t>
            </a:r>
            <a:r>
              <a:rPr lang="en-US" sz="1600" spc="110">
                <a:solidFill>
                  <a:srgbClr val="FFFFFF"/>
                </a:solidFill>
                <a:latin typeface="Cambria"/>
                <a:cs typeface="Cambria"/>
              </a:rPr>
              <a:t>drinks</a:t>
            </a:r>
            <a:r>
              <a:rPr lang="en-US" sz="1600" spc="9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lang="en-US"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1209990"/>
            <a:ext cx="373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75" dirty="0"/>
              <a:t>Description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0227" y="2343150"/>
            <a:ext cx="8043545" cy="25340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1800" spc="175" dirty="0">
                <a:solidFill>
                  <a:srgbClr val="FFFFFF"/>
                </a:solidFill>
                <a:latin typeface="Cambria"/>
                <a:cs typeface="Cambria"/>
              </a:rPr>
              <a:t>Cheers is a drinking rating app </a:t>
            </a:r>
            <a:r>
              <a:rPr sz="1800" spc="90" dirty="0">
                <a:solidFill>
                  <a:srgbClr val="FFFFFF"/>
                </a:solidFill>
                <a:latin typeface="Cambria"/>
                <a:cs typeface="Cambria"/>
              </a:rPr>
              <a:t>allows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users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1800" spc="125" dirty="0">
                <a:solidFill>
                  <a:srgbClr val="FFFFFF"/>
                </a:solidFill>
                <a:latin typeface="Cambria"/>
                <a:cs typeface="Cambria"/>
              </a:rPr>
              <a:t>submit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pc="120" dirty="0">
                <a:solidFill>
                  <a:srgbClr val="FFFFFF"/>
                </a:solidFill>
                <a:latin typeface="Cambria"/>
                <a:cs typeface="Cambria"/>
              </a:rPr>
              <a:t>rate a variety of drinks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Cambria"/>
                <a:cs typeface="Cambria"/>
              </a:rPr>
              <a:t>It </a:t>
            </a:r>
            <a:r>
              <a:rPr lang="en-US" sz="1800" spc="105" dirty="0">
                <a:solidFill>
                  <a:srgbClr val="FFFFFF"/>
                </a:solidFill>
                <a:latin typeface="Cambria"/>
                <a:cs typeface="Cambria"/>
              </a:rPr>
              <a:t>allows people to show the most rated drinks at the time to show what’s popular</a:t>
            </a:r>
            <a:r>
              <a:rPr sz="1800" spc="95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User’s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55" dirty="0">
                <a:solidFill>
                  <a:srgbClr val="FFFFFF"/>
                </a:solidFill>
                <a:latin typeface="Cambria"/>
                <a:cs typeface="Cambria"/>
              </a:rPr>
              <a:t>can </a:t>
            </a:r>
            <a:r>
              <a:rPr sz="1800" spc="-3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create 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an 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account, </a:t>
            </a:r>
            <a:r>
              <a:rPr lang="en-US" sz="1800" spc="120" dirty="0">
                <a:solidFill>
                  <a:srgbClr val="FFFFFF"/>
                </a:solidFill>
                <a:latin typeface="Cambria"/>
                <a:cs typeface="Cambria"/>
              </a:rPr>
              <a:t>submit a drink 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, </a:t>
            </a:r>
            <a:r>
              <a:rPr lang="en-US" spc="135" dirty="0">
                <a:solidFill>
                  <a:srgbClr val="FFFFFF"/>
                </a:solidFill>
                <a:latin typeface="Cambria"/>
                <a:cs typeface="Cambria"/>
              </a:rPr>
              <a:t>give a rating, and look up others drinks that were already submitted and give a rating as well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pc="135" dirty="0">
                <a:solidFill>
                  <a:srgbClr val="FFFFFF"/>
                </a:solidFill>
                <a:latin typeface="Cambria"/>
                <a:cs typeface="Cambria"/>
              </a:rPr>
              <a:t>Non-registered users can look up a specific drink and view the rating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r>
              <a:rPr lang="en-US" sz="1800" spc="120" dirty="0">
                <a:solidFill>
                  <a:srgbClr val="FFFFFF"/>
                </a:solidFill>
                <a:latin typeface="Cambria"/>
                <a:cs typeface="Cambria"/>
              </a:rPr>
              <a:t> This allows users an ability to either share their opinion of a drink they already had or find something they never even heard of before.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1209990"/>
            <a:ext cx="2830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00" dirty="0"/>
              <a:t>Features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35449" y="2250526"/>
            <a:ext cx="4904740" cy="151515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Users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create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an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30" dirty="0">
                <a:solidFill>
                  <a:srgbClr val="FFFFFF"/>
                </a:solidFill>
                <a:latin typeface="Cambria"/>
                <a:cs typeface="Cambria"/>
              </a:rPr>
              <a:t>account.</a:t>
            </a:r>
            <a:endParaRPr sz="1800" dirty="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125" dirty="0">
                <a:solidFill>
                  <a:srgbClr val="FFFFFF"/>
                </a:solidFill>
                <a:latin typeface="Cambria"/>
                <a:cs typeface="Cambria"/>
              </a:rPr>
              <a:t>Registered </a:t>
            </a:r>
            <a:r>
              <a:rPr lang="en-US" spc="12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sers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1800" spc="120" dirty="0">
                <a:solidFill>
                  <a:srgbClr val="FFFFFF"/>
                </a:solidFill>
                <a:latin typeface="Cambria"/>
                <a:cs typeface="Cambria"/>
              </a:rPr>
              <a:t>submit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lang="en-US" sz="1800" spc="120" dirty="0">
                <a:solidFill>
                  <a:srgbClr val="FFFFFF"/>
                </a:solidFill>
                <a:latin typeface="Cambria"/>
                <a:cs typeface="Cambria"/>
              </a:rPr>
              <a:t> rate, search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Cambria"/>
                <a:cs typeface="Cambria"/>
              </a:rPr>
              <a:t>view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1800" spc="105" dirty="0">
                <a:solidFill>
                  <a:srgbClr val="FFFFFF"/>
                </a:solidFill>
                <a:latin typeface="Cambria"/>
                <a:cs typeface="Cambria"/>
              </a:rPr>
              <a:t>drinks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endParaRPr sz="1800" dirty="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125" dirty="0">
                <a:solidFill>
                  <a:srgbClr val="FFFFFF"/>
                </a:solidFill>
                <a:latin typeface="Cambria"/>
                <a:cs typeface="Cambria"/>
              </a:rPr>
              <a:t>Non-Registered </a:t>
            </a:r>
            <a:r>
              <a:rPr lang="en-US" spc="125" dirty="0">
                <a:solidFill>
                  <a:srgbClr val="FFFFFF"/>
                </a:solidFill>
                <a:latin typeface="Cambria"/>
                <a:cs typeface="Cambria"/>
              </a:rPr>
              <a:t>u</a:t>
            </a: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sers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6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1800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1800" spc="120" dirty="0">
                <a:solidFill>
                  <a:srgbClr val="FFFFFF"/>
                </a:solidFill>
                <a:latin typeface="Cambria"/>
                <a:cs typeface="Cambria"/>
              </a:rPr>
              <a:t>view drinks and search drinks.</a:t>
            </a:r>
            <a:endParaRPr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1209990"/>
            <a:ext cx="7317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70" dirty="0"/>
              <a:t>Planning</a:t>
            </a:r>
            <a:r>
              <a:rPr sz="4800" spc="254" dirty="0"/>
              <a:t> </a:t>
            </a:r>
            <a:r>
              <a:rPr sz="4800" spc="380" dirty="0"/>
              <a:t>-</a:t>
            </a:r>
            <a:r>
              <a:rPr sz="4800" spc="260" dirty="0"/>
              <a:t> </a:t>
            </a:r>
            <a:r>
              <a:rPr sz="4800" spc="560" dirty="0"/>
              <a:t>User</a:t>
            </a:r>
            <a:r>
              <a:rPr sz="4800" spc="260" dirty="0"/>
              <a:t> </a:t>
            </a:r>
            <a:r>
              <a:rPr sz="4800" spc="520" dirty="0"/>
              <a:t>Stories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44925" y="2259162"/>
            <a:ext cx="8031480" cy="1877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0170" algn="just">
              <a:lnSpc>
                <a:spcPct val="113300"/>
              </a:lnSpc>
              <a:spcBef>
                <a:spcPts val="100"/>
              </a:spcBef>
            </a:pPr>
            <a:r>
              <a:rPr sz="1600" b="1" spc="120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16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14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lang="en-US" sz="16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1600" b="1" spc="100" dirty="0">
                <a:solidFill>
                  <a:srgbClr val="FFFFFF"/>
                </a:solidFill>
                <a:latin typeface="Cambria"/>
                <a:cs typeface="Cambria"/>
              </a:rPr>
              <a:t>viewer</a:t>
            </a:r>
            <a:r>
              <a:rPr sz="1600" b="1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7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16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16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lang="en-US" sz="1600" b="1" spc="160" dirty="0">
                <a:solidFill>
                  <a:srgbClr val="FFFFFF"/>
                </a:solidFill>
                <a:latin typeface="Cambria"/>
                <a:cs typeface="Cambria"/>
              </a:rPr>
              <a:t> search and view new drinks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.</a:t>
            </a:r>
            <a:r>
              <a:rPr sz="16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FFFFFF"/>
                </a:solidFill>
                <a:latin typeface="Cambria"/>
                <a:cs typeface="Cambria"/>
              </a:rPr>
              <a:t>entire</a:t>
            </a: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mbria"/>
                <a:cs typeface="Cambria"/>
              </a:rPr>
              <a:t>built</a:t>
            </a: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35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6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Cambria"/>
                <a:cs typeface="Cambria"/>
              </a:rPr>
              <a:t>having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1600" spc="110" dirty="0">
                <a:solidFill>
                  <a:srgbClr val="FFFFFF"/>
                </a:solidFill>
                <a:latin typeface="Cambria"/>
                <a:cs typeface="Cambria"/>
              </a:rPr>
              <a:t>viewers</a:t>
            </a:r>
            <a:r>
              <a:rPr sz="16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1600" spc="114" dirty="0">
                <a:solidFill>
                  <a:srgbClr val="FFFFFF"/>
                </a:solidFill>
                <a:latin typeface="Cambria"/>
                <a:cs typeface="Cambria"/>
              </a:rPr>
              <a:t>to look and see what drinks are currently popular and find exotic drinks that they may not tried yet.</a:t>
            </a:r>
            <a:endParaRPr sz="1600" dirty="0">
              <a:latin typeface="Cambria"/>
              <a:cs typeface="Cambria"/>
            </a:endParaRPr>
          </a:p>
          <a:p>
            <a:pPr marL="12700" marR="5080">
              <a:lnSpc>
                <a:spcPct val="113300"/>
              </a:lnSpc>
              <a:spcBef>
                <a:spcPts val="1650"/>
              </a:spcBef>
            </a:pPr>
            <a:r>
              <a:rPr sz="1600" b="1" spc="120" dirty="0">
                <a:solidFill>
                  <a:srgbClr val="FFFFFF"/>
                </a:solidFill>
                <a:latin typeface="Cambria"/>
                <a:cs typeface="Cambria"/>
              </a:rPr>
              <a:t>As </a:t>
            </a:r>
            <a:r>
              <a:rPr sz="1600" b="1" spc="14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lang="en-US" sz="1600" b="1" spc="140" dirty="0">
                <a:solidFill>
                  <a:srgbClr val="FFFFFF"/>
                </a:solidFill>
                <a:latin typeface="Cambria"/>
                <a:cs typeface="Cambria"/>
              </a:rPr>
              <a:t> registered</a:t>
            </a:r>
            <a:r>
              <a:rPr sz="1600" b="1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114" dirty="0">
                <a:solidFill>
                  <a:srgbClr val="FFFFFF"/>
                </a:solidFill>
                <a:latin typeface="Cambria"/>
                <a:cs typeface="Cambria"/>
              </a:rPr>
              <a:t>user </a:t>
            </a:r>
            <a:r>
              <a:rPr lang="en-US" sz="1600" b="1" spc="70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lang="en-US" sz="16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1600" b="1" spc="16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lang="en-US" sz="1600" b="1" spc="-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1600" b="1" spc="90" dirty="0">
                <a:solidFill>
                  <a:srgbClr val="FFFFFF"/>
                </a:solidFill>
                <a:latin typeface="Cambria"/>
                <a:cs typeface="Cambria"/>
              </a:rPr>
              <a:t>submit drinks that aren’t in the system while give my own rating</a:t>
            </a:r>
            <a:r>
              <a:rPr sz="1600" spc="95" dirty="0">
                <a:solidFill>
                  <a:srgbClr val="FFFFFF"/>
                </a:solidFill>
                <a:latin typeface="Cambria"/>
                <a:cs typeface="Cambria"/>
              </a:rPr>
              <a:t>. </a:t>
            </a:r>
            <a:r>
              <a:rPr lang="en-US" sz="1600" spc="80" dirty="0">
                <a:solidFill>
                  <a:srgbClr val="FFFFFF"/>
                </a:solidFill>
                <a:latin typeface="Cambria"/>
                <a:cs typeface="Cambria"/>
              </a:rPr>
              <a:t>For this list to exist, viewers create an account to register drinks that they have had and give a rating of that drink.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1209990"/>
            <a:ext cx="6511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70" dirty="0"/>
              <a:t>Planning</a:t>
            </a:r>
            <a:r>
              <a:rPr sz="4800" spc="235" dirty="0"/>
              <a:t> </a:t>
            </a:r>
            <a:r>
              <a:rPr sz="4800" spc="380" dirty="0"/>
              <a:t>-</a:t>
            </a:r>
            <a:r>
              <a:rPr sz="4800" spc="240" dirty="0"/>
              <a:t> </a:t>
            </a:r>
            <a:r>
              <a:rPr sz="4800" spc="640" dirty="0"/>
              <a:t>Database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51233" y="2259162"/>
            <a:ext cx="8041532" cy="1988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marR="5080">
              <a:lnSpc>
                <a:spcPct val="113300"/>
              </a:lnSpc>
              <a:spcBef>
                <a:spcPts val="100"/>
              </a:spcBef>
            </a:pPr>
            <a:r>
              <a:rPr spc="80" dirty="0"/>
              <a:t>I </a:t>
            </a:r>
            <a:r>
              <a:rPr spc="110" dirty="0"/>
              <a:t>have three </a:t>
            </a:r>
            <a:r>
              <a:rPr spc="85" dirty="0"/>
              <a:t>tables </a:t>
            </a:r>
            <a:r>
              <a:rPr spc="114" dirty="0"/>
              <a:t>in </a:t>
            </a:r>
            <a:r>
              <a:rPr spc="185" dirty="0"/>
              <a:t>my </a:t>
            </a:r>
            <a:r>
              <a:rPr spc="90" dirty="0"/>
              <a:t>database </a:t>
            </a:r>
            <a:r>
              <a:rPr spc="40" dirty="0"/>
              <a:t>-- </a:t>
            </a:r>
            <a:r>
              <a:rPr spc="110" dirty="0"/>
              <a:t>Users, </a:t>
            </a:r>
            <a:r>
              <a:rPr lang="en-US" spc="114" dirty="0"/>
              <a:t>Drinks</a:t>
            </a:r>
            <a:r>
              <a:rPr spc="114" dirty="0"/>
              <a:t>, </a:t>
            </a:r>
            <a:r>
              <a:rPr spc="120" dirty="0"/>
              <a:t>and </a:t>
            </a:r>
            <a:r>
              <a:rPr lang="en-US" spc="95" dirty="0"/>
              <a:t>Rating</a:t>
            </a:r>
            <a:r>
              <a:rPr spc="95" dirty="0"/>
              <a:t>. </a:t>
            </a:r>
            <a:r>
              <a:rPr spc="120" dirty="0"/>
              <a:t>All </a:t>
            </a:r>
            <a:r>
              <a:rPr spc="110" dirty="0"/>
              <a:t>three have</a:t>
            </a:r>
            <a:r>
              <a:rPr spc="-5" dirty="0"/>
              <a:t> </a:t>
            </a:r>
            <a:r>
              <a:rPr spc="90" dirty="0"/>
              <a:t>a</a:t>
            </a:r>
            <a:r>
              <a:rPr spc="-5" dirty="0"/>
              <a:t> </a:t>
            </a:r>
            <a:r>
              <a:rPr spc="110" dirty="0"/>
              <a:t>primary</a:t>
            </a:r>
            <a:r>
              <a:rPr spc="-10" dirty="0"/>
              <a:t> </a:t>
            </a:r>
            <a:r>
              <a:rPr spc="135" dirty="0"/>
              <a:t>key</a:t>
            </a:r>
            <a:r>
              <a:rPr spc="-5" dirty="0"/>
              <a:t> </a:t>
            </a:r>
            <a:r>
              <a:rPr spc="15" dirty="0"/>
              <a:t>(id).</a:t>
            </a:r>
            <a:r>
              <a:rPr spc="-5" dirty="0"/>
              <a:t> </a:t>
            </a:r>
            <a:r>
              <a:rPr lang="en-US" spc="-5" dirty="0"/>
              <a:t>The Rating table is linked to both the Users table and Drinks table.</a:t>
            </a:r>
          </a:p>
          <a:p>
            <a:pPr marL="6350" marR="5080">
              <a:lnSpc>
                <a:spcPct val="113300"/>
              </a:lnSpc>
              <a:spcBef>
                <a:spcPts val="100"/>
              </a:spcBef>
            </a:pPr>
            <a:endParaRPr lang="en-US" spc="-5" dirty="0"/>
          </a:p>
          <a:p>
            <a:pPr marL="6350" marR="5080">
              <a:lnSpc>
                <a:spcPct val="113300"/>
              </a:lnSpc>
              <a:spcBef>
                <a:spcPts val="100"/>
              </a:spcBef>
            </a:pPr>
            <a:r>
              <a:rPr lang="en-US" spc="-5"/>
              <a:t>Making </a:t>
            </a:r>
            <a:r>
              <a:rPr lang="en-US" spc="-5" dirty="0"/>
              <a:t>the Rating table having a one-to-one relationship between the Users and the Drinks.</a:t>
            </a:r>
          </a:p>
          <a:p>
            <a:pPr marL="6350" marR="5080">
              <a:lnSpc>
                <a:spcPct val="113300"/>
              </a:lnSpc>
              <a:spcBef>
                <a:spcPts val="100"/>
              </a:spcBef>
            </a:pPr>
            <a:endParaRPr lang="en-US" spc="-5" dirty="0"/>
          </a:p>
          <a:p>
            <a:pPr marL="6350" marR="5080">
              <a:lnSpc>
                <a:spcPct val="113300"/>
              </a:lnSpc>
              <a:spcBef>
                <a:spcPts val="100"/>
              </a:spcBef>
            </a:pPr>
            <a:r>
              <a:rPr lang="en-US" spc="-5" dirty="0"/>
              <a:t>When a user rates a drink, the </a:t>
            </a:r>
            <a:r>
              <a:rPr lang="en-US" spc="-5" dirty="0" err="1"/>
              <a:t>User_ID</a:t>
            </a:r>
            <a:r>
              <a:rPr lang="en-US" spc="-5" dirty="0"/>
              <a:t> is linked to that </a:t>
            </a:r>
            <a:r>
              <a:rPr lang="en-US" spc="-5" dirty="0" err="1"/>
              <a:t>Drink_ID</a:t>
            </a:r>
            <a:r>
              <a:rPr lang="en-US" spc="-5" dirty="0"/>
              <a:t> with the rating of that said drink.</a:t>
            </a:r>
            <a:endParaRPr spc="10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4925" y="1209990"/>
            <a:ext cx="5728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655" dirty="0"/>
              <a:t>Technology</a:t>
            </a:r>
            <a:r>
              <a:rPr sz="4800" spc="210" dirty="0"/>
              <a:t> </a:t>
            </a:r>
            <a:r>
              <a:rPr sz="4800" spc="700" dirty="0"/>
              <a:t>Stack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35449" y="2250526"/>
            <a:ext cx="7908290" cy="127663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120" dirty="0">
                <a:solidFill>
                  <a:srgbClr val="FFFFFF"/>
                </a:solidFill>
                <a:latin typeface="Cambria"/>
                <a:cs typeface="Cambria"/>
              </a:rPr>
              <a:t>Spring Boot</a:t>
            </a:r>
            <a:endParaRPr sz="1800" dirty="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140" dirty="0">
                <a:solidFill>
                  <a:srgbClr val="FFFFFF"/>
                </a:solidFill>
                <a:latin typeface="Cambria"/>
                <a:cs typeface="Cambria"/>
              </a:rPr>
              <a:t>MySQL</a:t>
            </a:r>
            <a:endParaRPr sz="1800" dirty="0">
              <a:latin typeface="Cambria"/>
              <a:cs typeface="Cambria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140" dirty="0" err="1">
                <a:solidFill>
                  <a:srgbClr val="FFFFFF"/>
                </a:solidFill>
                <a:latin typeface="Cambria"/>
                <a:cs typeface="Cambria"/>
              </a:rPr>
              <a:t>Thymeleaf</a:t>
            </a:r>
            <a:r>
              <a:rPr lang="en-US" sz="18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lang="en-US" sz="1800" spc="110" dirty="0" err="1">
                <a:solidFill>
                  <a:srgbClr val="FFFFFF"/>
                </a:solidFill>
                <a:latin typeface="Cambria"/>
                <a:cs typeface="Cambria"/>
              </a:rPr>
              <a:t>BootStrap</a:t>
            </a:r>
            <a:endParaRPr lang="en-US" sz="1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50" y="405801"/>
            <a:ext cx="58559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705" dirty="0"/>
              <a:t>Demo</a:t>
            </a:r>
            <a:r>
              <a:rPr sz="4200" spc="220" dirty="0"/>
              <a:t> </a:t>
            </a:r>
            <a:r>
              <a:rPr sz="4200" spc="335" dirty="0"/>
              <a:t>-</a:t>
            </a:r>
            <a:r>
              <a:rPr sz="4200" spc="225" dirty="0"/>
              <a:t> </a:t>
            </a:r>
            <a:r>
              <a:rPr sz="4200" spc="520" dirty="0"/>
              <a:t>Create</a:t>
            </a:r>
            <a:r>
              <a:rPr sz="4200" spc="220" dirty="0"/>
              <a:t> </a:t>
            </a:r>
            <a:r>
              <a:rPr sz="4200" spc="490" dirty="0"/>
              <a:t>User</a:t>
            </a:r>
            <a:r>
              <a:rPr sz="4200" spc="225" dirty="0"/>
              <a:t> </a:t>
            </a:r>
            <a:r>
              <a:rPr sz="4200" spc="-484" dirty="0"/>
              <a:t>1</a:t>
            </a:r>
            <a:endParaRPr sz="420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C779202-A5A2-4213-83E1-8F86A05F5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123950"/>
            <a:ext cx="4788790" cy="38623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50" y="405801"/>
            <a:ext cx="5961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705" dirty="0"/>
              <a:t>Demo</a:t>
            </a:r>
            <a:r>
              <a:rPr lang="en-US" sz="4200" spc="220" dirty="0"/>
              <a:t> </a:t>
            </a:r>
            <a:r>
              <a:rPr lang="en-US" sz="4200" spc="335" dirty="0"/>
              <a:t>-</a:t>
            </a:r>
            <a:r>
              <a:rPr lang="en-US" sz="4200" spc="225" dirty="0"/>
              <a:t> </a:t>
            </a:r>
            <a:r>
              <a:rPr lang="en-US" sz="4200" spc="520" dirty="0"/>
              <a:t>Create</a:t>
            </a:r>
            <a:r>
              <a:rPr lang="en-US" sz="4200" spc="225" dirty="0"/>
              <a:t> </a:t>
            </a:r>
            <a:r>
              <a:rPr lang="en-US" sz="4200" spc="490" dirty="0"/>
              <a:t>User</a:t>
            </a:r>
            <a:r>
              <a:rPr lang="en-US" sz="4200" spc="220" dirty="0"/>
              <a:t> </a:t>
            </a:r>
            <a:r>
              <a:rPr lang="en-US" sz="4200" spc="345" dirty="0"/>
              <a:t>2</a:t>
            </a:r>
            <a:endParaRPr lang="en-US" sz="4200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92F079B-D7A8-4EA1-A206-CDA88CF8D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09750"/>
            <a:ext cx="5182323" cy="17242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50" y="405801"/>
            <a:ext cx="722645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705" dirty="0"/>
              <a:t>Demo Code</a:t>
            </a:r>
            <a:r>
              <a:rPr lang="en-US" sz="4200" spc="220" dirty="0"/>
              <a:t> </a:t>
            </a:r>
            <a:r>
              <a:rPr lang="en-US" sz="4200" spc="335" dirty="0"/>
              <a:t>-</a:t>
            </a:r>
            <a:r>
              <a:rPr lang="en-US" sz="4200" spc="225" dirty="0"/>
              <a:t> </a:t>
            </a:r>
            <a:r>
              <a:rPr lang="en-US" sz="4200" spc="520" dirty="0"/>
              <a:t>Create</a:t>
            </a:r>
            <a:r>
              <a:rPr lang="en-US" sz="4200" spc="220" dirty="0"/>
              <a:t> </a:t>
            </a:r>
            <a:r>
              <a:rPr lang="en-US" sz="4200" spc="490" dirty="0"/>
              <a:t>User</a:t>
            </a:r>
            <a:r>
              <a:rPr lang="en-US" sz="4200" spc="225" dirty="0"/>
              <a:t> </a:t>
            </a:r>
            <a:endParaRPr lang="en-US" sz="420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CB72D52-5FC8-435E-802D-F409C0301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523" y="1781064"/>
            <a:ext cx="3962953" cy="1581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695</Words>
  <Application>Microsoft Office PowerPoint</Application>
  <PresentationFormat>On-screen Show (16:9)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</vt:lpstr>
      <vt:lpstr>Office Theme</vt:lpstr>
      <vt:lpstr>Cheers!</vt:lpstr>
      <vt:lpstr>Description</vt:lpstr>
      <vt:lpstr>Features</vt:lpstr>
      <vt:lpstr>Planning - User Stories</vt:lpstr>
      <vt:lpstr>Planning - Database</vt:lpstr>
      <vt:lpstr>Technology Stack</vt:lpstr>
      <vt:lpstr>Demo - Create User 1</vt:lpstr>
      <vt:lpstr>Demo - Create User 2</vt:lpstr>
      <vt:lpstr>Demo Code - Create User </vt:lpstr>
      <vt:lpstr>Demo – Create drink 1</vt:lpstr>
      <vt:lpstr>Demo – Create drink 2</vt:lpstr>
      <vt:lpstr>Demo code – Create drink</vt:lpstr>
      <vt:lpstr>Demo – login 1</vt:lpstr>
      <vt:lpstr>Demo – login 2</vt:lpstr>
      <vt:lpstr>Demo code- login</vt:lpstr>
      <vt:lpstr>Demo - login</vt:lpstr>
      <vt:lpstr>What I Learned</vt:lpstr>
      <vt:lpstr>What’s 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Cheers!</dc:title>
  <cp:lastModifiedBy>John West</cp:lastModifiedBy>
  <cp:revision>9</cp:revision>
  <dcterms:created xsi:type="dcterms:W3CDTF">2021-09-16T00:22:14Z</dcterms:created>
  <dcterms:modified xsi:type="dcterms:W3CDTF">2021-09-20T17:57:16Z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