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9" r:id="rId12"/>
    <p:sldId id="268" r:id="rId13"/>
    <p:sldId id="270" r:id="rId14"/>
    <p:sldId id="272" r:id="rId15"/>
    <p:sldId id="273" r:id="rId16"/>
    <p:sldId id="271" r:id="rId17"/>
    <p:sldId id="276" r:id="rId18"/>
    <p:sldId id="277" r:id="rId19"/>
    <p:sldId id="280" r:id="rId20"/>
    <p:sldId id="281" r:id="rId21"/>
    <p:sldId id="282" r:id="rId22"/>
    <p:sldId id="275" r:id="rId23"/>
  </p:sldIdLst>
  <p:sldSz cx="12192000" cy="6858000"/>
  <p:notesSz cx="6858000" cy="9144000"/>
  <p:defaultTextStyle>
    <a:defPPr>
      <a:defRPr lang="fil-P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/>
  </p:normalViewPr>
  <p:slideViewPr>
    <p:cSldViewPr snapToGrid="0">
      <p:cViewPr varScale="1">
        <p:scale>
          <a:sx n="75" d="100"/>
          <a:sy n="75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6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6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arjoe\Documents\OPA\AgriPinoyRice\2016\Bohol%20Rice%20Data%20as%20of%20June%2021,2016%20W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il-PH" sz="3200" b="1" dirty="0" smtClean="0"/>
              <a:t>Planting</a:t>
            </a:r>
            <a:endParaRPr lang="fil-PH" sz="32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il-PH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Area Planted (ha)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l-P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Sheet4!$A$2:$A$7</c:f>
              <c:strCache>
                <c:ptCount val="6"/>
                <c:pt idx="0">
                  <c:v>OCT</c:v>
                </c:pt>
                <c:pt idx="1">
                  <c:v>NOV</c:v>
                </c:pt>
                <c:pt idx="2">
                  <c:v>DEC</c:v>
                </c:pt>
                <c:pt idx="3">
                  <c:v>JAN</c:v>
                </c:pt>
                <c:pt idx="4">
                  <c:v>FEB</c:v>
                </c:pt>
                <c:pt idx="5">
                  <c:v>MAR</c:v>
                </c:pt>
              </c:strCache>
            </c:strRef>
          </c:cat>
          <c:val>
            <c:numRef>
              <c:f>Sheet4!$B$2:$B$7</c:f>
              <c:numCache>
                <c:formatCode>General</c:formatCode>
                <c:ptCount val="6"/>
                <c:pt idx="0">
                  <c:v>3054</c:v>
                </c:pt>
                <c:pt idx="1">
                  <c:v>2757</c:v>
                </c:pt>
                <c:pt idx="2">
                  <c:v>3518</c:v>
                </c:pt>
                <c:pt idx="3">
                  <c:v>14978</c:v>
                </c:pt>
                <c:pt idx="4">
                  <c:v>4602</c:v>
                </c:pt>
                <c:pt idx="5">
                  <c:v>272</c:v>
                </c:pt>
              </c:numCache>
            </c:numRef>
          </c:val>
        </c:ser>
        <c:ser>
          <c:idx val="1"/>
          <c:order val="1"/>
          <c:tx>
            <c:strRef>
              <c:f>Sheet4!$C$1</c:f>
              <c:strCache>
                <c:ptCount val="1"/>
                <c:pt idx="0">
                  <c:v>No. Farmers</c:v>
                </c:pt>
              </c:strCache>
            </c:strRef>
          </c:tx>
          <c:spPr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l-P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Sheet4!$A$2:$A$7</c:f>
              <c:strCache>
                <c:ptCount val="6"/>
                <c:pt idx="0">
                  <c:v>OCT</c:v>
                </c:pt>
                <c:pt idx="1">
                  <c:v>NOV</c:v>
                </c:pt>
                <c:pt idx="2">
                  <c:v>DEC</c:v>
                </c:pt>
                <c:pt idx="3">
                  <c:v>JAN</c:v>
                </c:pt>
                <c:pt idx="4">
                  <c:v>FEB</c:v>
                </c:pt>
                <c:pt idx="5">
                  <c:v>MAR</c:v>
                </c:pt>
              </c:strCache>
            </c:strRef>
          </c:cat>
          <c:val>
            <c:numRef>
              <c:f>Sheet4!$C$2:$C$7</c:f>
              <c:numCache>
                <c:formatCode>General</c:formatCode>
                <c:ptCount val="6"/>
                <c:pt idx="0">
                  <c:v>3713</c:v>
                </c:pt>
                <c:pt idx="1">
                  <c:v>2868</c:v>
                </c:pt>
                <c:pt idx="2">
                  <c:v>2576</c:v>
                </c:pt>
                <c:pt idx="3">
                  <c:v>26531</c:v>
                </c:pt>
                <c:pt idx="4">
                  <c:v>7021</c:v>
                </c:pt>
                <c:pt idx="5">
                  <c:v>137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141336"/>
        <c:axId val="144824544"/>
      </c:barChart>
      <c:catAx>
        <c:axId val="145141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l-PH"/>
          </a:p>
        </c:txPr>
        <c:crossAx val="144824544"/>
        <c:crosses val="autoZero"/>
        <c:auto val="1"/>
        <c:lblAlgn val="ctr"/>
        <c:lblOffset val="100"/>
        <c:noMultiLvlLbl val="0"/>
      </c:catAx>
      <c:valAx>
        <c:axId val="144824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l-PH"/>
          </a:p>
        </c:txPr>
        <c:crossAx val="145141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il-PH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l-P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il-PH" sz="2000" b="1"/>
              <a:t>Harvesting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il-PH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Area Harvested (ha)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1.089918256130790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4.5491616743297243E-17"/>
                  <c:y val="4.376193439035379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l-PH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Sheet5!$A$2:$A$7</c:f>
              <c:strCache>
                <c:ptCount val="6"/>
                <c:pt idx="0">
                  <c:v>Oct</c:v>
                </c:pt>
                <c:pt idx="1">
                  <c:v>Nov</c:v>
                </c:pt>
                <c:pt idx="2">
                  <c:v>Dec</c:v>
                </c:pt>
                <c:pt idx="3">
                  <c:v>    Jan</c:v>
                </c:pt>
                <c:pt idx="4">
                  <c:v>Feb</c:v>
                </c:pt>
                <c:pt idx="5">
                  <c:v>Mar</c:v>
                </c:pt>
              </c:strCache>
            </c:strRef>
          </c:cat>
          <c:val>
            <c:numRef>
              <c:f>Sheet5!$B$2:$B$7</c:f>
              <c:numCache>
                <c:formatCode>General</c:formatCode>
                <c:ptCount val="6"/>
                <c:pt idx="0">
                  <c:v>3706</c:v>
                </c:pt>
                <c:pt idx="1">
                  <c:v>20119</c:v>
                </c:pt>
                <c:pt idx="2">
                  <c:v>6390</c:v>
                </c:pt>
                <c:pt idx="3">
                  <c:v>4390</c:v>
                </c:pt>
                <c:pt idx="4">
                  <c:v>313</c:v>
                </c:pt>
                <c:pt idx="5">
                  <c:v>2920</c:v>
                </c:pt>
              </c:numCache>
            </c:numRef>
          </c:val>
        </c:ser>
        <c:ser>
          <c:idx val="1"/>
          <c:order val="1"/>
          <c:tx>
            <c:strRef>
              <c:f>Sheet5!$C$1</c:f>
              <c:strCache>
                <c:ptCount val="1"/>
                <c:pt idx="0">
                  <c:v>Production MT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4813895781637604E-3"/>
                  <c:y val="-1.90735694822889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5.449591280653938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5.449591280653950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4813895781637717E-3"/>
                  <c:y val="-8.174386920980925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-1.065116179278680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l-PH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Sheet5!$A$2:$A$7</c:f>
              <c:strCache>
                <c:ptCount val="6"/>
                <c:pt idx="0">
                  <c:v>Oct</c:v>
                </c:pt>
                <c:pt idx="1">
                  <c:v>Nov</c:v>
                </c:pt>
                <c:pt idx="2">
                  <c:v>Dec</c:v>
                </c:pt>
                <c:pt idx="3">
                  <c:v>    Jan</c:v>
                </c:pt>
                <c:pt idx="4">
                  <c:v>Feb</c:v>
                </c:pt>
                <c:pt idx="5">
                  <c:v>Mar</c:v>
                </c:pt>
              </c:strCache>
            </c:strRef>
          </c:cat>
          <c:val>
            <c:numRef>
              <c:f>Sheet5!$C$2:$C$7</c:f>
              <c:numCache>
                <c:formatCode>General</c:formatCode>
                <c:ptCount val="6"/>
                <c:pt idx="0">
                  <c:v>15276</c:v>
                </c:pt>
                <c:pt idx="1">
                  <c:v>80547</c:v>
                </c:pt>
                <c:pt idx="2">
                  <c:v>24389</c:v>
                </c:pt>
                <c:pt idx="3">
                  <c:v>15715</c:v>
                </c:pt>
                <c:pt idx="4">
                  <c:v>682</c:v>
                </c:pt>
                <c:pt idx="5">
                  <c:v>11579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4610336"/>
        <c:axId val="144636328"/>
      </c:barChart>
      <c:catAx>
        <c:axId val="1446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l-PH"/>
          </a:p>
        </c:txPr>
        <c:crossAx val="144636328"/>
        <c:crosses val="autoZero"/>
        <c:auto val="1"/>
        <c:lblAlgn val="ctr"/>
        <c:lblOffset val="100"/>
        <c:noMultiLvlLbl val="0"/>
      </c:catAx>
      <c:valAx>
        <c:axId val="144636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l-PH"/>
          </a:p>
        </c:txPr>
        <c:crossAx val="144610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il-PH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l-PH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3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il-PH"/>
              <a:t>Planting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3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il-PH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Sheet1!$B$23:$B$25</c:f>
              <c:strCache>
                <c:ptCount val="3"/>
                <c:pt idx="0">
                  <c:v>Area Harvested  (ha)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l-P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Sheet1!$A$26:$A$27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Sheet1!$B$26:$B$27</c:f>
              <c:numCache>
                <c:formatCode>General</c:formatCode>
                <c:ptCount val="2"/>
                <c:pt idx="0" formatCode="#,##0">
                  <c:v>6</c:v>
                </c:pt>
                <c:pt idx="1">
                  <c:v>44.03</c:v>
                </c:pt>
              </c:numCache>
            </c:numRef>
          </c:val>
        </c:ser>
        <c:ser>
          <c:idx val="1"/>
          <c:order val="1"/>
          <c:tx>
            <c:strRef>
              <c:f>Sheet1!$C$23:$C$25</c:f>
              <c:strCache>
                <c:ptCount val="3"/>
                <c:pt idx="0">
                  <c:v>Yield (MT)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l-P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Sheet1!$A$26:$A$27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Sheet1!$C$26:$C$27</c:f>
              <c:numCache>
                <c:formatCode>General</c:formatCode>
                <c:ptCount val="2"/>
                <c:pt idx="0">
                  <c:v>22</c:v>
                </c:pt>
                <c:pt idx="1">
                  <c:v>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638984"/>
        <c:axId val="144779664"/>
      </c:barChart>
      <c:catAx>
        <c:axId val="144638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l-PH"/>
          </a:p>
        </c:txPr>
        <c:crossAx val="144779664"/>
        <c:crosses val="autoZero"/>
        <c:auto val="1"/>
        <c:lblAlgn val="ctr"/>
        <c:lblOffset val="100"/>
        <c:noMultiLvlLbl val="0"/>
      </c:catAx>
      <c:valAx>
        <c:axId val="14477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l-PH"/>
          </a:p>
        </c:txPr>
        <c:crossAx val="144638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fil-PH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il-PH" sz="3200" b="1" dirty="0" smtClean="0"/>
              <a:t>Harvesting</a:t>
            </a:r>
          </a:p>
          <a:p>
            <a:pPr>
              <a:defRPr sz="3200" b="1"/>
            </a:pPr>
            <a:endParaRPr lang="fil-PH" sz="32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il-PH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Sheet1!$B$5:$B$7</c:f>
              <c:strCache>
                <c:ptCount val="3"/>
                <c:pt idx="0">
                  <c:v>Area Harvested  (ha)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l-P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Sheet1!$A$8:$A$9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Sheet1!$B$8:$B$9</c:f>
              <c:numCache>
                <c:formatCode>General</c:formatCode>
                <c:ptCount val="2"/>
                <c:pt idx="0" formatCode="#,##0">
                  <c:v>12978</c:v>
                </c:pt>
                <c:pt idx="1">
                  <c:v>5927.119999999999</c:v>
                </c:pt>
              </c:numCache>
            </c:numRef>
          </c:val>
        </c:ser>
        <c:ser>
          <c:idx val="1"/>
          <c:order val="1"/>
          <c:tx>
            <c:strRef>
              <c:f>Sheet1!$C$5:$C$7</c:f>
              <c:strCache>
                <c:ptCount val="3"/>
                <c:pt idx="0">
                  <c:v>Yield (MT)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l-P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Sheet1!$A$8:$A$9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Sheet1!$C$8:$C$9</c:f>
              <c:numCache>
                <c:formatCode>General</c:formatCode>
                <c:ptCount val="2"/>
                <c:pt idx="0">
                  <c:v>35556</c:v>
                </c:pt>
                <c:pt idx="1">
                  <c:v>11392.649999999994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4258384"/>
        <c:axId val="144258768"/>
      </c:barChart>
      <c:catAx>
        <c:axId val="144258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l-PH"/>
          </a:p>
        </c:txPr>
        <c:crossAx val="144258768"/>
        <c:crosses val="autoZero"/>
        <c:auto val="1"/>
        <c:lblAlgn val="ctr"/>
        <c:lblOffset val="100"/>
        <c:noMultiLvlLbl val="0"/>
      </c:catAx>
      <c:valAx>
        <c:axId val="144258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l-PH"/>
          </a:p>
        </c:txPr>
        <c:crossAx val="14425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il-PH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l-PH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il-PH"/>
              <a:t>PLANTING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il-PH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JunWSp16!$CQ$11</c:f>
              <c:strCache>
                <c:ptCount val="1"/>
                <c:pt idx="0">
                  <c:v>Area (ha)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l-P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JunWSp16!$CP$12:$CP$14</c:f>
              <c:strCache>
                <c:ptCount val="3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</c:strCache>
            </c:strRef>
          </c:cat>
          <c:val>
            <c:numRef>
              <c:f>JunWSp16!$CQ$12:$CQ$14</c:f>
              <c:numCache>
                <c:formatCode>General</c:formatCode>
                <c:ptCount val="3"/>
                <c:pt idx="0">
                  <c:v>6</c:v>
                </c:pt>
                <c:pt idx="1">
                  <c:v>44</c:v>
                </c:pt>
                <c:pt idx="2">
                  <c:v>266.45</c:v>
                </c:pt>
              </c:numCache>
            </c:numRef>
          </c:val>
        </c:ser>
        <c:ser>
          <c:idx val="1"/>
          <c:order val="1"/>
          <c:tx>
            <c:strRef>
              <c:f>JunWSp16!$CR$11</c:f>
              <c:strCache>
                <c:ptCount val="1"/>
                <c:pt idx="0">
                  <c:v>Farmer (no.)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l-P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JunWSp16!$CP$12:$CP$14</c:f>
              <c:strCache>
                <c:ptCount val="3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</c:strCache>
            </c:strRef>
          </c:cat>
          <c:val>
            <c:numRef>
              <c:f>JunWSp16!$CR$12:$CR$14</c:f>
              <c:numCache>
                <c:formatCode>General</c:formatCode>
                <c:ptCount val="3"/>
                <c:pt idx="0">
                  <c:v>22</c:v>
                </c:pt>
                <c:pt idx="1">
                  <c:v>89</c:v>
                </c:pt>
                <c:pt idx="2">
                  <c:v>462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0454288"/>
        <c:axId val="280453504"/>
      </c:barChart>
      <c:catAx>
        <c:axId val="28045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l-PH"/>
          </a:p>
        </c:txPr>
        <c:crossAx val="280453504"/>
        <c:crosses val="autoZero"/>
        <c:auto val="1"/>
        <c:lblAlgn val="ctr"/>
        <c:lblOffset val="100"/>
        <c:noMultiLvlLbl val="0"/>
      </c:catAx>
      <c:valAx>
        <c:axId val="280453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l-PH"/>
          </a:p>
        </c:txPr>
        <c:crossAx val="28045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il-PH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200"/>
      </a:pPr>
      <a:endParaRPr lang="fil-PH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3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il-PH"/>
              <a:t>Harvesting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3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il-PH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'[Chart in Microsoft PowerPoint]Sheet1'!$B$14</c:f>
              <c:strCache>
                <c:ptCount val="1"/>
                <c:pt idx="0">
                  <c:v>Area (ha)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l-P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'[Chart in Microsoft PowerPoint]Sheet1'!$A$15:$A$17</c:f>
              <c:strCache>
                <c:ptCount val="3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</c:strCache>
            </c:strRef>
          </c:cat>
          <c:val>
            <c:numRef>
              <c:f>'[Chart in Microsoft PowerPoint]Sheet1'!$B$15:$B$17</c:f>
              <c:numCache>
                <c:formatCode>General</c:formatCode>
                <c:ptCount val="3"/>
                <c:pt idx="0">
                  <c:v>12978</c:v>
                </c:pt>
                <c:pt idx="1">
                  <c:v>5927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strRef>
              <c:f>'[Chart in Microsoft PowerPoint]Sheet1'!$C$14</c:f>
              <c:strCache>
                <c:ptCount val="1"/>
                <c:pt idx="0">
                  <c:v>Yield (MT)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l-P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'[Chart in Microsoft PowerPoint]Sheet1'!$A$15:$A$17</c:f>
              <c:strCache>
                <c:ptCount val="3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</c:strCache>
            </c:strRef>
          </c:cat>
          <c:val>
            <c:numRef>
              <c:f>'[Chart in Microsoft PowerPoint]Sheet1'!$C$15:$C$17</c:f>
              <c:numCache>
                <c:formatCode>General</c:formatCode>
                <c:ptCount val="3"/>
                <c:pt idx="0">
                  <c:v>35556</c:v>
                </c:pt>
                <c:pt idx="1">
                  <c:v>11392</c:v>
                </c:pt>
                <c:pt idx="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410464"/>
        <c:axId val="144410856"/>
      </c:barChart>
      <c:catAx>
        <c:axId val="14441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l-PH"/>
          </a:p>
        </c:txPr>
        <c:crossAx val="144410856"/>
        <c:crosses val="autoZero"/>
        <c:auto val="1"/>
        <c:lblAlgn val="ctr"/>
        <c:lblOffset val="100"/>
        <c:noMultiLvlLbl val="0"/>
      </c:catAx>
      <c:valAx>
        <c:axId val="144410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l-PH"/>
          </a:p>
        </c:txPr>
        <c:crossAx val="144410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477374513996917"/>
          <c:y val="0.90181441732423884"/>
          <c:w val="0.37043571401215664"/>
          <c:h val="6.89310043054523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il-PH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fil-P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l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922D-D2A7-42DC-BB73-9648BD1EC2A6}" type="datetimeFigureOut">
              <a:rPr lang="fil-PH" smtClean="0"/>
              <a:t>6/24/2016</a:t>
            </a:fld>
            <a:endParaRPr lang="fil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l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FD31B-CBD6-4694-8624-2342A7525821}" type="slidenum">
              <a:rPr lang="fil-PH" smtClean="0"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77681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l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FD31B-CBD6-4694-8624-2342A7525821}" type="slidenum">
              <a:rPr lang="fil-PH" smtClean="0"/>
              <a:t>17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78672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FD8B2D6-DBB1-4B1B-9878-164F0F2F6F89}" type="datetimeFigureOut">
              <a:rPr lang="fil-PH" smtClean="0"/>
              <a:t>6/24/2016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1C6414B-3EEA-4E54-9104-B953110DD8EE}" type="slidenum">
              <a:rPr lang="fil-PH" smtClean="0"/>
              <a:t>‹#›</a:t>
            </a:fld>
            <a:endParaRPr lang="fil-PH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72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B2D6-DBB1-4B1B-9878-164F0F2F6F89}" type="datetimeFigureOut">
              <a:rPr lang="fil-PH" smtClean="0"/>
              <a:t>6/24/2016</a:t>
            </a:fld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414B-3EEA-4E54-9104-B953110DD8EE}" type="slidenum">
              <a:rPr lang="fil-PH" smtClean="0"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236155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B2D6-DBB1-4B1B-9878-164F0F2F6F89}" type="datetimeFigureOut">
              <a:rPr lang="fil-PH" smtClean="0"/>
              <a:t>6/24/2016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414B-3EEA-4E54-9104-B953110DD8EE}" type="slidenum">
              <a:rPr lang="fil-PH" smtClean="0"/>
              <a:t>‹#›</a:t>
            </a:fld>
            <a:endParaRPr lang="fil-P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827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B2D6-DBB1-4B1B-9878-164F0F2F6F89}" type="datetimeFigureOut">
              <a:rPr lang="fil-PH" smtClean="0"/>
              <a:t>6/24/2016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414B-3EEA-4E54-9104-B953110DD8EE}" type="slidenum">
              <a:rPr lang="fil-PH" smtClean="0"/>
              <a:t>‹#›</a:t>
            </a:fld>
            <a:endParaRPr lang="fil-PH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036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B2D6-DBB1-4B1B-9878-164F0F2F6F89}" type="datetimeFigureOut">
              <a:rPr lang="fil-PH" smtClean="0"/>
              <a:t>6/24/2016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414B-3EEA-4E54-9104-B953110DD8EE}" type="slidenum">
              <a:rPr lang="fil-PH" smtClean="0"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3759119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B2D6-DBB1-4B1B-9878-164F0F2F6F89}" type="datetimeFigureOut">
              <a:rPr lang="fil-PH" smtClean="0"/>
              <a:t>6/24/2016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414B-3EEA-4E54-9104-B953110DD8EE}" type="slidenum">
              <a:rPr lang="fil-PH" smtClean="0"/>
              <a:t>‹#›</a:t>
            </a:fld>
            <a:endParaRPr lang="fil-PH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506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B2D6-DBB1-4B1B-9878-164F0F2F6F89}" type="datetimeFigureOut">
              <a:rPr lang="fil-PH" smtClean="0"/>
              <a:t>6/24/2016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414B-3EEA-4E54-9104-B953110DD8EE}" type="slidenum">
              <a:rPr lang="fil-PH" smtClean="0"/>
              <a:t>‹#›</a:t>
            </a:fld>
            <a:endParaRPr lang="fil-P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946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B2D6-DBB1-4B1B-9878-164F0F2F6F89}" type="datetimeFigureOut">
              <a:rPr lang="fil-PH" smtClean="0"/>
              <a:t>6/24/2016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414B-3EEA-4E54-9104-B953110DD8EE}" type="slidenum">
              <a:rPr lang="fil-PH" smtClean="0"/>
              <a:t>‹#›</a:t>
            </a:fld>
            <a:endParaRPr lang="fil-PH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645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B2D6-DBB1-4B1B-9878-164F0F2F6F89}" type="datetimeFigureOut">
              <a:rPr lang="fil-PH" smtClean="0"/>
              <a:t>6/24/2016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414B-3EEA-4E54-9104-B953110DD8EE}" type="slidenum">
              <a:rPr lang="fil-PH" smtClean="0"/>
              <a:t>‹#›</a:t>
            </a:fld>
            <a:endParaRPr lang="fil-PH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59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B2D6-DBB1-4B1B-9878-164F0F2F6F89}" type="datetimeFigureOut">
              <a:rPr lang="fil-PH" smtClean="0"/>
              <a:t>6/24/2016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414B-3EEA-4E54-9104-B953110DD8EE}" type="slidenum">
              <a:rPr lang="fil-PH" smtClean="0"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292272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B2D6-DBB1-4B1B-9878-164F0F2F6F89}" type="datetimeFigureOut">
              <a:rPr lang="fil-PH" smtClean="0"/>
              <a:t>6/24/2016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414B-3EEA-4E54-9104-B953110DD8EE}" type="slidenum">
              <a:rPr lang="fil-PH" smtClean="0"/>
              <a:t>‹#›</a:t>
            </a:fld>
            <a:endParaRPr lang="fil-PH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57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B2D6-DBB1-4B1B-9878-164F0F2F6F89}" type="datetimeFigureOut">
              <a:rPr lang="fil-PH" smtClean="0"/>
              <a:t>6/24/2016</a:t>
            </a:fld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414B-3EEA-4E54-9104-B953110DD8EE}" type="slidenum">
              <a:rPr lang="fil-PH" smtClean="0"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99795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B2D6-DBB1-4B1B-9878-164F0F2F6F89}" type="datetimeFigureOut">
              <a:rPr lang="fil-PH" smtClean="0"/>
              <a:t>6/24/2016</a:t>
            </a:fld>
            <a:endParaRPr lang="fil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414B-3EEA-4E54-9104-B953110DD8EE}" type="slidenum">
              <a:rPr lang="fil-PH" smtClean="0"/>
              <a:t>‹#›</a:t>
            </a:fld>
            <a:endParaRPr lang="fil-PH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77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B2D6-DBB1-4B1B-9878-164F0F2F6F89}" type="datetimeFigureOut">
              <a:rPr lang="fil-PH" smtClean="0"/>
              <a:t>6/24/2016</a:t>
            </a:fld>
            <a:endParaRPr lang="fil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414B-3EEA-4E54-9104-B953110DD8EE}" type="slidenum">
              <a:rPr lang="fil-PH" smtClean="0"/>
              <a:t>‹#›</a:t>
            </a:fld>
            <a:endParaRPr lang="fil-PH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5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B2D6-DBB1-4B1B-9878-164F0F2F6F89}" type="datetimeFigureOut">
              <a:rPr lang="fil-PH" smtClean="0"/>
              <a:t>6/24/2016</a:t>
            </a:fld>
            <a:endParaRPr lang="fil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414B-3EEA-4E54-9104-B953110DD8EE}" type="slidenum">
              <a:rPr lang="fil-PH" smtClean="0"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25942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B2D6-DBB1-4B1B-9878-164F0F2F6F89}" type="datetimeFigureOut">
              <a:rPr lang="fil-PH" smtClean="0"/>
              <a:t>6/24/2016</a:t>
            </a:fld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414B-3EEA-4E54-9104-B953110DD8EE}" type="slidenum">
              <a:rPr lang="fil-PH" smtClean="0"/>
              <a:t>‹#›</a:t>
            </a:fld>
            <a:endParaRPr lang="fil-PH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84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B2D6-DBB1-4B1B-9878-164F0F2F6F89}" type="datetimeFigureOut">
              <a:rPr lang="fil-PH" smtClean="0"/>
              <a:t>6/24/2016</a:t>
            </a:fld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414B-3EEA-4E54-9104-B953110DD8EE}" type="slidenum">
              <a:rPr lang="fil-PH" smtClean="0"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3378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D8B2D6-DBB1-4B1B-9878-164F0F2F6F89}" type="datetimeFigureOut">
              <a:rPr lang="fil-PH" smtClean="0"/>
              <a:t>6/24/2016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C6414B-3EEA-4E54-9104-B953110DD8EE}" type="slidenum">
              <a:rPr lang="fil-PH" smtClean="0"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271757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l-PH" b="1" dirty="0" smtClean="0"/>
              <a:t>Bohol Rice Data</a:t>
            </a:r>
            <a:endParaRPr lang="fil-PH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l-PH" sz="2800" dirty="0" smtClean="0"/>
              <a:t>Dry Season 2016 (Oct.Nov.Dec.Jan.Feb.Mar)</a:t>
            </a:r>
            <a:endParaRPr lang="fil-PH" sz="2800" dirty="0"/>
          </a:p>
        </p:txBody>
      </p:sp>
    </p:spTree>
    <p:extLst>
      <p:ext uri="{BB962C8B-B14F-4D97-AF65-F5344CB8AC3E}">
        <p14:creationId xmlns:p14="http://schemas.microsoft.com/office/powerpoint/2010/main" val="338022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18878"/>
            <a:ext cx="9601196" cy="921824"/>
          </a:xfrm>
        </p:spPr>
        <p:txBody>
          <a:bodyPr/>
          <a:lstStyle/>
          <a:p>
            <a:r>
              <a:rPr lang="fil-PH" dirty="0" smtClean="0"/>
              <a:t>Commulative</a:t>
            </a:r>
            <a:endParaRPr lang="fil-P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03121"/>
              </p:ext>
            </p:extLst>
          </p:nvPr>
        </p:nvGraphicFramePr>
        <p:xfrm>
          <a:off x="1396996" y="1540702"/>
          <a:ext cx="9499602" cy="4607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6534"/>
                <a:gridCol w="3166534"/>
                <a:gridCol w="3166534"/>
              </a:tblGrid>
              <a:tr h="717418">
                <a:tc>
                  <a:txBody>
                    <a:bodyPr/>
                    <a:lstStyle/>
                    <a:p>
                      <a:r>
                        <a:rPr lang="fil-PH" dirty="0" smtClean="0"/>
                        <a:t>MONTH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Monthly</a:t>
                      </a:r>
                      <a:r>
                        <a:rPr lang="fil-PH" baseline="0" dirty="0" smtClean="0"/>
                        <a:t> </a:t>
                      </a:r>
                      <a:r>
                        <a:rPr lang="fil-PH" dirty="0" smtClean="0"/>
                        <a:t>PLANTING DATA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Submitted</a:t>
                      </a:r>
                      <a:r>
                        <a:rPr lang="fil-PH" baseline="0" dirty="0" smtClean="0"/>
                        <a:t> </a:t>
                      </a:r>
                      <a:r>
                        <a:rPr lang="fil-PH" dirty="0" smtClean="0"/>
                        <a:t>Monthly</a:t>
                      </a:r>
                      <a:r>
                        <a:rPr lang="fil-PH" baseline="0" dirty="0" smtClean="0"/>
                        <a:t> Report</a:t>
                      </a:r>
                    </a:p>
                    <a:p>
                      <a:pPr algn="ctr"/>
                      <a:r>
                        <a:rPr lang="fil-PH" baseline="0" dirty="0" smtClean="0"/>
                        <a:t>(Commulative)</a:t>
                      </a:r>
                      <a:endParaRPr lang="fil-PH" dirty="0"/>
                    </a:p>
                  </a:txBody>
                  <a:tcPr/>
                </a:tc>
              </a:tr>
              <a:tr h="511491">
                <a:tc>
                  <a:txBody>
                    <a:bodyPr/>
                    <a:lstStyle/>
                    <a:p>
                      <a:r>
                        <a:rPr lang="fil-PH" dirty="0" smtClean="0"/>
                        <a:t>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0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sz="3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il-PH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15647">
                <a:tc>
                  <a:txBody>
                    <a:bodyPr/>
                    <a:lstStyle/>
                    <a:p>
                      <a:r>
                        <a:rPr lang="fil-PH" dirty="0" smtClean="0"/>
                        <a:t>May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100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sz="3200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fil-PH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15647">
                <a:tc>
                  <a:txBody>
                    <a:bodyPr/>
                    <a:lstStyle/>
                    <a:p>
                      <a:r>
                        <a:rPr lang="fil-PH" dirty="0" smtClean="0"/>
                        <a:t>June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50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sz="3200" dirty="0" smtClean="0">
                          <a:solidFill>
                            <a:srgbClr val="FF0000"/>
                          </a:solidFill>
                        </a:rPr>
                        <a:t>150</a:t>
                      </a:r>
                      <a:endParaRPr lang="fil-PH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15647">
                <a:tc>
                  <a:txBody>
                    <a:bodyPr/>
                    <a:lstStyle/>
                    <a:p>
                      <a:r>
                        <a:rPr lang="fil-PH" dirty="0" smtClean="0"/>
                        <a:t>July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0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sz="3200" dirty="0" smtClean="0">
                          <a:solidFill>
                            <a:srgbClr val="FF0000"/>
                          </a:solidFill>
                        </a:rPr>
                        <a:t>150</a:t>
                      </a:r>
                      <a:endParaRPr lang="fil-PH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15647">
                <a:tc>
                  <a:txBody>
                    <a:bodyPr/>
                    <a:lstStyle/>
                    <a:p>
                      <a:r>
                        <a:rPr lang="fil-PH" dirty="0" smtClean="0"/>
                        <a:t>Aug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500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sz="3200" dirty="0" smtClean="0">
                          <a:solidFill>
                            <a:srgbClr val="FF0000"/>
                          </a:solidFill>
                        </a:rPr>
                        <a:t>650</a:t>
                      </a:r>
                      <a:endParaRPr lang="fil-P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15647">
                <a:tc>
                  <a:txBody>
                    <a:bodyPr/>
                    <a:lstStyle/>
                    <a:p>
                      <a:r>
                        <a:rPr lang="fil-PH" dirty="0" smtClean="0"/>
                        <a:t>Sep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0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sz="3200" dirty="0" smtClean="0">
                          <a:solidFill>
                            <a:srgbClr val="FF0000"/>
                          </a:solidFill>
                        </a:rPr>
                        <a:t>650</a:t>
                      </a:r>
                      <a:endParaRPr lang="fil-P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15647">
                <a:tc>
                  <a:txBody>
                    <a:bodyPr/>
                    <a:lstStyle/>
                    <a:p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il-P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11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l-PH" b="1" dirty="0" smtClean="0"/>
              <a:t>Bohol Rice Data</a:t>
            </a:r>
            <a:endParaRPr lang="fil-PH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l-PH" sz="2800" dirty="0" smtClean="0"/>
              <a:t>Wet Season 2016 (May)</a:t>
            </a:r>
            <a:endParaRPr lang="fil-PH" sz="2800" dirty="0"/>
          </a:p>
        </p:txBody>
      </p:sp>
    </p:spTree>
    <p:extLst>
      <p:ext uri="{BB962C8B-B14F-4D97-AF65-F5344CB8AC3E}">
        <p14:creationId xmlns:p14="http://schemas.microsoft.com/office/powerpoint/2010/main" val="28673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101" y="631404"/>
            <a:ext cx="9601196" cy="608673"/>
          </a:xfrm>
        </p:spPr>
        <p:txBody>
          <a:bodyPr>
            <a:normAutofit fontScale="90000"/>
          </a:bodyPr>
          <a:lstStyle/>
          <a:p>
            <a:r>
              <a:rPr lang="fil-PH" dirty="0" smtClean="0"/>
              <a:t>Wet Season 2016 (Apr. &amp; May)</a:t>
            </a:r>
            <a:endParaRPr lang="fil-PH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5521128"/>
              </p:ext>
            </p:extLst>
          </p:nvPr>
        </p:nvGraphicFramePr>
        <p:xfrm>
          <a:off x="1979112" y="1716067"/>
          <a:ext cx="7202466" cy="4396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3892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5935602"/>
              </p:ext>
            </p:extLst>
          </p:nvPr>
        </p:nvGraphicFramePr>
        <p:xfrm>
          <a:off x="1052186" y="1640911"/>
          <a:ext cx="9206630" cy="4434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69101" y="631404"/>
            <a:ext cx="9601196" cy="6086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il-PH" smtClean="0"/>
              <a:t>Wet Season 2016 (Apr. &amp; May)</a:t>
            </a:r>
            <a:endParaRPr lang="fil-PH" dirty="0"/>
          </a:p>
        </p:txBody>
      </p:sp>
    </p:spTree>
    <p:extLst>
      <p:ext uri="{BB962C8B-B14F-4D97-AF65-F5344CB8AC3E}">
        <p14:creationId xmlns:p14="http://schemas.microsoft.com/office/powerpoint/2010/main" val="2754056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l-PH" dirty="0" smtClean="0"/>
              <a:t>MAY and APRIL Harvesting Data Need to be Verified </a:t>
            </a:r>
            <a:endParaRPr lang="fil-PH" dirty="0"/>
          </a:p>
        </p:txBody>
      </p:sp>
    </p:spTree>
    <p:extLst>
      <p:ext uri="{BB962C8B-B14F-4D97-AF65-F5344CB8AC3E}">
        <p14:creationId xmlns:p14="http://schemas.microsoft.com/office/powerpoint/2010/main" val="1302939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46043"/>
          </a:xfrm>
        </p:spPr>
        <p:txBody>
          <a:bodyPr>
            <a:normAutofit fontScale="90000"/>
          </a:bodyPr>
          <a:lstStyle/>
          <a:p>
            <a:pPr algn="l"/>
            <a:r>
              <a:rPr lang="fil-PH" dirty="0" smtClean="0"/>
              <a:t>May Reports..... On time submission</a:t>
            </a:r>
            <a:endParaRPr lang="fil-P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697195"/>
              </p:ext>
            </p:extLst>
          </p:nvPr>
        </p:nvGraphicFramePr>
        <p:xfrm>
          <a:off x="1295402" y="1897111"/>
          <a:ext cx="9489507" cy="4219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3169"/>
                <a:gridCol w="3163169"/>
                <a:gridCol w="3163169"/>
              </a:tblGrid>
              <a:tr h="562184">
                <a:tc>
                  <a:txBody>
                    <a:bodyPr/>
                    <a:lstStyle/>
                    <a:p>
                      <a:pPr algn="ctr"/>
                      <a:r>
                        <a:rPr lang="fil-PH" sz="2800" dirty="0" smtClean="0"/>
                        <a:t>Hard Copy</a:t>
                      </a:r>
                      <a:endParaRPr lang="fil-P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sz="2800" dirty="0" smtClean="0"/>
                        <a:t>Email</a:t>
                      </a:r>
                      <a:endParaRPr lang="fil-P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sz="2800" dirty="0" smtClean="0"/>
                        <a:t>Txt Message</a:t>
                      </a:r>
                    </a:p>
                  </a:txBody>
                  <a:tcPr/>
                </a:tc>
              </a:tr>
              <a:tr h="3465515">
                <a:tc>
                  <a:txBody>
                    <a:bodyPr/>
                    <a:lstStyle/>
                    <a:p>
                      <a:r>
                        <a:rPr lang="fil-PH" sz="3200" b="1" dirty="0" smtClean="0"/>
                        <a:t>Valencia</a:t>
                      </a:r>
                    </a:p>
                    <a:p>
                      <a:r>
                        <a:rPr lang="fil-PH" sz="3200" b="1" dirty="0" smtClean="0"/>
                        <a:t>Sierra</a:t>
                      </a:r>
                      <a:r>
                        <a:rPr lang="fil-PH" sz="3200" b="1" baseline="0" dirty="0" smtClean="0"/>
                        <a:t> </a:t>
                      </a:r>
                      <a:r>
                        <a:rPr lang="fil-PH" sz="3200" b="1" dirty="0" smtClean="0"/>
                        <a:t>Bollunes</a:t>
                      </a:r>
                    </a:p>
                    <a:p>
                      <a:r>
                        <a:rPr lang="fil-PH" sz="3200" b="1" dirty="0" smtClean="0"/>
                        <a:t>Anda</a:t>
                      </a:r>
                    </a:p>
                    <a:p>
                      <a:r>
                        <a:rPr lang="fil-PH" sz="3200" b="1" dirty="0" smtClean="0"/>
                        <a:t>Maribojoc</a:t>
                      </a:r>
                    </a:p>
                    <a:p>
                      <a:r>
                        <a:rPr lang="fil-PH" sz="3200" b="1" dirty="0" smtClean="0"/>
                        <a:t>Balilijan</a:t>
                      </a:r>
                    </a:p>
                    <a:p>
                      <a:r>
                        <a:rPr lang="fil-PH" sz="3200" b="1" dirty="0" smtClean="0"/>
                        <a:t>Catigbian</a:t>
                      </a:r>
                    </a:p>
                    <a:p>
                      <a:r>
                        <a:rPr lang="fil-PH" sz="3200" b="1" dirty="0" smtClean="0"/>
                        <a:t>Calape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l-PH" sz="2400" b="1" dirty="0" smtClean="0"/>
                        <a:t>Clarin</a:t>
                      </a:r>
                    </a:p>
                    <a:p>
                      <a:r>
                        <a:rPr lang="fil-PH" sz="2400" b="1" dirty="0" smtClean="0"/>
                        <a:t>Duero</a:t>
                      </a:r>
                    </a:p>
                    <a:p>
                      <a:r>
                        <a:rPr lang="fil-PH" sz="2400" b="1" dirty="0" smtClean="0"/>
                        <a:t>Candijay</a:t>
                      </a:r>
                    </a:p>
                    <a:p>
                      <a:r>
                        <a:rPr lang="fil-PH" sz="2400" b="1" dirty="0" smtClean="0"/>
                        <a:t>Sikatuna</a:t>
                      </a:r>
                    </a:p>
                    <a:p>
                      <a:r>
                        <a:rPr lang="fil-PH" sz="2400" b="1" dirty="0" smtClean="0"/>
                        <a:t>Bilar</a:t>
                      </a:r>
                    </a:p>
                    <a:p>
                      <a:r>
                        <a:rPr lang="fil-PH" sz="2400" b="1" dirty="0" smtClean="0"/>
                        <a:t>Mabini</a:t>
                      </a:r>
                    </a:p>
                    <a:p>
                      <a:r>
                        <a:rPr lang="fil-PH" sz="2400" b="1" dirty="0" smtClean="0"/>
                        <a:t>Bien</a:t>
                      </a:r>
                      <a:r>
                        <a:rPr lang="fil-PH" sz="2400" b="1" baseline="0" dirty="0" smtClean="0"/>
                        <a:t> Unido</a:t>
                      </a:r>
                    </a:p>
                    <a:p>
                      <a:r>
                        <a:rPr lang="fil-PH" sz="2400" b="1" baseline="0" dirty="0" smtClean="0"/>
                        <a:t>Ubay</a:t>
                      </a:r>
                    </a:p>
                    <a:p>
                      <a:r>
                        <a:rPr lang="fil-PH" sz="2400" b="1" baseline="0" dirty="0" smtClean="0"/>
                        <a:t>Sagbayan</a:t>
                      </a:r>
                      <a:endParaRPr lang="fil-PH" sz="2400" b="1" dirty="0" smtClean="0"/>
                    </a:p>
                    <a:p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l-PH" sz="3200" b="1" dirty="0" smtClean="0"/>
                        <a:t>Pilar</a:t>
                      </a:r>
                      <a:endParaRPr lang="fil-PH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838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JUNE </a:t>
            </a:r>
            <a:r>
              <a:rPr lang="fil-PH" dirty="0" smtClean="0"/>
              <a:t> 24, 2016</a:t>
            </a:r>
            <a:endParaRPr lang="fil-PH" dirty="0"/>
          </a:p>
        </p:txBody>
      </p:sp>
    </p:spTree>
    <p:extLst>
      <p:ext uri="{BB962C8B-B14F-4D97-AF65-F5344CB8AC3E}">
        <p14:creationId xmlns:p14="http://schemas.microsoft.com/office/powerpoint/2010/main" val="3156677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46043"/>
          </a:xfrm>
        </p:spPr>
        <p:txBody>
          <a:bodyPr>
            <a:normAutofit fontScale="90000"/>
          </a:bodyPr>
          <a:lstStyle/>
          <a:p>
            <a:pPr algn="l"/>
            <a:r>
              <a:rPr lang="fil-PH" dirty="0" smtClean="0"/>
              <a:t>June Reports..... On time submission</a:t>
            </a:r>
            <a:endParaRPr lang="fil-P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787435"/>
              </p:ext>
            </p:extLst>
          </p:nvPr>
        </p:nvGraphicFramePr>
        <p:xfrm>
          <a:off x="1295402" y="1897111"/>
          <a:ext cx="9489507" cy="4027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0069"/>
                <a:gridCol w="3471621"/>
                <a:gridCol w="2477817"/>
              </a:tblGrid>
              <a:tr h="562184">
                <a:tc>
                  <a:txBody>
                    <a:bodyPr/>
                    <a:lstStyle/>
                    <a:p>
                      <a:pPr algn="ctr"/>
                      <a:r>
                        <a:rPr lang="fil-PH" sz="2800" dirty="0" smtClean="0"/>
                        <a:t>Hard Copy</a:t>
                      </a:r>
                      <a:endParaRPr lang="fil-P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sz="2800" dirty="0" smtClean="0"/>
                        <a:t>Email</a:t>
                      </a:r>
                      <a:endParaRPr lang="fil-P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sz="2800" dirty="0" smtClean="0"/>
                        <a:t>Txt Message</a:t>
                      </a:r>
                    </a:p>
                  </a:txBody>
                  <a:tcPr/>
                </a:tc>
              </a:tr>
              <a:tr h="3465515">
                <a:tc>
                  <a:txBody>
                    <a:bodyPr/>
                    <a:lstStyle/>
                    <a:p>
                      <a:r>
                        <a:rPr lang="fil-PH" sz="3200" b="1" dirty="0" smtClean="0"/>
                        <a:t>Loboc (NP)</a:t>
                      </a:r>
                    </a:p>
                    <a:p>
                      <a:r>
                        <a:rPr lang="fil-PH" sz="3200" b="1" dirty="0" smtClean="0"/>
                        <a:t>Tubigon</a:t>
                      </a:r>
                      <a:r>
                        <a:rPr lang="fil-PH" sz="3200" b="1" baseline="0" dirty="0" smtClean="0"/>
                        <a:t> (P)</a:t>
                      </a:r>
                    </a:p>
                    <a:p>
                      <a:r>
                        <a:rPr lang="fil-PH" sz="3200" b="1" baseline="0" dirty="0" smtClean="0"/>
                        <a:t>Guindulman (NP)</a:t>
                      </a:r>
                      <a:endParaRPr lang="fil-PH" sz="3200" b="1" dirty="0" smtClean="0"/>
                    </a:p>
                    <a:p>
                      <a:endParaRPr lang="fil-PH" sz="3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l-PH" sz="2400" b="1" dirty="0" smtClean="0"/>
                        <a:t>Bilar (P)</a:t>
                      </a:r>
                    </a:p>
                    <a:p>
                      <a:r>
                        <a:rPr lang="fil-PH" sz="2400" b="1" dirty="0" smtClean="0"/>
                        <a:t>Bien</a:t>
                      </a:r>
                      <a:r>
                        <a:rPr lang="fil-PH" sz="2400" b="1" baseline="0" dirty="0" smtClean="0"/>
                        <a:t> Unido (NP NH)</a:t>
                      </a:r>
                    </a:p>
                    <a:p>
                      <a:r>
                        <a:rPr lang="fil-PH" sz="2400" b="1" baseline="0" dirty="0" smtClean="0"/>
                        <a:t>Duero (P)</a:t>
                      </a:r>
                    </a:p>
                    <a:p>
                      <a:r>
                        <a:rPr lang="fil-PH" sz="2400" b="1" baseline="0" dirty="0" smtClean="0"/>
                        <a:t>Sierra Bullones (P)</a:t>
                      </a:r>
                    </a:p>
                    <a:p>
                      <a:r>
                        <a:rPr lang="fil-PH" sz="2400" b="1" baseline="0" dirty="0" smtClean="0"/>
                        <a:t>Candijay (NP)</a:t>
                      </a:r>
                    </a:p>
                    <a:p>
                      <a:endParaRPr lang="fil-PH" sz="2400" b="1" dirty="0" smtClean="0"/>
                    </a:p>
                    <a:p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l-PH" sz="2400" b="1" dirty="0" smtClean="0"/>
                        <a:t>Clarin (P)</a:t>
                      </a:r>
                      <a:endParaRPr lang="fil-PH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02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601196" cy="464949"/>
          </a:xfrm>
        </p:spPr>
        <p:txBody>
          <a:bodyPr>
            <a:normAutofit fontScale="90000"/>
          </a:bodyPr>
          <a:lstStyle/>
          <a:p>
            <a:pPr algn="l"/>
            <a:r>
              <a:rPr lang="fil-PH" dirty="0" smtClean="0"/>
              <a:t>Wet Season 2016 (Apr, May, June)</a:t>
            </a:r>
            <a:endParaRPr lang="fil-PH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6972245"/>
              </p:ext>
            </p:extLst>
          </p:nvPr>
        </p:nvGraphicFramePr>
        <p:xfrm>
          <a:off x="1286359" y="867905"/>
          <a:ext cx="9128502" cy="5005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5712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Planting data as of June 2016</a:t>
            </a:r>
            <a:endParaRPr lang="fil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2720" y="3455834"/>
            <a:ext cx="8323878" cy="1736099"/>
          </a:xfrm>
        </p:spPr>
        <p:txBody>
          <a:bodyPr/>
          <a:lstStyle/>
          <a:p>
            <a:pPr marL="0" indent="0">
              <a:buNone/>
            </a:pPr>
            <a:r>
              <a:rPr lang="fil-PH" sz="3600" dirty="0" smtClean="0"/>
              <a:t>(April + May + June) = </a:t>
            </a:r>
            <a:r>
              <a:rPr lang="fil-PH" sz="3600" dirty="0" smtClean="0"/>
              <a:t>364 </a:t>
            </a:r>
            <a:r>
              <a:rPr lang="fil-PH" sz="3600" dirty="0" smtClean="0"/>
              <a:t>hectares</a:t>
            </a:r>
          </a:p>
          <a:p>
            <a:pPr marL="0" indent="0">
              <a:buNone/>
            </a:pPr>
            <a:r>
              <a:rPr lang="fil-PH" sz="3600" dirty="0"/>
              <a:t>	</a:t>
            </a:r>
            <a:r>
              <a:rPr lang="fil-PH" sz="3600" dirty="0" smtClean="0"/>
              <a:t>							  = </a:t>
            </a:r>
            <a:r>
              <a:rPr lang="fil-PH" sz="3600" dirty="0" smtClean="0"/>
              <a:t>650</a:t>
            </a:r>
            <a:r>
              <a:rPr lang="fil-PH" sz="3600" dirty="0" smtClean="0"/>
              <a:t> </a:t>
            </a:r>
            <a:r>
              <a:rPr lang="fil-PH" sz="3600" dirty="0" smtClean="0"/>
              <a:t>Farmers	</a:t>
            </a:r>
            <a:endParaRPr lang="fil-PH" dirty="0"/>
          </a:p>
        </p:txBody>
      </p:sp>
    </p:spTree>
    <p:extLst>
      <p:ext uri="{BB962C8B-B14F-4D97-AF65-F5344CB8AC3E}">
        <p14:creationId xmlns:p14="http://schemas.microsoft.com/office/powerpoint/2010/main" val="207974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2" y="690033"/>
            <a:ext cx="9601196" cy="440268"/>
          </a:xfrm>
        </p:spPr>
        <p:txBody>
          <a:bodyPr>
            <a:normAutofit fontScale="90000"/>
          </a:bodyPr>
          <a:lstStyle/>
          <a:p>
            <a:pPr algn="l"/>
            <a:r>
              <a:rPr lang="fil-PH" dirty="0" smtClean="0"/>
              <a:t>Dry Season 2016</a:t>
            </a:r>
            <a:endParaRPr lang="fil-PH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858336583"/>
              </p:ext>
            </p:extLst>
          </p:nvPr>
        </p:nvGraphicFramePr>
        <p:xfrm>
          <a:off x="1193800" y="1638300"/>
          <a:ext cx="9664700" cy="429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192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7878792"/>
              </p:ext>
            </p:extLst>
          </p:nvPr>
        </p:nvGraphicFramePr>
        <p:xfrm>
          <a:off x="1310898" y="898902"/>
          <a:ext cx="9739393" cy="5534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-1020214" y="0"/>
            <a:ext cx="9601196" cy="6086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il-PH" dirty="0" smtClean="0"/>
              <a:t>Wet Season 2016 (Apr.,May Jun)</a:t>
            </a:r>
            <a:endParaRPr lang="fil-PH" dirty="0"/>
          </a:p>
        </p:txBody>
      </p:sp>
    </p:spTree>
    <p:extLst>
      <p:ext uri="{BB962C8B-B14F-4D97-AF65-F5344CB8AC3E}">
        <p14:creationId xmlns:p14="http://schemas.microsoft.com/office/powerpoint/2010/main" val="1854286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Harvesting data as of June 2016</a:t>
            </a:r>
            <a:endParaRPr lang="fil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4232" y="2744911"/>
            <a:ext cx="8323878" cy="251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l-PH" sz="3600" dirty="0" smtClean="0"/>
              <a:t>Area					= 18 950 hectares</a:t>
            </a:r>
          </a:p>
          <a:p>
            <a:pPr marL="0" indent="0">
              <a:buNone/>
            </a:pPr>
            <a:r>
              <a:rPr lang="fil-PH" sz="3600" dirty="0" smtClean="0"/>
              <a:t>Production  		= 46 948 MT</a:t>
            </a:r>
          </a:p>
          <a:p>
            <a:pPr marL="0" indent="0">
              <a:buNone/>
            </a:pPr>
            <a:r>
              <a:rPr lang="fil-PH" sz="3600" dirty="0" smtClean="0"/>
              <a:t>Average Yield 	=	2.5 T/ha</a:t>
            </a:r>
            <a:endParaRPr lang="fil-PH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9487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l-PH" sz="2800" dirty="0" smtClean="0"/>
              <a:t>WS 2016 HARVESTING (April </a:t>
            </a:r>
            <a:r>
              <a:rPr lang="fil-PH" sz="2800" dirty="0"/>
              <a:t>+ May + June) </a:t>
            </a:r>
          </a:p>
        </p:txBody>
      </p:sp>
    </p:spTree>
    <p:extLst>
      <p:ext uri="{BB962C8B-B14F-4D97-AF65-F5344CB8AC3E}">
        <p14:creationId xmlns:p14="http://schemas.microsoft.com/office/powerpoint/2010/main" val="1577517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END</a:t>
            </a:r>
            <a:endParaRPr lang="fil-PH" dirty="0"/>
          </a:p>
        </p:txBody>
      </p:sp>
    </p:spTree>
    <p:extLst>
      <p:ext uri="{BB962C8B-B14F-4D97-AF65-F5344CB8AC3E}">
        <p14:creationId xmlns:p14="http://schemas.microsoft.com/office/powerpoint/2010/main" val="325927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l-PH" sz="6600" dirty="0"/>
              <a:t>Dry Season 2016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il-PH" sz="4800" dirty="0"/>
              <a:t>29,181 hectares </a:t>
            </a:r>
            <a:r>
              <a:rPr lang="fil-PH" sz="4800" dirty="0" smtClean="0"/>
              <a:t>planted with </a:t>
            </a:r>
            <a:r>
              <a:rPr lang="fil-PH" sz="4800" dirty="0"/>
              <a:t>42,846 number of farmers </a:t>
            </a:r>
            <a:r>
              <a:rPr lang="fil-PH" sz="4800" dirty="0" smtClean="0"/>
              <a:t>from October </a:t>
            </a:r>
            <a:r>
              <a:rPr lang="fil-PH" sz="4800" dirty="0"/>
              <a:t>2015 to March 2016</a:t>
            </a:r>
          </a:p>
        </p:txBody>
      </p:sp>
    </p:spTree>
    <p:extLst>
      <p:ext uri="{BB962C8B-B14F-4D97-AF65-F5344CB8AC3E}">
        <p14:creationId xmlns:p14="http://schemas.microsoft.com/office/powerpoint/2010/main" val="204244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2" y="690033"/>
            <a:ext cx="9601196" cy="440268"/>
          </a:xfrm>
        </p:spPr>
        <p:txBody>
          <a:bodyPr>
            <a:normAutofit fontScale="90000"/>
          </a:bodyPr>
          <a:lstStyle/>
          <a:p>
            <a:pPr algn="l"/>
            <a:r>
              <a:rPr lang="fil-PH" dirty="0" smtClean="0"/>
              <a:t>Dry Season 2016</a:t>
            </a:r>
            <a:endParaRPr lang="fil-PH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92781684"/>
              </p:ext>
            </p:extLst>
          </p:nvPr>
        </p:nvGraphicFramePr>
        <p:xfrm>
          <a:off x="1003300" y="1485900"/>
          <a:ext cx="10236200" cy="466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768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l-PH" sz="6600" dirty="0"/>
              <a:t>Dry Season 2016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il-PH" sz="4800" dirty="0"/>
              <a:t>total area harvested is 37, 383 hectares with 148,488 tons of palay produced with the average yield of 3.9 t/ha</a:t>
            </a:r>
          </a:p>
        </p:txBody>
      </p:sp>
    </p:spTree>
    <p:extLst>
      <p:ext uri="{BB962C8B-B14F-4D97-AF65-F5344CB8AC3E}">
        <p14:creationId xmlns:p14="http://schemas.microsoft.com/office/powerpoint/2010/main" val="8814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l-PH" b="1" dirty="0" smtClean="0"/>
              <a:t>Bohol Rice Data</a:t>
            </a:r>
            <a:endParaRPr lang="fil-PH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l-PH" sz="2800" dirty="0" smtClean="0"/>
              <a:t>WS 2016 (Apr.May.Jun.Jul.Aug.Sep)</a:t>
            </a:r>
            <a:endParaRPr lang="fil-PH" sz="2800" dirty="0"/>
          </a:p>
        </p:txBody>
      </p:sp>
    </p:spTree>
    <p:extLst>
      <p:ext uri="{BB962C8B-B14F-4D97-AF65-F5344CB8AC3E}">
        <p14:creationId xmlns:p14="http://schemas.microsoft.com/office/powerpoint/2010/main" val="26111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08568"/>
          </a:xfrm>
        </p:spPr>
        <p:txBody>
          <a:bodyPr/>
          <a:lstStyle/>
          <a:p>
            <a:r>
              <a:rPr lang="fil-PH" dirty="0" smtClean="0"/>
              <a:t>Reporting System</a:t>
            </a:r>
            <a:endParaRPr lang="fil-PH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150340"/>
              </p:ext>
            </p:extLst>
          </p:nvPr>
        </p:nvGraphicFramePr>
        <p:xfrm>
          <a:off x="1012825" y="2816225"/>
          <a:ext cx="10328275" cy="296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Worksheet" r:id="rId3" imgW="7591408" imgH="2181157" progId="Excel.Sheet.12">
                  <p:embed/>
                </p:oleObj>
              </mc:Choice>
              <mc:Fallback>
                <p:oleObj name="Worksheet" r:id="rId3" imgW="7591408" imgH="21811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2825" y="2816225"/>
                        <a:ext cx="10328275" cy="2967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6500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08568"/>
          </a:xfrm>
        </p:spPr>
        <p:txBody>
          <a:bodyPr/>
          <a:lstStyle/>
          <a:p>
            <a:r>
              <a:rPr lang="fil-PH" dirty="0" smtClean="0"/>
              <a:t>Reporting System</a:t>
            </a:r>
            <a:endParaRPr lang="fil-PH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613091"/>
              </p:ext>
            </p:extLst>
          </p:nvPr>
        </p:nvGraphicFramePr>
        <p:xfrm>
          <a:off x="1328738" y="2952750"/>
          <a:ext cx="9696450" cy="271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Worksheet" r:id="rId3" imgW="8296224" imgH="2324100" progId="Excel.Sheet.12">
                  <p:embed/>
                </p:oleObj>
              </mc:Choice>
              <mc:Fallback>
                <p:oleObj name="Worksheet" r:id="rId3" imgW="8296224" imgH="2324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8738" y="2952750"/>
                        <a:ext cx="9696450" cy="2716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421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Commulative</a:t>
            </a:r>
            <a:endParaRPr lang="fil-P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613491"/>
              </p:ext>
            </p:extLst>
          </p:nvPr>
        </p:nvGraphicFramePr>
        <p:xfrm>
          <a:off x="1396995" y="2057399"/>
          <a:ext cx="9499602" cy="411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6534"/>
                <a:gridCol w="3166534"/>
                <a:gridCol w="3166534"/>
              </a:tblGrid>
              <a:tr h="717418">
                <a:tc>
                  <a:txBody>
                    <a:bodyPr/>
                    <a:lstStyle/>
                    <a:p>
                      <a:r>
                        <a:rPr lang="fil-PH" dirty="0" smtClean="0"/>
                        <a:t>MONTH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Monthly</a:t>
                      </a:r>
                      <a:r>
                        <a:rPr lang="fil-PH" baseline="0" dirty="0" smtClean="0"/>
                        <a:t> </a:t>
                      </a:r>
                      <a:r>
                        <a:rPr lang="fil-PH" dirty="0" smtClean="0"/>
                        <a:t>PLANTING DATA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Submitted</a:t>
                      </a:r>
                      <a:r>
                        <a:rPr lang="fil-PH" baseline="0" dirty="0" smtClean="0"/>
                        <a:t> </a:t>
                      </a:r>
                      <a:r>
                        <a:rPr lang="fil-PH" dirty="0" smtClean="0"/>
                        <a:t>Monthly</a:t>
                      </a:r>
                      <a:r>
                        <a:rPr lang="fil-PH" baseline="0" dirty="0" smtClean="0"/>
                        <a:t> Report</a:t>
                      </a:r>
                    </a:p>
                    <a:p>
                      <a:pPr algn="ctr"/>
                      <a:r>
                        <a:rPr lang="fil-PH" baseline="0" dirty="0" smtClean="0"/>
                        <a:t>(Commulative)</a:t>
                      </a:r>
                      <a:endParaRPr lang="fil-PH" dirty="0"/>
                    </a:p>
                  </a:txBody>
                  <a:tcPr/>
                </a:tc>
              </a:tr>
              <a:tr h="511491">
                <a:tc>
                  <a:txBody>
                    <a:bodyPr/>
                    <a:lstStyle/>
                    <a:p>
                      <a:r>
                        <a:rPr lang="fil-PH" dirty="0" smtClean="0"/>
                        <a:t>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0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sz="3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il-PH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15647">
                <a:tc>
                  <a:txBody>
                    <a:bodyPr/>
                    <a:lstStyle/>
                    <a:p>
                      <a:r>
                        <a:rPr lang="fil-PH" dirty="0" smtClean="0"/>
                        <a:t>May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100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sz="3200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fil-PH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15647">
                <a:tc>
                  <a:txBody>
                    <a:bodyPr/>
                    <a:lstStyle/>
                    <a:p>
                      <a:r>
                        <a:rPr lang="fil-PH" dirty="0" smtClean="0"/>
                        <a:t>June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50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sz="3200" dirty="0" smtClean="0">
                          <a:solidFill>
                            <a:srgbClr val="FF0000"/>
                          </a:solidFill>
                        </a:rPr>
                        <a:t>150</a:t>
                      </a:r>
                      <a:endParaRPr lang="fil-PH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15647">
                <a:tc>
                  <a:txBody>
                    <a:bodyPr/>
                    <a:lstStyle/>
                    <a:p>
                      <a:r>
                        <a:rPr lang="fil-PH" dirty="0" smtClean="0"/>
                        <a:t>July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il-PH" dirty="0"/>
                    </a:p>
                  </a:txBody>
                  <a:tcPr/>
                </a:tc>
              </a:tr>
              <a:tr h="415647">
                <a:tc>
                  <a:txBody>
                    <a:bodyPr/>
                    <a:lstStyle/>
                    <a:p>
                      <a:r>
                        <a:rPr lang="fil-PH" dirty="0" smtClean="0"/>
                        <a:t>Aug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/>
                </a:tc>
              </a:tr>
              <a:tr h="415647">
                <a:tc>
                  <a:txBody>
                    <a:bodyPr/>
                    <a:lstStyle/>
                    <a:p>
                      <a:r>
                        <a:rPr lang="fil-PH" dirty="0" smtClean="0"/>
                        <a:t>Sep</a:t>
                      </a:r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/>
                </a:tc>
              </a:tr>
              <a:tr h="415647">
                <a:tc>
                  <a:txBody>
                    <a:bodyPr/>
                    <a:lstStyle/>
                    <a:p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il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il-P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71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466</TotalTime>
  <Words>307</Words>
  <Application>Microsoft Office PowerPoint</Application>
  <PresentationFormat>Widescreen</PresentationFormat>
  <Paragraphs>117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Garamond</vt:lpstr>
      <vt:lpstr>Organic</vt:lpstr>
      <vt:lpstr>Worksheet</vt:lpstr>
      <vt:lpstr>Bohol Rice Data</vt:lpstr>
      <vt:lpstr>Dry Season 2016</vt:lpstr>
      <vt:lpstr>Dry Season 2016</vt:lpstr>
      <vt:lpstr>Dry Season 2016</vt:lpstr>
      <vt:lpstr>Dry Season 2016</vt:lpstr>
      <vt:lpstr>Bohol Rice Data</vt:lpstr>
      <vt:lpstr>Reporting System</vt:lpstr>
      <vt:lpstr>Reporting System</vt:lpstr>
      <vt:lpstr>Commulative</vt:lpstr>
      <vt:lpstr>Commulative</vt:lpstr>
      <vt:lpstr>Bohol Rice Data</vt:lpstr>
      <vt:lpstr>Wet Season 2016 (Apr. &amp; May)</vt:lpstr>
      <vt:lpstr>PowerPoint Presentation</vt:lpstr>
      <vt:lpstr>MAY and APRIL Harvesting Data Need to be Verified </vt:lpstr>
      <vt:lpstr>May Reports..... On time submission</vt:lpstr>
      <vt:lpstr>JUNE  24, 2016</vt:lpstr>
      <vt:lpstr>June Reports..... On time submission</vt:lpstr>
      <vt:lpstr>Wet Season 2016 (Apr, May, June)</vt:lpstr>
      <vt:lpstr>Planting data as of June 2016</vt:lpstr>
      <vt:lpstr>PowerPoint Presentation</vt:lpstr>
      <vt:lpstr>Harvesting data as of June 2016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Bohol Rice Data</dc:title>
  <dc:creator>Marjoe</dc:creator>
  <cp:lastModifiedBy>Marjoe</cp:lastModifiedBy>
  <cp:revision>32</cp:revision>
  <dcterms:created xsi:type="dcterms:W3CDTF">2016-05-24T00:38:09Z</dcterms:created>
  <dcterms:modified xsi:type="dcterms:W3CDTF">2016-06-24T01:01:22Z</dcterms:modified>
</cp:coreProperties>
</file>