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j3b5fkkiN/sy4MScqU8txDU5hC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37"/>
          <p:cNvGrpSpPr/>
          <p:nvPr/>
        </p:nvGrpSpPr>
        <p:grpSpPr>
          <a:xfrm>
            <a:off x="0" y="-8467"/>
            <a:ext cx="12192000" cy="6866467"/>
            <a:chOff x="0" y="-8467"/>
            <a:chExt cx="12192000" cy="6866467"/>
          </a:xfrm>
        </p:grpSpPr>
        <p:sp>
          <p:nvSpPr>
            <p:cNvPr id="24" name="Google Shape;24;p37"/>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5" name="Google Shape;25;p37"/>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6" name="Google Shape;26;p37"/>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7" name="Google Shape;27;p3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8" name="Google Shape;28;p3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37"/>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1" name="Google Shape;31;p3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2" name="Google Shape;32;p3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37"/>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37"/>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7"/>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46"/>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6"/>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4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47"/>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7"/>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47"/>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4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47"/>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04" name="Google Shape;104;p47"/>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48"/>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48"/>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4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49"/>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9"/>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49"/>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4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49"/>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19" name="Google Shape;119;p49"/>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50"/>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50"/>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50"/>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5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5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5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5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51"/>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5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52"/>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52"/>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5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5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5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39"/>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9"/>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4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0"/>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40"/>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4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4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1"/>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41"/>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41"/>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41"/>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4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4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4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4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44"/>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4"/>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44"/>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4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45"/>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5"/>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45"/>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4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4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36"/>
          <p:cNvGrpSpPr/>
          <p:nvPr/>
        </p:nvGrpSpPr>
        <p:grpSpPr>
          <a:xfrm>
            <a:off x="0" y="-8467"/>
            <a:ext cx="12192000" cy="6866467"/>
            <a:chOff x="0" y="-8467"/>
            <a:chExt cx="12192000" cy="6866467"/>
          </a:xfrm>
        </p:grpSpPr>
        <p:cxnSp>
          <p:nvCxnSpPr>
            <p:cNvPr id="7" name="Google Shape;7;p36"/>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36"/>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3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3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36"/>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3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3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36"/>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6"/>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3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3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descr="3D paper airplanes racing and one red airplane is getting ahead of the others" id="143" name="Google Shape;143;p1"/>
          <p:cNvPicPr preferRelativeResize="0"/>
          <p:nvPr/>
        </p:nvPicPr>
        <p:blipFill rotWithShape="1">
          <a:blip r:embed="rId3">
            <a:alphaModFix amt="25000"/>
          </a:blip>
          <a:srcRect b="0" l="9091" r="0" t="27722"/>
          <a:stretch/>
        </p:blipFill>
        <p:spPr>
          <a:xfrm>
            <a:off x="20" y="10"/>
            <a:ext cx="12191980" cy="6857990"/>
          </a:xfrm>
          <a:prstGeom prst="rect">
            <a:avLst/>
          </a:prstGeom>
          <a:noFill/>
          <a:ln>
            <a:noFill/>
          </a:ln>
        </p:spPr>
      </p:pic>
      <p:sp>
        <p:nvSpPr>
          <p:cNvPr id="144" name="Google Shape;144;p1"/>
          <p:cNvSpPr txBox="1"/>
          <p:nvPr>
            <p:ph type="ctrTitle"/>
          </p:nvPr>
        </p:nvSpPr>
        <p:spPr>
          <a:xfrm>
            <a:off x="1041939" y="0"/>
            <a:ext cx="8825658" cy="3329581"/>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5400"/>
              <a:buFont typeface="Trebuchet MS"/>
              <a:buNone/>
            </a:pPr>
            <a:r>
              <a:rPr lang="en-US"/>
              <a:t>Azaran Warehouse</a:t>
            </a:r>
            <a:br>
              <a:rPr lang="en-US"/>
            </a:br>
            <a:r>
              <a:rPr lang="en-US"/>
              <a:t>Expansion Project</a:t>
            </a:r>
            <a:endParaRPr/>
          </a:p>
        </p:txBody>
      </p:sp>
      <p:sp>
        <p:nvSpPr>
          <p:cNvPr id="145" name="Google Shape;145;p1"/>
          <p:cNvSpPr txBox="1"/>
          <p:nvPr>
            <p:ph idx="1" type="subTitle"/>
          </p:nvPr>
        </p:nvSpPr>
        <p:spPr>
          <a:xfrm>
            <a:off x="1041939" y="3528420"/>
            <a:ext cx="9144000" cy="16557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Britney Cook, Behrooz Kazemi, and Mohammad Jokar-Konavi </a:t>
            </a:r>
            <a:endParaRPr/>
          </a:p>
          <a:p>
            <a:pPr indent="0" lvl="0" marL="0" rtl="0" algn="r">
              <a:spcBef>
                <a:spcPts val="1000"/>
              </a:spcBef>
              <a:spcAft>
                <a:spcPts val="0"/>
              </a:spcAft>
              <a:buSzPts val="144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Technical Feasibility</a:t>
            </a:r>
            <a:br>
              <a:rPr lang="en-US"/>
            </a:br>
            <a:endParaRPr/>
          </a:p>
        </p:txBody>
      </p:sp>
      <p:sp>
        <p:nvSpPr>
          <p:cNvPr id="199" name="Google Shape;199;p1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We hired a construction company for the building of the warehouse. We also employ a consulting team for this project. So we do not have any technical problems.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Economic Feasibility</a:t>
            </a:r>
            <a:endParaRPr/>
          </a:p>
        </p:txBody>
      </p:sp>
      <p:sp>
        <p:nvSpPr>
          <p:cNvPr id="205" name="Google Shape;205;p1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Tangible Costs: Land costs, licensing costs, training costs, cost of hiring a construction contractor, facility costs, hiring new employees’ expenses, safety costs, and consulting costs.</a:t>
            </a:r>
            <a:endParaRPr/>
          </a:p>
          <a:p>
            <a:pPr indent="-342900" lvl="0" marL="342900" rtl="0" algn="l">
              <a:spcBef>
                <a:spcPts val="1000"/>
              </a:spcBef>
              <a:spcAft>
                <a:spcPts val="0"/>
              </a:spcAft>
              <a:buSzPts val="1440"/>
              <a:buChar char="►"/>
            </a:pPr>
            <a:r>
              <a:rPr lang="en-US"/>
              <a:t>Intangible Costs: Lost production and delivery while we are adapting our system to the new warehouse.</a:t>
            </a:r>
            <a:endParaRPr/>
          </a:p>
          <a:p>
            <a:pPr indent="-342900" lvl="0" marL="342900" rtl="0" algn="l">
              <a:spcBef>
                <a:spcPts val="1000"/>
              </a:spcBef>
              <a:spcAft>
                <a:spcPts val="0"/>
              </a:spcAft>
              <a:buSzPts val="1440"/>
              <a:buChar char="►"/>
            </a:pPr>
            <a:r>
              <a:rPr lang="en-US"/>
              <a:t>Tangible benefits: Increased sales, shorter delivery time</a:t>
            </a:r>
            <a:endParaRPr/>
          </a:p>
          <a:p>
            <a:pPr indent="-342900" lvl="0" marL="342900" rtl="0" algn="l">
              <a:spcBef>
                <a:spcPts val="1000"/>
              </a:spcBef>
              <a:spcAft>
                <a:spcPts val="0"/>
              </a:spcAft>
              <a:buSzPts val="1440"/>
              <a:buChar char="►"/>
            </a:pPr>
            <a:r>
              <a:rPr lang="en-US"/>
              <a:t>Intangible benefits: Increased market share, Improved customer service, Increased brand recognition.</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Schedule Feasibility</a:t>
            </a:r>
            <a:endParaRPr/>
          </a:p>
        </p:txBody>
      </p:sp>
      <p:sp>
        <p:nvSpPr>
          <p:cNvPr id="211" name="Google Shape;211;p1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We cannot start the construction project until the spring season, and we need to finish the warehouse’s construction before April 2022.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descr="Diagram, venn diagram&#10;&#10;Description automatically generated" id="216" name="Google Shape;216;p13"/>
          <p:cNvPicPr preferRelativeResize="0"/>
          <p:nvPr>
            <p:ph idx="1" type="body"/>
          </p:nvPr>
        </p:nvPicPr>
        <p:blipFill rotWithShape="1">
          <a:blip r:embed="rId3">
            <a:alphaModFix/>
          </a:blip>
          <a:srcRect b="0" l="0" r="0" t="0"/>
          <a:stretch/>
        </p:blipFill>
        <p:spPr>
          <a:xfrm>
            <a:off x="246891" y="1372645"/>
            <a:ext cx="8745133" cy="5421981"/>
          </a:xfrm>
          <a:prstGeom prst="rect">
            <a:avLst/>
          </a:prstGeom>
          <a:noFill/>
          <a:ln>
            <a:noFill/>
          </a:ln>
        </p:spPr>
      </p:pic>
      <p:sp>
        <p:nvSpPr>
          <p:cNvPr id="217" name="Google Shape;217;p13"/>
          <p:cNvSpPr txBox="1"/>
          <p:nvPr/>
        </p:nvSpPr>
        <p:spPr>
          <a:xfrm>
            <a:off x="7136673" y="74693"/>
            <a:ext cx="240007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Trebuchet MS"/>
                <a:ea typeface="Trebuchet MS"/>
                <a:cs typeface="Trebuchet MS"/>
                <a:sym typeface="Trebuchet MS"/>
              </a:rPr>
              <a:t>Feasibility</a:t>
            </a:r>
            <a:r>
              <a:rPr lang="en-US" sz="3600">
                <a:solidFill>
                  <a:schemeClr val="lt1"/>
                </a:solidFill>
                <a:latin typeface="Trebuchet MS"/>
                <a:ea typeface="Trebuchet MS"/>
                <a:cs typeface="Trebuchet MS"/>
                <a:sym typeface="Trebuchet MS"/>
              </a:rPr>
              <a:t> </a:t>
            </a:r>
            <a:r>
              <a:rPr lang="en-US" sz="3600">
                <a:solidFill>
                  <a:schemeClr val="dk1"/>
                </a:solidFill>
                <a:latin typeface="Trebuchet MS"/>
                <a:ea typeface="Trebuchet MS"/>
                <a:cs typeface="Trebuchet MS"/>
                <a:sym typeface="Trebuchet MS"/>
              </a:rPr>
              <a:t>Grid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The risks associated with each of the feasibility areas</a:t>
            </a:r>
            <a:endParaRPr/>
          </a:p>
        </p:txBody>
      </p:sp>
      <p:sp>
        <p:nvSpPr>
          <p:cNvPr id="223" name="Google Shape;223;p1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risk of situations that could delay the schedule</a:t>
            </a:r>
            <a:endParaRPr/>
          </a:p>
          <a:p>
            <a:pPr indent="-342900" lvl="0" marL="342900" rtl="0" algn="l">
              <a:spcBef>
                <a:spcPts val="1000"/>
              </a:spcBef>
              <a:spcAft>
                <a:spcPts val="0"/>
              </a:spcAft>
              <a:buSzPts val="1440"/>
              <a:buChar char="►"/>
            </a:pPr>
            <a:r>
              <a:rPr lang="en-US"/>
              <a:t>The risk of not finding the proper land and delaying the start of the construction</a:t>
            </a:r>
            <a:endParaRPr/>
          </a:p>
          <a:p>
            <a:pPr indent="-342900" lvl="0" marL="342900" rtl="0" algn="l">
              <a:spcBef>
                <a:spcPts val="1000"/>
              </a:spcBef>
              <a:spcAft>
                <a:spcPts val="0"/>
              </a:spcAft>
              <a:buSzPts val="1440"/>
              <a:buChar char="►"/>
            </a:pPr>
            <a:r>
              <a:rPr lang="en-US"/>
              <a:t>A lack of interest in our jobs that are being offered due to Covid-19</a:t>
            </a:r>
            <a:endParaRPr/>
          </a:p>
          <a:p>
            <a:pPr indent="-342900" lvl="0" marL="342900" rtl="0" algn="l">
              <a:spcBef>
                <a:spcPts val="1000"/>
              </a:spcBef>
              <a:spcAft>
                <a:spcPts val="0"/>
              </a:spcAft>
              <a:buSzPts val="1440"/>
              <a:buChar char="►"/>
            </a:pPr>
            <a:r>
              <a:rPr lang="en-US"/>
              <a:t>In Iran, the government  has stricter policies that can frequently change, which can cause multiple issues and delays</a:t>
            </a:r>
            <a:endParaRPr/>
          </a:p>
          <a:p>
            <a:pPr indent="-342900" lvl="0" marL="342900" rtl="0" algn="l">
              <a:spcBef>
                <a:spcPts val="1000"/>
              </a:spcBef>
              <a:spcAft>
                <a:spcPts val="0"/>
              </a:spcAft>
              <a:buSzPts val="1440"/>
              <a:buChar char="►"/>
            </a:pPr>
            <a:r>
              <a:rPr lang="en-US"/>
              <a:t>The US recently started to enforce new technology and machinery sanctions against Iran, delaying certain projects</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5"/>
          <p:cNvSpPr txBox="1"/>
          <p:nvPr>
            <p:ph type="title"/>
          </p:nvPr>
        </p:nvSpPr>
        <p:spPr>
          <a:xfrm>
            <a:off x="338287" y="599325"/>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Feasibility Analysis</a:t>
            </a:r>
            <a:endParaRPr/>
          </a:p>
        </p:txBody>
      </p:sp>
      <p:sp>
        <p:nvSpPr>
          <p:cNvPr id="229" name="Google Shape;229;p15"/>
          <p:cNvSpPr txBox="1"/>
          <p:nvPr>
            <p:ph idx="1" type="body"/>
          </p:nvPr>
        </p:nvSpPr>
        <p:spPr>
          <a:xfrm>
            <a:off x="338287" y="1996203"/>
            <a:ext cx="8596668" cy="388077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440"/>
              <a:buChar char="►"/>
            </a:pPr>
            <a:r>
              <a:rPr lang="en-US"/>
              <a:t>Previously we learned the importance of having a SWOT analysis to determine our strengths, weaknesses, opportunities, and threats. We also learned we could not solve a problem without knowing the root cause, thanks to the fishbone diagram. When learning about feasibility, we learned there were multiple kinds of feasibility, including operational, technical, and economical. They were all different kinds of feasibility required to perform our project in a positive, successful manner. We learned that it's not just a matter of learning each step of those feasibilities but also understanding what risks are associated with each feasibility concept. I would be interested to know more about feasibility analysis and different scenarios, not just in our warehouse scenario, so I can have a broader sense of how it's used regularly in a business form.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Assumptions</a:t>
            </a:r>
            <a:endParaRPr/>
          </a:p>
        </p:txBody>
      </p:sp>
      <p:sp>
        <p:nvSpPr>
          <p:cNvPr id="235" name="Google Shape;235;p1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project start date is February 1, 2021</a:t>
            </a:r>
            <a:endParaRPr/>
          </a:p>
          <a:p>
            <a:pPr indent="-342900" lvl="0" marL="342900" rtl="0" algn="l">
              <a:spcBef>
                <a:spcPts val="1000"/>
              </a:spcBef>
              <a:spcAft>
                <a:spcPts val="0"/>
              </a:spcAft>
              <a:buSzPts val="1440"/>
              <a:buChar char="►"/>
            </a:pPr>
            <a:r>
              <a:rPr lang="en-US"/>
              <a:t>Delivery times shortened</a:t>
            </a:r>
            <a:endParaRPr/>
          </a:p>
          <a:p>
            <a:pPr indent="-342900" lvl="0" marL="342900" rtl="0" algn="l">
              <a:spcBef>
                <a:spcPts val="1000"/>
              </a:spcBef>
              <a:spcAft>
                <a:spcPts val="0"/>
              </a:spcAft>
              <a:buSzPts val="1440"/>
              <a:buChar char="►"/>
            </a:pPr>
            <a:r>
              <a:rPr lang="en-US"/>
              <a:t>Expansion to more cities</a:t>
            </a:r>
            <a:endParaRPr/>
          </a:p>
          <a:p>
            <a:pPr indent="-342900" lvl="0" marL="342900" rtl="0" algn="l">
              <a:spcBef>
                <a:spcPts val="1000"/>
              </a:spcBef>
              <a:spcAft>
                <a:spcPts val="0"/>
              </a:spcAft>
              <a:buSzPts val="1440"/>
              <a:buChar char="►"/>
            </a:pPr>
            <a:r>
              <a:rPr lang="en-US"/>
              <a:t>Increase of sales</a:t>
            </a:r>
            <a:endParaRPr/>
          </a:p>
          <a:p>
            <a:pPr indent="-342900" lvl="0" marL="342900" rtl="0" algn="l">
              <a:spcBef>
                <a:spcPts val="1000"/>
              </a:spcBef>
              <a:spcAft>
                <a:spcPts val="0"/>
              </a:spcAft>
              <a:buSzPts val="1440"/>
              <a:buChar char="►"/>
            </a:pPr>
            <a:r>
              <a:rPr lang="en-US"/>
              <a:t>Economy is stable</a:t>
            </a:r>
            <a:endParaRPr/>
          </a:p>
          <a:p>
            <a:pPr indent="-342900" lvl="0" marL="342900" rtl="0" algn="l">
              <a:spcBef>
                <a:spcPts val="1000"/>
              </a:spcBef>
              <a:spcAft>
                <a:spcPts val="0"/>
              </a:spcAft>
              <a:buSzPts val="1440"/>
              <a:buChar char="►"/>
            </a:pPr>
            <a:r>
              <a:rPr lang="en-US"/>
              <a:t>Covid-19 continuing to be an ongoing issue that we will have to stay on top of</a:t>
            </a:r>
            <a:endParaRPr/>
          </a:p>
          <a:p>
            <a:pPr indent="-342900" lvl="0" marL="342900" rtl="0" algn="l">
              <a:spcBef>
                <a:spcPts val="1000"/>
              </a:spcBef>
              <a:spcAft>
                <a:spcPts val="0"/>
              </a:spcAft>
              <a:buSzPts val="1440"/>
              <a:buChar char="►"/>
            </a:pPr>
            <a:r>
              <a:rPr lang="en-US"/>
              <a:t>Project finish date April 20, 2021</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7"/>
          <p:cNvSpPr txBox="1"/>
          <p:nvPr/>
        </p:nvSpPr>
        <p:spPr>
          <a:xfrm>
            <a:off x="7821831" y="116832"/>
            <a:ext cx="229137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Trebuchet MS"/>
                <a:ea typeface="Trebuchet MS"/>
                <a:cs typeface="Trebuchet MS"/>
                <a:sym typeface="Trebuchet MS"/>
              </a:rPr>
              <a:t>Sprint</a:t>
            </a:r>
            <a:r>
              <a:rPr lang="en-US" sz="3600">
                <a:solidFill>
                  <a:schemeClr val="lt1"/>
                </a:solidFill>
                <a:latin typeface="Trebuchet MS"/>
                <a:ea typeface="Trebuchet MS"/>
                <a:cs typeface="Trebuchet MS"/>
                <a:sym typeface="Trebuchet MS"/>
              </a:rPr>
              <a:t> </a:t>
            </a:r>
            <a:r>
              <a:rPr lang="en-US" sz="3600">
                <a:solidFill>
                  <a:schemeClr val="dk1"/>
                </a:solidFill>
                <a:latin typeface="Trebuchet MS"/>
                <a:ea typeface="Trebuchet MS"/>
                <a:cs typeface="Trebuchet MS"/>
                <a:sym typeface="Trebuchet MS"/>
              </a:rPr>
              <a:t>Plan</a:t>
            </a:r>
            <a:endParaRPr/>
          </a:p>
        </p:txBody>
      </p:sp>
      <p:pic>
        <p:nvPicPr>
          <p:cNvPr descr="Graphical user interface, application&#10;&#10;Description automatically generated" id="241" name="Google Shape;241;p17"/>
          <p:cNvPicPr preferRelativeResize="0"/>
          <p:nvPr>
            <p:ph idx="1" type="body"/>
          </p:nvPr>
        </p:nvPicPr>
        <p:blipFill rotWithShape="1">
          <a:blip r:embed="rId3">
            <a:alphaModFix/>
          </a:blip>
          <a:srcRect b="0" l="0" r="0" t="0"/>
          <a:stretch/>
        </p:blipFill>
        <p:spPr>
          <a:xfrm>
            <a:off x="0" y="1181727"/>
            <a:ext cx="10175151" cy="767652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descr="Timeline&#10;&#10;Description automatically generated with medium confidence" id="246" name="Google Shape;246;p18"/>
          <p:cNvPicPr preferRelativeResize="0"/>
          <p:nvPr>
            <p:ph idx="1" type="body"/>
          </p:nvPr>
        </p:nvPicPr>
        <p:blipFill rotWithShape="1">
          <a:blip r:embed="rId3">
            <a:alphaModFix/>
          </a:blip>
          <a:srcRect b="0" l="0" r="0" t="0"/>
          <a:stretch/>
        </p:blipFill>
        <p:spPr>
          <a:xfrm>
            <a:off x="109866" y="379348"/>
            <a:ext cx="11325272" cy="634357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F8F8F8"/>
            </a:gs>
          </a:gsLst>
          <a:path path="circle">
            <a:fillToRect b="50%" l="50%" r="50%" t="50%"/>
          </a:path>
          <a:tileRect/>
        </a:gradFill>
      </p:bgPr>
    </p:bg>
    <p:spTree>
      <p:nvGrpSpPr>
        <p:cNvPr id="250" name="Shape 250"/>
        <p:cNvGrpSpPr/>
        <p:nvPr/>
      </p:nvGrpSpPr>
      <p:grpSpPr>
        <a:xfrm>
          <a:off x="0" y="0"/>
          <a:ext cx="0" cy="0"/>
          <a:chOff x="0" y="0"/>
          <a:chExt cx="0" cy="0"/>
        </a:xfrm>
      </p:grpSpPr>
      <p:pic>
        <p:nvPicPr>
          <p:cNvPr descr="A picture containing chart&#10;&#10;Description automatically generated" id="251" name="Google Shape;251;p19"/>
          <p:cNvPicPr preferRelativeResize="0"/>
          <p:nvPr>
            <p:ph idx="1" type="body"/>
          </p:nvPr>
        </p:nvPicPr>
        <p:blipFill rotWithShape="1">
          <a:blip r:embed="rId3">
            <a:alphaModFix/>
          </a:blip>
          <a:srcRect b="0" l="0" r="0" t="0"/>
          <a:stretch/>
        </p:blipFill>
        <p:spPr>
          <a:xfrm>
            <a:off x="120254" y="825153"/>
            <a:ext cx="10808106" cy="584497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ph type="title"/>
          </p:nvPr>
        </p:nvSpPr>
        <p:spPr>
          <a:xfrm>
            <a:off x="317739" y="501721"/>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Project Introduction</a:t>
            </a:r>
            <a:endParaRPr/>
          </a:p>
        </p:txBody>
      </p:sp>
      <p:sp>
        <p:nvSpPr>
          <p:cNvPr id="151" name="Google Shape;151;p2"/>
          <p:cNvSpPr txBox="1"/>
          <p:nvPr>
            <p:ph idx="1" type="body"/>
          </p:nvPr>
        </p:nvSpPr>
        <p:spPr>
          <a:xfrm>
            <a:off x="317739" y="2119493"/>
            <a:ext cx="8596668" cy="388077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440"/>
              <a:buChar char="►"/>
            </a:pPr>
            <a:r>
              <a:rPr lang="en-US"/>
              <a:t>We are coming to the board members with an expansion project. We want to open a new warehouse in a more centralized location to be able to meet the needs of our consumers in a timelier manner. This expansion is going to increase our sales and expand to further distances to reach more consumers.</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0"/>
          <p:cNvSpPr txBox="1"/>
          <p:nvPr>
            <p:ph type="title"/>
          </p:nvPr>
        </p:nvSpPr>
        <p:spPr>
          <a:xfrm>
            <a:off x="179037"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Project Plan</a:t>
            </a:r>
            <a:endParaRPr/>
          </a:p>
        </p:txBody>
      </p:sp>
      <p:sp>
        <p:nvSpPr>
          <p:cNvPr id="257" name="Google Shape;257;p20"/>
          <p:cNvSpPr txBox="1"/>
          <p:nvPr>
            <p:ph idx="1" type="body"/>
          </p:nvPr>
        </p:nvSpPr>
        <p:spPr>
          <a:xfrm>
            <a:off x="179037" y="2278741"/>
            <a:ext cx="8596668" cy="3880773"/>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SzPts val="1440"/>
              <a:buChar char="►"/>
            </a:pPr>
            <a:r>
              <a:rPr lang="en-US"/>
              <a:t>We have learned what a project plan is, what shapes the project, how it continues, and how we can eliminate it. We've learned more about creating a work breakdown structure, including Gantt charts, PERT/CPM charts, identifying tasks in a work breakdown structure, and what may affect the duration. These are important and determine our project plan and how to make sure our plan has critical pathways that show the beginning to the end of the project. These are to help us identify items or issues that may pop up or that we're currently dealing with, like Covid-19, that we need to make critical action plans to prevent any hold up of our project. I would love to know more ways of possibly identifying other problems that may occur. I think currently we have a good group where we are well-rounded in that information but wonder how we independently could help identify other issues or critical path wase that could hold projects back or end up having to close our project down.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 Requirements</a:t>
            </a:r>
            <a:endParaRPr/>
          </a:p>
        </p:txBody>
      </p:sp>
      <p:sp>
        <p:nvSpPr>
          <p:cNvPr id="263" name="Google Shape;263;p2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company owners will get more revenue, which will help the company stay in business, so we continue to offer the community jobs.</a:t>
            </a:r>
            <a:endParaRPr/>
          </a:p>
          <a:p>
            <a:pPr indent="-342900" lvl="0" marL="342900" rtl="0" algn="l">
              <a:spcBef>
                <a:spcPts val="1000"/>
              </a:spcBef>
              <a:spcAft>
                <a:spcPts val="0"/>
              </a:spcAft>
              <a:buSzPts val="1440"/>
              <a:buChar char="►"/>
            </a:pPr>
            <a:r>
              <a:rPr lang="en-US"/>
              <a:t>The business analysts will complete this project and will receive job experience and gain a reputation.</a:t>
            </a:r>
            <a:endParaRPr/>
          </a:p>
          <a:p>
            <a:pPr indent="-342900" lvl="0" marL="342900" rtl="0" algn="l">
              <a:spcBef>
                <a:spcPts val="1000"/>
              </a:spcBef>
              <a:spcAft>
                <a:spcPts val="0"/>
              </a:spcAft>
              <a:buSzPts val="1440"/>
              <a:buChar char="►"/>
            </a:pPr>
            <a:r>
              <a:rPr lang="en-US"/>
              <a:t>The construction company will build a bigger network by building our warehouse, giving them more business options.</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Process Requirements</a:t>
            </a:r>
            <a:endParaRPr/>
          </a:p>
        </p:txBody>
      </p:sp>
      <p:sp>
        <p:nvSpPr>
          <p:cNvPr id="269" name="Google Shape;269;p2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New employees will need to be trained and educated on CDC guidelines in a timely fashion so that work can be completed safely.</a:t>
            </a:r>
            <a:endParaRPr/>
          </a:p>
          <a:p>
            <a:pPr indent="-342900" lvl="0" marL="342900" rtl="0" algn="l">
              <a:spcBef>
                <a:spcPts val="1000"/>
              </a:spcBef>
              <a:spcAft>
                <a:spcPts val="0"/>
              </a:spcAft>
              <a:buSzPts val="1440"/>
              <a:buChar char="►"/>
            </a:pPr>
            <a:r>
              <a:rPr lang="en-US"/>
              <a:t>Consumers will receive their orders in a timelier manner with regular status updates.</a:t>
            </a:r>
            <a:endParaRPr/>
          </a:p>
          <a:p>
            <a:pPr indent="-342900" lvl="0" marL="342900" rtl="0" algn="l">
              <a:spcBef>
                <a:spcPts val="1000"/>
              </a:spcBef>
              <a:spcAft>
                <a:spcPts val="0"/>
              </a:spcAft>
              <a:buSzPts val="1440"/>
              <a:buChar char="►"/>
            </a:pPr>
            <a:r>
              <a:rPr lang="en-US"/>
              <a:t>New applicants who get hired will receive living wages and gain job experience. </a:t>
            </a:r>
            <a:endParaRPr/>
          </a:p>
          <a:p>
            <a:pPr indent="-342900" lvl="0" marL="342900" rtl="0" algn="l">
              <a:spcBef>
                <a:spcPts val="1000"/>
              </a:spcBef>
              <a:spcAft>
                <a:spcPts val="0"/>
              </a:spcAft>
              <a:buSzPts val="1440"/>
              <a:buChar char="►"/>
            </a:pPr>
            <a:r>
              <a:rPr lang="en-US"/>
              <a:t>Advertise for job opportunities for the new warehouse</a:t>
            </a:r>
            <a:endParaRPr/>
          </a:p>
          <a:p>
            <a:pPr indent="-342900" lvl="0" marL="342900" rtl="0" algn="l">
              <a:spcBef>
                <a:spcPts val="1000"/>
              </a:spcBef>
              <a:spcAft>
                <a:spcPts val="0"/>
              </a:spcAft>
              <a:buSzPts val="1440"/>
              <a:buChar char="►"/>
            </a:pPr>
            <a:r>
              <a:rPr lang="en-US"/>
              <a:t>Providing local surveys to gather information on what the consumers want</a:t>
            </a:r>
            <a:endParaRPr/>
          </a:p>
          <a:p>
            <a:pPr indent="-342900" lvl="0" marL="342900" rtl="0" algn="l">
              <a:spcBef>
                <a:spcPts val="1000"/>
              </a:spcBef>
              <a:spcAft>
                <a:spcPts val="0"/>
              </a:spcAft>
              <a:buSzPts val="1440"/>
              <a:buChar char="►"/>
            </a:pPr>
            <a:r>
              <a:rPr lang="en-US"/>
              <a:t>Updating our IT infrastructure</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Control Requirements</a:t>
            </a:r>
            <a:endParaRPr/>
          </a:p>
        </p:txBody>
      </p:sp>
      <p:sp>
        <p:nvSpPr>
          <p:cNvPr id="275" name="Google Shape;275;p2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insurance company will cover building, employees, equipment, and any accidents on site with respect, honesty, and fairness so that our reputation shows we are for the people and not just about money.</a:t>
            </a:r>
            <a:endParaRPr/>
          </a:p>
          <a:p>
            <a:pPr indent="-342900" lvl="0" marL="342900" rtl="0" algn="l">
              <a:spcBef>
                <a:spcPts val="1000"/>
              </a:spcBef>
              <a:spcAft>
                <a:spcPts val="0"/>
              </a:spcAft>
              <a:buSzPts val="1440"/>
              <a:buChar char="►"/>
            </a:pPr>
            <a:r>
              <a:rPr lang="en-US"/>
              <a:t>Implementing safety standards and cleaning procedures to follow the CDC guidelines concerning Covid-19</a:t>
            </a:r>
            <a:endParaRPr/>
          </a:p>
          <a:p>
            <a:pPr indent="-342900" lvl="0" marL="342900" rtl="0" algn="l">
              <a:spcBef>
                <a:spcPts val="1000"/>
              </a:spcBef>
              <a:spcAft>
                <a:spcPts val="0"/>
              </a:spcAft>
              <a:buSzPts val="1440"/>
              <a:buChar char="►"/>
            </a:pPr>
            <a:r>
              <a:rPr lang="en-US"/>
              <a:t>Interviewing, hiring, and training all new applicants</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descr="Table&#10;&#10;Description automatically generated" id="280" name="Google Shape;280;p24"/>
          <p:cNvPicPr preferRelativeResize="0"/>
          <p:nvPr>
            <p:ph idx="1" type="body"/>
          </p:nvPr>
        </p:nvPicPr>
        <p:blipFill rotWithShape="1">
          <a:blip r:embed="rId3">
            <a:alphaModFix/>
          </a:blip>
          <a:srcRect b="0" l="0" r="0" t="0"/>
          <a:stretch/>
        </p:blipFill>
        <p:spPr>
          <a:xfrm>
            <a:off x="462433" y="97622"/>
            <a:ext cx="6708929" cy="6662756"/>
          </a:xfrm>
          <a:prstGeom prst="rect">
            <a:avLst/>
          </a:prstGeom>
          <a:noFill/>
          <a:ln>
            <a:noFill/>
          </a:ln>
        </p:spPr>
      </p:pic>
      <p:sp>
        <p:nvSpPr>
          <p:cNvPr id="281" name="Google Shape;281;p24"/>
          <p:cNvSpPr txBox="1"/>
          <p:nvPr/>
        </p:nvSpPr>
        <p:spPr>
          <a:xfrm>
            <a:off x="7238145" y="97622"/>
            <a:ext cx="261966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600" u="none" strike="noStrike">
                <a:solidFill>
                  <a:srgbClr val="000000"/>
                </a:solidFill>
                <a:latin typeface="Arial"/>
                <a:ea typeface="Arial"/>
                <a:cs typeface="Arial"/>
                <a:sym typeface="Arial"/>
              </a:rPr>
              <a:t>Zachman Framework</a:t>
            </a:r>
            <a:endParaRPr sz="3600">
              <a:solidFill>
                <a:schemeClr val="dk1"/>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5"/>
          <p:cNvSpPr txBox="1"/>
          <p:nvPr>
            <p:ph type="title"/>
          </p:nvPr>
        </p:nvSpPr>
        <p:spPr>
          <a:xfrm>
            <a:off x="194449" y="568503"/>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Requirements Models</a:t>
            </a:r>
            <a:endParaRPr/>
          </a:p>
        </p:txBody>
      </p:sp>
      <p:sp>
        <p:nvSpPr>
          <p:cNvPr id="287" name="Google Shape;287;p25"/>
          <p:cNvSpPr txBox="1"/>
          <p:nvPr>
            <p:ph idx="1" type="body"/>
          </p:nvPr>
        </p:nvSpPr>
        <p:spPr>
          <a:xfrm>
            <a:off x="194449" y="2232508"/>
            <a:ext cx="8596668" cy="388077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440"/>
              <a:buChar char="►"/>
            </a:pPr>
            <a:r>
              <a:rPr lang="en-US"/>
              <a:t>There are multiple model requirements and diagrams that we could have used, including the system requirement checklist. We could have used scalability fact-finding, but we felt to limit how many we offered so that we would not overwhelm ourselves and our clientele. We learned how to set up our Zackman framework as well as how to complete a fact-finding overview and why they were important. Including who our consumers are, what, where, when, how, and why were the big questions we had to ask ourselves to make sure we are meeting all the needs and touching on every angle that would be beneficial to the company. I do hope we go further into learning the different processes like joint application development, rapid application, and development of the agile method. We could gain a lot more information on those as we continue learning.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6"/>
          <p:cNvSpPr txBox="1"/>
          <p:nvPr/>
        </p:nvSpPr>
        <p:spPr>
          <a:xfrm>
            <a:off x="7443302" y="0"/>
            <a:ext cx="299596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Trebuchet MS"/>
                <a:ea typeface="Trebuchet MS"/>
                <a:cs typeface="Trebuchet MS"/>
                <a:sym typeface="Trebuchet MS"/>
              </a:rPr>
              <a:t>Context Diagram</a:t>
            </a:r>
            <a:endParaRPr/>
          </a:p>
        </p:txBody>
      </p:sp>
      <p:pic>
        <p:nvPicPr>
          <p:cNvPr descr="Diagram&#10;&#10;Description automatically generated" id="293" name="Google Shape;293;p26"/>
          <p:cNvPicPr preferRelativeResize="0"/>
          <p:nvPr>
            <p:ph idx="1" type="body"/>
          </p:nvPr>
        </p:nvPicPr>
        <p:blipFill rotWithShape="1">
          <a:blip r:embed="rId3">
            <a:alphaModFix/>
          </a:blip>
          <a:srcRect b="0" l="0" r="0" t="0"/>
          <a:stretch/>
        </p:blipFill>
        <p:spPr>
          <a:xfrm>
            <a:off x="403230" y="138701"/>
            <a:ext cx="5547046" cy="667494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7"/>
          <p:cNvSpPr txBox="1"/>
          <p:nvPr/>
        </p:nvSpPr>
        <p:spPr>
          <a:xfrm>
            <a:off x="7490595" y="60096"/>
            <a:ext cx="255451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Trebuchet MS"/>
                <a:ea typeface="Trebuchet MS"/>
                <a:cs typeface="Trebuchet MS"/>
                <a:sym typeface="Trebuchet MS"/>
              </a:rPr>
              <a:t>Diagram</a:t>
            </a:r>
            <a:endParaRPr/>
          </a:p>
          <a:p>
            <a:pPr indent="0" lvl="0" marL="0" marR="0" rtl="0" algn="l">
              <a:spcBef>
                <a:spcPts val="0"/>
              </a:spcBef>
              <a:spcAft>
                <a:spcPts val="0"/>
              </a:spcAft>
              <a:buNone/>
            </a:pPr>
            <a:r>
              <a:rPr lang="en-US" sz="3600">
                <a:solidFill>
                  <a:schemeClr val="dk1"/>
                </a:solidFill>
                <a:latin typeface="Trebuchet MS"/>
                <a:ea typeface="Trebuchet MS"/>
                <a:cs typeface="Trebuchet MS"/>
                <a:sym typeface="Trebuchet MS"/>
              </a:rPr>
              <a:t> 0 DFD</a:t>
            </a:r>
            <a:endParaRPr/>
          </a:p>
        </p:txBody>
      </p:sp>
      <p:pic>
        <p:nvPicPr>
          <p:cNvPr descr="A screen shot of a computer&#10;&#10;Description automatically generated with medium confidence" id="299" name="Google Shape;299;p27"/>
          <p:cNvPicPr preferRelativeResize="0"/>
          <p:nvPr>
            <p:ph idx="1" type="body"/>
          </p:nvPr>
        </p:nvPicPr>
        <p:blipFill rotWithShape="1">
          <a:blip r:embed="rId3">
            <a:alphaModFix/>
          </a:blip>
          <a:srcRect b="0" l="0" r="0" t="0"/>
          <a:stretch/>
        </p:blipFill>
        <p:spPr>
          <a:xfrm>
            <a:off x="394533" y="103054"/>
            <a:ext cx="4843130" cy="675494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8"/>
          <p:cNvSpPr txBox="1"/>
          <p:nvPr>
            <p:ph type="title"/>
          </p:nvPr>
        </p:nvSpPr>
        <p:spPr>
          <a:xfrm>
            <a:off x="148215" y="645559"/>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Data Flow Diagram</a:t>
            </a:r>
            <a:endParaRPr/>
          </a:p>
        </p:txBody>
      </p:sp>
      <p:sp>
        <p:nvSpPr>
          <p:cNvPr id="305" name="Google Shape;305;p28"/>
          <p:cNvSpPr txBox="1"/>
          <p:nvPr>
            <p:ph idx="1" type="body"/>
          </p:nvPr>
        </p:nvSpPr>
        <p:spPr>
          <a:xfrm>
            <a:off x="148215" y="2453402"/>
            <a:ext cx="8596668" cy="388077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440"/>
              <a:buChar char="►"/>
            </a:pPr>
            <a:r>
              <a:rPr lang="en-US"/>
              <a:t>After learning about how important a data flow diagram is, it was fascinating to dive deeper into those different styles of data flow diagrams. When learning about the various data flow diagrams, we understand the importance of a data dictionary and how it should be labeled and filled out so that whoever is viewing our project will have a clear understanding of our process. I would be curious to know if our data flow diagrams always go to the brain diagrams, we use.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descr="Diagram&#10;&#10;Description automatically generated" id="310" name="Google Shape;310;p29"/>
          <p:cNvPicPr preferRelativeResize="0"/>
          <p:nvPr>
            <p:ph idx="1" type="body"/>
          </p:nvPr>
        </p:nvPicPr>
        <p:blipFill rotWithShape="1">
          <a:blip r:embed="rId3">
            <a:alphaModFix/>
          </a:blip>
          <a:srcRect b="0" l="0" r="0" t="0"/>
          <a:stretch/>
        </p:blipFill>
        <p:spPr>
          <a:xfrm>
            <a:off x="246579" y="2044253"/>
            <a:ext cx="8404261" cy="4872314"/>
          </a:xfrm>
          <a:prstGeom prst="rect">
            <a:avLst/>
          </a:prstGeom>
          <a:noFill/>
          <a:ln>
            <a:noFill/>
          </a:ln>
        </p:spPr>
      </p:pic>
      <p:sp>
        <p:nvSpPr>
          <p:cNvPr id="311" name="Google Shape;311;p29"/>
          <p:cNvSpPr txBox="1"/>
          <p:nvPr/>
        </p:nvSpPr>
        <p:spPr>
          <a:xfrm>
            <a:off x="6895348" y="-47702"/>
            <a:ext cx="2866897"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2D3B45"/>
                </a:solidFill>
                <a:latin typeface="Arial"/>
                <a:ea typeface="Arial"/>
                <a:cs typeface="Arial"/>
                <a:sym typeface="Arial"/>
              </a:rPr>
              <a:t>O</a:t>
            </a:r>
            <a:r>
              <a:rPr b="0" i="0" lang="en-US" sz="3600" u="none" strike="noStrike">
                <a:solidFill>
                  <a:srgbClr val="2D3B45"/>
                </a:solidFill>
                <a:latin typeface="Arial"/>
                <a:ea typeface="Arial"/>
                <a:cs typeface="Arial"/>
                <a:sym typeface="Arial"/>
              </a:rPr>
              <a:t>bject </a:t>
            </a:r>
            <a:r>
              <a:rPr lang="en-US" sz="3600">
                <a:solidFill>
                  <a:srgbClr val="2D3B45"/>
                </a:solidFill>
                <a:latin typeface="Arial"/>
                <a:ea typeface="Arial"/>
                <a:cs typeface="Arial"/>
                <a:sym typeface="Arial"/>
              </a:rPr>
              <a:t>R</a:t>
            </a:r>
            <a:r>
              <a:rPr b="0" i="0" lang="en-US" sz="3600" u="none" strike="noStrike">
                <a:solidFill>
                  <a:srgbClr val="2D3B45"/>
                </a:solidFill>
                <a:latin typeface="Arial"/>
                <a:ea typeface="Arial"/>
                <a:cs typeface="Arial"/>
                <a:sym typeface="Arial"/>
              </a:rPr>
              <a:t>elationship </a:t>
            </a:r>
            <a:r>
              <a:rPr lang="en-US" sz="3600">
                <a:solidFill>
                  <a:srgbClr val="2D3B45"/>
                </a:solidFill>
                <a:latin typeface="Arial"/>
                <a:ea typeface="Arial"/>
                <a:cs typeface="Arial"/>
                <a:sym typeface="Arial"/>
              </a:rPr>
              <a:t>D</a:t>
            </a:r>
            <a:r>
              <a:rPr b="0" i="0" lang="en-US" sz="3600" u="none" strike="noStrike">
                <a:solidFill>
                  <a:srgbClr val="2D3B45"/>
                </a:solidFill>
                <a:latin typeface="Arial"/>
                <a:ea typeface="Arial"/>
                <a:cs typeface="Arial"/>
                <a:sym typeface="Arial"/>
              </a:rPr>
              <a:t>iagram</a:t>
            </a:r>
            <a:endParaRPr sz="3600">
              <a:solidFill>
                <a:schemeClr val="dk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descr="Table&#10;&#10;Description automatically generated" id="156" name="Google Shape;156;p3"/>
          <p:cNvPicPr preferRelativeResize="0"/>
          <p:nvPr>
            <p:ph idx="1" type="body"/>
          </p:nvPr>
        </p:nvPicPr>
        <p:blipFill rotWithShape="1">
          <a:blip r:embed="rId3">
            <a:alphaModFix/>
          </a:blip>
          <a:srcRect b="0" l="0" r="0" t="0"/>
          <a:stretch/>
        </p:blipFill>
        <p:spPr>
          <a:xfrm>
            <a:off x="519990" y="97601"/>
            <a:ext cx="6113119" cy="6662798"/>
          </a:xfrm>
          <a:prstGeom prst="rect">
            <a:avLst/>
          </a:prstGeom>
          <a:noFill/>
          <a:ln>
            <a:noFill/>
          </a:ln>
        </p:spPr>
      </p:pic>
      <p:sp>
        <p:nvSpPr>
          <p:cNvPr id="157" name="Google Shape;157;p3"/>
          <p:cNvSpPr txBox="1"/>
          <p:nvPr/>
        </p:nvSpPr>
        <p:spPr>
          <a:xfrm>
            <a:off x="7671001" y="97601"/>
            <a:ext cx="2089565"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Trebuchet MS"/>
                <a:ea typeface="Trebuchet MS"/>
                <a:cs typeface="Trebuchet MS"/>
                <a:sym typeface="Trebuchet MS"/>
              </a:rPr>
              <a:t>SWOT Analysis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descr="Diagram&#10;&#10;Description automatically generated" id="316" name="Google Shape;316;p30"/>
          <p:cNvPicPr preferRelativeResize="0"/>
          <p:nvPr>
            <p:ph idx="1" type="body"/>
          </p:nvPr>
        </p:nvPicPr>
        <p:blipFill rotWithShape="1">
          <a:blip r:embed="rId3">
            <a:alphaModFix/>
          </a:blip>
          <a:srcRect b="0" l="0" r="0" t="0"/>
          <a:stretch/>
        </p:blipFill>
        <p:spPr>
          <a:xfrm>
            <a:off x="206851" y="788945"/>
            <a:ext cx="5567387" cy="5578059"/>
          </a:xfrm>
          <a:prstGeom prst="rect">
            <a:avLst/>
          </a:prstGeom>
          <a:noFill/>
          <a:ln>
            <a:noFill/>
          </a:ln>
        </p:spPr>
      </p:pic>
      <p:sp>
        <p:nvSpPr>
          <p:cNvPr id="317" name="Google Shape;317;p30"/>
          <p:cNvSpPr txBox="1"/>
          <p:nvPr/>
        </p:nvSpPr>
        <p:spPr>
          <a:xfrm>
            <a:off x="7167856" y="122882"/>
            <a:ext cx="236582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3600" u="none" strike="noStrike">
                <a:solidFill>
                  <a:srgbClr val="2D3B45"/>
                </a:solidFill>
                <a:latin typeface="Arial"/>
                <a:ea typeface="Arial"/>
                <a:cs typeface="Arial"/>
                <a:sym typeface="Arial"/>
              </a:rPr>
              <a:t>Use Case Diagram</a:t>
            </a:r>
            <a:endParaRPr sz="3600">
              <a:solidFill>
                <a:schemeClr val="dk1"/>
              </a:solidFill>
              <a:latin typeface="Trebuchet MS"/>
              <a:ea typeface="Trebuchet MS"/>
              <a:cs typeface="Trebuchet MS"/>
              <a:sym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31"/>
          <p:cNvPicPr preferRelativeResize="0"/>
          <p:nvPr>
            <p:ph idx="1" type="body"/>
          </p:nvPr>
        </p:nvPicPr>
        <p:blipFill rotWithShape="1">
          <a:blip r:embed="rId3">
            <a:alphaModFix/>
          </a:blip>
          <a:srcRect b="0" l="0" r="0" t="0"/>
          <a:stretch/>
        </p:blipFill>
        <p:spPr>
          <a:xfrm>
            <a:off x="0" y="2306977"/>
            <a:ext cx="8747148" cy="3902528"/>
          </a:xfrm>
          <a:prstGeom prst="rect">
            <a:avLst/>
          </a:prstGeom>
          <a:noFill/>
          <a:ln>
            <a:noFill/>
          </a:ln>
        </p:spPr>
      </p:pic>
      <p:sp>
        <p:nvSpPr>
          <p:cNvPr id="323" name="Google Shape;323;p31"/>
          <p:cNvSpPr txBox="1"/>
          <p:nvPr/>
        </p:nvSpPr>
        <p:spPr>
          <a:xfrm>
            <a:off x="7643973" y="48330"/>
            <a:ext cx="233370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600" u="none" strike="noStrike">
                <a:solidFill>
                  <a:srgbClr val="2D3B45"/>
                </a:solidFill>
                <a:latin typeface="Arial"/>
                <a:ea typeface="Arial"/>
                <a:cs typeface="Arial"/>
                <a:sym typeface="Arial"/>
              </a:rPr>
              <a:t>Activity Diagram</a:t>
            </a:r>
            <a:endParaRPr sz="3600">
              <a:solidFill>
                <a:schemeClr val="dk1"/>
              </a:solidFill>
              <a:latin typeface="Trebuchet MS"/>
              <a:ea typeface="Trebuchet MS"/>
              <a:cs typeface="Trebuchet MS"/>
              <a:sym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2"/>
          <p:cNvSpPr txBox="1"/>
          <p:nvPr/>
        </p:nvSpPr>
        <p:spPr>
          <a:xfrm>
            <a:off x="7310064" y="54958"/>
            <a:ext cx="2423804"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Trebuchet MS"/>
                <a:ea typeface="Trebuchet MS"/>
                <a:cs typeface="Trebuchet MS"/>
                <a:sym typeface="Trebuchet MS"/>
              </a:rPr>
              <a:t>State Transition Diagram</a:t>
            </a:r>
            <a:endParaRPr/>
          </a:p>
        </p:txBody>
      </p:sp>
      <p:pic>
        <p:nvPicPr>
          <p:cNvPr descr="Diagram&#10;&#10;Description automatically generated" id="329" name="Google Shape;329;p32"/>
          <p:cNvPicPr preferRelativeResize="0"/>
          <p:nvPr>
            <p:ph idx="1" type="body"/>
          </p:nvPr>
        </p:nvPicPr>
        <p:blipFill rotWithShape="1">
          <a:blip r:embed="rId3">
            <a:alphaModFix/>
          </a:blip>
          <a:srcRect b="0" l="0" r="0" t="0"/>
          <a:stretch/>
        </p:blipFill>
        <p:spPr>
          <a:xfrm>
            <a:off x="0" y="2513063"/>
            <a:ext cx="9600535" cy="291965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descr="Diagram, schematic&#10;&#10;Description automatically generated" id="334" name="Google Shape;334;p33"/>
          <p:cNvPicPr preferRelativeResize="0"/>
          <p:nvPr>
            <p:ph idx="1" type="body"/>
          </p:nvPr>
        </p:nvPicPr>
        <p:blipFill rotWithShape="1">
          <a:blip r:embed="rId3">
            <a:alphaModFix/>
          </a:blip>
          <a:srcRect b="0" l="0" r="0" t="0"/>
          <a:stretch/>
        </p:blipFill>
        <p:spPr>
          <a:xfrm>
            <a:off x="0" y="60422"/>
            <a:ext cx="6700879" cy="6746207"/>
          </a:xfrm>
          <a:prstGeom prst="rect">
            <a:avLst/>
          </a:prstGeom>
          <a:noFill/>
          <a:ln>
            <a:noFill/>
          </a:ln>
        </p:spPr>
      </p:pic>
      <p:sp>
        <p:nvSpPr>
          <p:cNvPr id="335" name="Google Shape;335;p33"/>
          <p:cNvSpPr txBox="1"/>
          <p:nvPr/>
        </p:nvSpPr>
        <p:spPr>
          <a:xfrm>
            <a:off x="7186773" y="60422"/>
            <a:ext cx="268946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Trebuchet MS"/>
                <a:ea typeface="Trebuchet MS"/>
                <a:cs typeface="Trebuchet MS"/>
                <a:sym typeface="Trebuchet MS"/>
              </a:rPr>
              <a:t>Sequence Diagram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descr="A screenshot of a computer&#10;&#10;Description automatically generated with medium confidence" id="340" name="Google Shape;340;p34"/>
          <p:cNvPicPr preferRelativeResize="0"/>
          <p:nvPr>
            <p:ph idx="1" type="body"/>
          </p:nvPr>
        </p:nvPicPr>
        <p:blipFill rotWithShape="1">
          <a:blip r:embed="rId3">
            <a:alphaModFix/>
          </a:blip>
          <a:srcRect b="0" l="0" r="0" t="0"/>
          <a:stretch/>
        </p:blipFill>
        <p:spPr>
          <a:xfrm>
            <a:off x="419435" y="375191"/>
            <a:ext cx="6926588" cy="6380924"/>
          </a:xfrm>
          <a:prstGeom prst="rect">
            <a:avLst/>
          </a:prstGeom>
          <a:noFill/>
          <a:ln>
            <a:noFill/>
          </a:ln>
        </p:spPr>
      </p:pic>
      <p:sp>
        <p:nvSpPr>
          <p:cNvPr id="341" name="Google Shape;341;p34"/>
          <p:cNvSpPr txBox="1"/>
          <p:nvPr/>
        </p:nvSpPr>
        <p:spPr>
          <a:xfrm>
            <a:off x="7159865" y="0"/>
            <a:ext cx="2837543"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Trebuchet MS"/>
                <a:ea typeface="Trebuchet MS"/>
                <a:cs typeface="Trebuchet MS"/>
                <a:sym typeface="Trebuchet MS"/>
              </a:rPr>
              <a:t>Superclass</a:t>
            </a:r>
            <a:endParaRPr/>
          </a:p>
          <a:p>
            <a:pPr indent="0" lvl="0" marL="0" marR="0" rtl="0" algn="l">
              <a:spcBef>
                <a:spcPts val="0"/>
              </a:spcBef>
              <a:spcAft>
                <a:spcPts val="0"/>
              </a:spcAft>
              <a:buNone/>
            </a:pPr>
            <a:r>
              <a:rPr lang="en-US" sz="3600">
                <a:solidFill>
                  <a:schemeClr val="dk1"/>
                </a:solidFill>
                <a:latin typeface="Trebuchet MS"/>
                <a:ea typeface="Trebuchet MS"/>
                <a:cs typeface="Trebuchet MS"/>
                <a:sym typeface="Trebuchet MS"/>
              </a:rPr>
              <a:t>Class</a:t>
            </a:r>
            <a:endParaRPr/>
          </a:p>
          <a:p>
            <a:pPr indent="0" lvl="0" marL="0" marR="0" rtl="0" algn="l">
              <a:spcBef>
                <a:spcPts val="0"/>
              </a:spcBef>
              <a:spcAft>
                <a:spcPts val="0"/>
              </a:spcAft>
              <a:buNone/>
            </a:pPr>
            <a:r>
              <a:rPr lang="en-US" sz="3600">
                <a:solidFill>
                  <a:schemeClr val="dk1"/>
                </a:solidFill>
                <a:latin typeface="Trebuchet MS"/>
                <a:ea typeface="Trebuchet MS"/>
                <a:cs typeface="Trebuchet MS"/>
                <a:sym typeface="Trebuchet MS"/>
              </a:rPr>
              <a:t>Subclass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5"/>
          <p:cNvSpPr txBox="1"/>
          <p:nvPr>
            <p:ph type="title"/>
          </p:nvPr>
        </p:nvSpPr>
        <p:spPr>
          <a:xfrm>
            <a:off x="261230" y="583915"/>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UML/Object Models</a:t>
            </a:r>
            <a:endParaRPr/>
          </a:p>
        </p:txBody>
      </p:sp>
      <p:sp>
        <p:nvSpPr>
          <p:cNvPr id="347" name="Google Shape;347;p35"/>
          <p:cNvSpPr txBox="1"/>
          <p:nvPr>
            <p:ph idx="1" type="body"/>
          </p:nvPr>
        </p:nvSpPr>
        <p:spPr>
          <a:xfrm>
            <a:off x="261230" y="2129766"/>
            <a:ext cx="8596668" cy="388077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440"/>
              <a:buChar char="►"/>
            </a:pPr>
            <a:r>
              <a:rPr lang="en-US"/>
              <a:t>Object models and unified modeling language were something that we knew a little bit about like the DFD models but not nearly as much as we learned from this chapter. We learned that there were multiple structure analysis models that we could use to analyze our systems, including the Use Case model, class diagrams, sequence diagrams, and state transition diagrams; these were all new diagrams that we learned. I feel we could go into more detail with State diagrams as well as business process modeling; though they make sense, it was a little bit trickier making sure the points and lines and activities aligned correctly.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descr="A screenshot of a computer&#10;&#10;Description automatically generated with medium confidence" id="162" name="Google Shape;162;p4"/>
          <p:cNvPicPr preferRelativeResize="0"/>
          <p:nvPr>
            <p:ph idx="1" type="body"/>
          </p:nvPr>
        </p:nvPicPr>
        <p:blipFill rotWithShape="1">
          <a:blip r:embed="rId3">
            <a:alphaModFix/>
          </a:blip>
          <a:srcRect b="0" l="0" r="0" t="0"/>
          <a:stretch/>
        </p:blipFill>
        <p:spPr>
          <a:xfrm>
            <a:off x="276187" y="1550682"/>
            <a:ext cx="8461984" cy="4886794"/>
          </a:xfrm>
          <a:prstGeom prst="rect">
            <a:avLst/>
          </a:prstGeom>
          <a:noFill/>
          <a:ln>
            <a:noFill/>
          </a:ln>
        </p:spPr>
      </p:pic>
      <p:sp>
        <p:nvSpPr>
          <p:cNvPr id="163" name="Google Shape;163;p4"/>
          <p:cNvSpPr txBox="1"/>
          <p:nvPr/>
        </p:nvSpPr>
        <p:spPr>
          <a:xfrm>
            <a:off x="7618130" y="128600"/>
            <a:ext cx="2020867"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rebuchet MS"/>
                <a:ea typeface="Trebuchet MS"/>
                <a:cs typeface="Trebuchet MS"/>
                <a:sym typeface="Trebuchet MS"/>
              </a:rPr>
              <a:t>Fishbone Diagram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Project Scope</a:t>
            </a:r>
            <a:endParaRPr/>
          </a:p>
        </p:txBody>
      </p:sp>
      <p:sp>
        <p:nvSpPr>
          <p:cNvPr id="169" name="Google Shape;169;p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Find a location for warehouse</a:t>
            </a:r>
            <a:endParaRPr/>
          </a:p>
          <a:p>
            <a:pPr indent="-342900" lvl="0" marL="342900" rtl="0" algn="l">
              <a:spcBef>
                <a:spcPts val="1000"/>
              </a:spcBef>
              <a:spcAft>
                <a:spcPts val="0"/>
              </a:spcAft>
              <a:buSzPts val="1440"/>
              <a:buChar char="►"/>
            </a:pPr>
            <a:r>
              <a:rPr lang="en-US"/>
              <a:t>Hire employees for the new location</a:t>
            </a:r>
            <a:endParaRPr/>
          </a:p>
          <a:p>
            <a:pPr indent="-342900" lvl="0" marL="342900" rtl="0" algn="l">
              <a:spcBef>
                <a:spcPts val="1000"/>
              </a:spcBef>
              <a:spcAft>
                <a:spcPts val="0"/>
              </a:spcAft>
              <a:buSzPts val="1440"/>
              <a:buChar char="►"/>
            </a:pPr>
            <a:r>
              <a:rPr lang="en-US"/>
              <a:t>Contract drivers for deliveries, work with material companies to make sure we have enough inventory to fill new orders</a:t>
            </a:r>
            <a:endParaRPr/>
          </a:p>
          <a:p>
            <a:pPr indent="-342900" lvl="0" marL="342900" rtl="0" algn="l">
              <a:spcBef>
                <a:spcPts val="1000"/>
              </a:spcBef>
              <a:spcAft>
                <a:spcPts val="0"/>
              </a:spcAft>
              <a:buSzPts val="1440"/>
              <a:buChar char="►"/>
            </a:pPr>
            <a:r>
              <a:rPr lang="en-US"/>
              <a:t>Provide mandatory safety classes</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Project Constraints</a:t>
            </a:r>
            <a:endParaRPr/>
          </a:p>
        </p:txBody>
      </p:sp>
      <p:sp>
        <p:nvSpPr>
          <p:cNvPr id="175" name="Google Shape;175;p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lang="en-US" sz="2600"/>
              <a:t>We cannot start the construction project until the spring season, and we need to finish the warehouse’s construction before April 2022.  </a:t>
            </a:r>
            <a:endParaRPr/>
          </a:p>
          <a:p>
            <a:pPr indent="-230632" lvl="0" marL="342900" rtl="0" algn="l">
              <a:spcBef>
                <a:spcPts val="1000"/>
              </a:spcBef>
              <a:spcAft>
                <a:spcPts val="0"/>
              </a:spcAft>
              <a:buSzPct val="79999"/>
              <a:buNone/>
            </a:pPr>
            <a:r>
              <a:t/>
            </a:r>
            <a:endParaRPr sz="2600"/>
          </a:p>
          <a:p>
            <a:pPr indent="-342900" lvl="0" marL="342900" rtl="0" algn="l">
              <a:spcBef>
                <a:spcPts val="1000"/>
              </a:spcBef>
              <a:spcAft>
                <a:spcPts val="0"/>
              </a:spcAft>
              <a:buSzPct val="79999"/>
              <a:buChar char="►"/>
            </a:pPr>
            <a:r>
              <a:rPr lang="en-US" sz="2600"/>
              <a:t>We have limitations to find land because we will build the warehouse in a big city.</a:t>
            </a:r>
            <a:endParaRPr/>
          </a:p>
          <a:p>
            <a:pPr indent="-230632" lvl="0" marL="342900" rtl="0" algn="l">
              <a:spcBef>
                <a:spcPts val="1000"/>
              </a:spcBef>
              <a:spcAft>
                <a:spcPts val="0"/>
              </a:spcAft>
              <a:buSzPct val="79999"/>
              <a:buNone/>
            </a:pPr>
            <a:r>
              <a:t/>
            </a:r>
            <a:endParaRPr sz="2600"/>
          </a:p>
          <a:p>
            <a:pPr indent="-342900" lvl="0" marL="342900" rtl="0" algn="l">
              <a:spcBef>
                <a:spcPts val="1000"/>
              </a:spcBef>
              <a:spcAft>
                <a:spcPts val="0"/>
              </a:spcAft>
              <a:buSzPct val="79999"/>
              <a:buChar char="►"/>
            </a:pPr>
            <a:r>
              <a:rPr lang="en-US" sz="2600"/>
              <a:t>We may face limitations in human resources to find skilled employees.</a:t>
            </a:r>
            <a:endParaRPr/>
          </a:p>
          <a:p>
            <a:pPr indent="-230632" lvl="0" marL="342900" rtl="0" algn="l">
              <a:spcBef>
                <a:spcPts val="1000"/>
              </a:spcBef>
              <a:spcAft>
                <a:spcPts val="0"/>
              </a:spcAft>
              <a:buSzPct val="79999"/>
              <a:buNone/>
            </a:pPr>
            <a:r>
              <a:t/>
            </a:r>
            <a:endParaRPr sz="2600"/>
          </a:p>
          <a:p>
            <a:pPr indent="-342900" lvl="0" marL="342900" rtl="0" algn="l">
              <a:spcBef>
                <a:spcPts val="1000"/>
              </a:spcBef>
              <a:spcAft>
                <a:spcPts val="0"/>
              </a:spcAft>
              <a:buSzPct val="79999"/>
              <a:buChar char="►"/>
            </a:pPr>
            <a:r>
              <a:rPr lang="en-US" sz="2600"/>
              <a:t>We do not have skilled employees for the new warehouse.</a:t>
            </a:r>
            <a:endParaRPr/>
          </a:p>
          <a:p>
            <a:pPr indent="-230632" lvl="0" marL="342900" rtl="0" algn="l">
              <a:spcBef>
                <a:spcPts val="1000"/>
              </a:spcBef>
              <a:spcAft>
                <a:spcPts val="0"/>
              </a:spcAft>
              <a:buSzPct val="79999"/>
              <a:buNone/>
            </a:pPr>
            <a:r>
              <a:t/>
            </a:r>
            <a:endParaRPr sz="2600"/>
          </a:p>
          <a:p>
            <a:pPr indent="-265176" lvl="0" marL="342900" rtl="0" algn="l">
              <a:spcBef>
                <a:spcPts val="1000"/>
              </a:spcBef>
              <a:spcAft>
                <a:spcPts val="0"/>
              </a:spcAft>
              <a:buSzPct val="79999"/>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Project Constraints</a:t>
            </a:r>
            <a:endParaRPr/>
          </a:p>
        </p:txBody>
      </p:sp>
      <p:sp>
        <p:nvSpPr>
          <p:cNvPr id="181" name="Google Shape;181;p7"/>
          <p:cNvSpPr txBox="1"/>
          <p:nvPr>
            <p:ph idx="1" type="body"/>
          </p:nvPr>
        </p:nvSpPr>
        <p:spPr>
          <a:xfrm>
            <a:off x="677334" y="1488613"/>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We probably will face some regulatory restrictions from governmental organizations.</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COVID-19 and its impact on our project is another restriction.</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Sanctions can impact our abilities to order specific machines and gain certain technology due to the US sanctions.</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The solution implementation should not increase the work pressure on our current employees.</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The policies of the company for hiring probably makes the hiring process slower.</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Fact-Finding</a:t>
            </a:r>
            <a:endParaRPr/>
          </a:p>
        </p:txBody>
      </p:sp>
      <p:sp>
        <p:nvSpPr>
          <p:cNvPr id="187" name="Google Shape;187;p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Project Usability: We will be able to produce new products in a timely manner. </a:t>
            </a:r>
            <a:endParaRPr/>
          </a:p>
          <a:p>
            <a:pPr indent="-342900" lvl="0" marL="342900" rtl="0" algn="l">
              <a:spcBef>
                <a:spcPts val="1000"/>
              </a:spcBef>
              <a:spcAft>
                <a:spcPts val="0"/>
              </a:spcAft>
              <a:buSzPts val="1440"/>
              <a:buChar char="►"/>
            </a:pPr>
            <a:r>
              <a:rPr lang="en-US"/>
              <a:t>Average cost: 11,550,258,480.89 IRR (274,290.08 USD)</a:t>
            </a:r>
            <a:endParaRPr/>
          </a:p>
          <a:p>
            <a:pPr indent="-342900" lvl="0" marL="342900" rtl="0" algn="l">
              <a:spcBef>
                <a:spcPts val="1000"/>
              </a:spcBef>
              <a:spcAft>
                <a:spcPts val="0"/>
              </a:spcAft>
              <a:buSzPts val="1440"/>
              <a:buChar char="►"/>
            </a:pPr>
            <a:r>
              <a:rPr lang="en-US"/>
              <a:t>Average Schedule: Estimated a little over a year</a:t>
            </a:r>
            <a:endParaRPr/>
          </a:p>
          <a:p>
            <a:pPr indent="-342900" lvl="0" marL="342900" rtl="0" algn="l">
              <a:spcBef>
                <a:spcPts val="1000"/>
              </a:spcBef>
              <a:spcAft>
                <a:spcPts val="0"/>
              </a:spcAft>
              <a:buSzPts val="1440"/>
              <a:buChar char="►"/>
            </a:pPr>
            <a:r>
              <a:rPr lang="en-US"/>
              <a:t>Benefits:</a:t>
            </a:r>
            <a:endParaRPr/>
          </a:p>
          <a:p>
            <a:pPr indent="-285750" lvl="1" marL="742950" rtl="0" algn="l">
              <a:spcBef>
                <a:spcPts val="1000"/>
              </a:spcBef>
              <a:spcAft>
                <a:spcPts val="0"/>
              </a:spcAft>
              <a:buSzPts val="1280"/>
              <a:buChar char="►"/>
            </a:pPr>
            <a:r>
              <a:rPr lang="en-US"/>
              <a:t>New Customers</a:t>
            </a:r>
            <a:endParaRPr/>
          </a:p>
          <a:p>
            <a:pPr indent="-285750" lvl="1" marL="742950" rtl="0" algn="l">
              <a:spcBef>
                <a:spcPts val="1000"/>
              </a:spcBef>
              <a:spcAft>
                <a:spcPts val="0"/>
              </a:spcAft>
              <a:buSzPts val="1280"/>
              <a:buChar char="►"/>
            </a:pPr>
            <a:r>
              <a:rPr lang="en-US"/>
              <a:t>Larger Consumer Area</a:t>
            </a:r>
            <a:endParaRPr/>
          </a:p>
          <a:p>
            <a:pPr indent="-285750" lvl="1" marL="742950" rtl="0" algn="l">
              <a:spcBef>
                <a:spcPts val="1000"/>
              </a:spcBef>
              <a:spcAft>
                <a:spcPts val="0"/>
              </a:spcAft>
              <a:buSzPts val="1280"/>
              <a:buChar char="►"/>
            </a:pPr>
            <a:r>
              <a:rPr lang="en-US"/>
              <a:t>Cheaper Cost For Delivery</a:t>
            </a:r>
            <a:endParaRPr/>
          </a:p>
          <a:p>
            <a:pPr indent="-285750" lvl="1" marL="742950" rtl="0" algn="l">
              <a:spcBef>
                <a:spcPts val="1000"/>
              </a:spcBef>
              <a:spcAft>
                <a:spcPts val="0"/>
              </a:spcAft>
              <a:buSzPts val="1280"/>
              <a:buChar char="►"/>
            </a:pPr>
            <a:r>
              <a:rPr lang="en-US"/>
              <a:t>Increase in Sales</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Operational Feasibility </a:t>
            </a:r>
            <a:endParaRPr/>
          </a:p>
        </p:txBody>
      </p:sp>
      <p:sp>
        <p:nvSpPr>
          <p:cNvPr id="193" name="Google Shape;193;p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Our warehouse expansion project is a response to the long delivery time and a constant decrease in sales. It is not complicated, and we do not see any lack of feasibility in this area.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2021-03-12T06:30:30Z</dcterms:created>
  <dc:creator>Mehdi Jokar</dc:creator>
</cp:coreProperties>
</file>