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5" r:id="rId16"/>
    <p:sldId id="287" r:id="rId17"/>
    <p:sldId id="270" r:id="rId18"/>
    <p:sldId id="271" r:id="rId19"/>
    <p:sldId id="272" r:id="rId20"/>
    <p:sldId id="286" r:id="rId21"/>
    <p:sldId id="273" r:id="rId22"/>
    <p:sldId id="274" r:id="rId23"/>
    <p:sldId id="275" r:id="rId24"/>
    <p:sldId id="276" r:id="rId25"/>
    <p:sldId id="288" r:id="rId26"/>
    <p:sldId id="277" r:id="rId27"/>
    <p:sldId id="278" r:id="rId28"/>
    <p:sldId id="289" r:id="rId29"/>
    <p:sldId id="279" r:id="rId30"/>
    <p:sldId id="280" r:id="rId31"/>
    <p:sldId id="281" r:id="rId32"/>
    <p:sldId id="282" r:id="rId33"/>
    <p:sldId id="283" r:id="rId34"/>
    <p:sldId id="284"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44"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198851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93411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1134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652391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768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913081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253007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8803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287213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82531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5506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t>3/20/2021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06635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57BDD-E64A-4D27-8978-82FFCA18A12C}" type="datetimeFigureOut">
              <a:rPr lang="en-US" smtClean="0"/>
              <a:t>3/20/2021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93400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57BDD-E64A-4D27-8978-82FFCA18A12C}" type="datetimeFigureOut">
              <a:rPr lang="en-US" smtClean="0"/>
              <a:t>3/20/2021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1705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9442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
        <p:nvSpPr>
          <p:cNvPr id="5" name="Date Placeholder 4"/>
          <p:cNvSpPr>
            <a:spLocks noGrp="1"/>
          </p:cNvSpPr>
          <p:nvPr>
            <p:ph type="dt" sz="half" idx="10"/>
          </p:nvPr>
        </p:nvSpPr>
        <p:spPr/>
        <p:txBody>
          <a:bodyPr/>
          <a:lstStyle/>
          <a:p>
            <a:fld id="{F4D57BDD-E64A-4D27-8978-82FFCA18A12C}" type="datetimeFigureOut">
              <a:rPr lang="en-US" smtClean="0"/>
              <a:t>3/20/2021</a:t>
            </a:fld>
            <a:endParaRPr lang="en-US"/>
          </a:p>
        </p:txBody>
      </p:sp>
    </p:spTree>
    <p:extLst>
      <p:ext uri="{BB962C8B-B14F-4D97-AF65-F5344CB8AC3E}">
        <p14:creationId xmlns:p14="http://schemas.microsoft.com/office/powerpoint/2010/main" val="94778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D57BDD-E64A-4D27-8978-82FFCA18A12C}" type="datetimeFigureOut">
              <a:rPr lang="en-US" smtClean="0"/>
              <a:pPr/>
              <a:t>3/20/2021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73433321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D paper airplanes racing and one red airplane is getting ahead of the others">
            <a:extLst>
              <a:ext uri="{FF2B5EF4-FFF2-40B4-BE49-F238E27FC236}">
                <a16:creationId xmlns:a16="http://schemas.microsoft.com/office/drawing/2014/main" id="{1FBCE539-03B3-4670-9122-F31932B3E168}"/>
              </a:ext>
            </a:extLst>
          </p:cNvPr>
          <p:cNvPicPr>
            <a:picLocks noChangeAspect="1"/>
          </p:cNvPicPr>
          <p:nvPr/>
        </p:nvPicPr>
        <p:blipFill rotWithShape="1">
          <a:blip r:embed="rId2">
            <a:duotone>
              <a:prstClr val="black"/>
              <a:schemeClr val="accent5">
                <a:tint val="45000"/>
                <a:satMod val="400000"/>
              </a:schemeClr>
            </a:duotone>
            <a:alphaModFix amt="25000"/>
          </a:blip>
          <a:srcRect l="9091" t="27722"/>
          <a:stretch/>
        </p:blipFill>
        <p:spPr>
          <a:xfrm>
            <a:off x="20" y="10"/>
            <a:ext cx="12191980" cy="6857990"/>
          </a:xfrm>
          <a:prstGeom prst="rect">
            <a:avLst/>
          </a:prstGeom>
        </p:spPr>
      </p:pic>
      <p:sp>
        <p:nvSpPr>
          <p:cNvPr id="2" name="Title 1">
            <a:extLst>
              <a:ext uri="{FF2B5EF4-FFF2-40B4-BE49-F238E27FC236}">
                <a16:creationId xmlns:a16="http://schemas.microsoft.com/office/drawing/2014/main" id="{6E0CAD1B-4BDB-41E8-8DBC-9ECACF5C16DA}"/>
              </a:ext>
            </a:extLst>
          </p:cNvPr>
          <p:cNvSpPr>
            <a:spLocks noGrp="1"/>
          </p:cNvSpPr>
          <p:nvPr>
            <p:ph type="ctrTitle"/>
          </p:nvPr>
        </p:nvSpPr>
        <p:spPr>
          <a:xfrm>
            <a:off x="1041939" y="0"/>
            <a:ext cx="8825658" cy="3329581"/>
          </a:xfrm>
        </p:spPr>
        <p:txBody>
          <a:bodyPr>
            <a:normAutofit/>
          </a:bodyPr>
          <a:lstStyle/>
          <a:p>
            <a:pPr algn="l"/>
            <a:r>
              <a:rPr lang="en-US" dirty="0"/>
              <a:t>Azaran Warehouse</a:t>
            </a:r>
            <a:br>
              <a:rPr lang="en-US" dirty="0"/>
            </a:br>
            <a:r>
              <a:rPr lang="en-US" dirty="0"/>
              <a:t>Expansion Project</a:t>
            </a:r>
          </a:p>
        </p:txBody>
      </p:sp>
      <p:sp>
        <p:nvSpPr>
          <p:cNvPr id="3" name="Subtitle 2">
            <a:extLst>
              <a:ext uri="{FF2B5EF4-FFF2-40B4-BE49-F238E27FC236}">
                <a16:creationId xmlns:a16="http://schemas.microsoft.com/office/drawing/2014/main" id="{2FEE47E9-9FDC-4DB4-AE38-0FECA454CEFB}"/>
              </a:ext>
            </a:extLst>
          </p:cNvPr>
          <p:cNvSpPr>
            <a:spLocks noGrp="1"/>
          </p:cNvSpPr>
          <p:nvPr>
            <p:ph type="subTitle" idx="1"/>
          </p:nvPr>
        </p:nvSpPr>
        <p:spPr>
          <a:xfrm>
            <a:off x="1041939" y="3528420"/>
            <a:ext cx="9144000" cy="1655762"/>
          </a:xfrm>
        </p:spPr>
        <p:txBody>
          <a:bodyPr>
            <a:normAutofit/>
          </a:bodyPr>
          <a:lstStyle/>
          <a:p>
            <a:pPr algn="l"/>
            <a:r>
              <a:rPr lang="en-US" dirty="0"/>
              <a:t>Britney Cook, </a:t>
            </a:r>
            <a:r>
              <a:rPr lang="en-US" dirty="0" err="1"/>
              <a:t>Behrooz</a:t>
            </a:r>
            <a:r>
              <a:rPr lang="en-US" dirty="0"/>
              <a:t> </a:t>
            </a:r>
            <a:r>
              <a:rPr lang="en-US" dirty="0" err="1"/>
              <a:t>Kazemi</a:t>
            </a:r>
            <a:r>
              <a:rPr lang="en-US" dirty="0"/>
              <a:t>, and Mohammad Jokar-</a:t>
            </a:r>
            <a:r>
              <a:rPr lang="en-US" dirty="0" err="1"/>
              <a:t>Konavi</a:t>
            </a:r>
            <a:r>
              <a:rPr lang="en-US" dirty="0"/>
              <a:t> </a:t>
            </a:r>
          </a:p>
          <a:p>
            <a:endParaRPr lang="en-US" dirty="0"/>
          </a:p>
        </p:txBody>
      </p:sp>
    </p:spTree>
    <p:extLst>
      <p:ext uri="{BB962C8B-B14F-4D97-AF65-F5344CB8AC3E}">
        <p14:creationId xmlns:p14="http://schemas.microsoft.com/office/powerpoint/2010/main" val="3020058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A8D9-784A-450F-BC14-68EADE0BECB2}"/>
              </a:ext>
            </a:extLst>
          </p:cNvPr>
          <p:cNvSpPr>
            <a:spLocks noGrp="1"/>
          </p:cNvSpPr>
          <p:nvPr>
            <p:ph type="title"/>
          </p:nvPr>
        </p:nvSpPr>
        <p:spPr/>
        <p:txBody>
          <a:bodyPr/>
          <a:lstStyle/>
          <a:p>
            <a:r>
              <a:rPr lang="en-US" dirty="0"/>
              <a:t>Technical Feasibility</a:t>
            </a:r>
            <a:br>
              <a:rPr lang="en-US" dirty="0"/>
            </a:br>
            <a:endParaRPr lang="en-US" dirty="0"/>
          </a:p>
        </p:txBody>
      </p:sp>
      <p:sp>
        <p:nvSpPr>
          <p:cNvPr id="3" name="Content Placeholder 2">
            <a:extLst>
              <a:ext uri="{FF2B5EF4-FFF2-40B4-BE49-F238E27FC236}">
                <a16:creationId xmlns:a16="http://schemas.microsoft.com/office/drawing/2014/main" id="{BCCC62ED-D12F-428C-8CF0-53FC99C7CD79}"/>
              </a:ext>
            </a:extLst>
          </p:cNvPr>
          <p:cNvSpPr>
            <a:spLocks noGrp="1"/>
          </p:cNvSpPr>
          <p:nvPr>
            <p:ph idx="1"/>
          </p:nvPr>
        </p:nvSpPr>
        <p:spPr/>
        <p:txBody>
          <a:bodyPr/>
          <a:lstStyle/>
          <a:p>
            <a:r>
              <a:rPr lang="en-US" dirty="0"/>
              <a:t>We hired a construction company for the building of the warehouse. We also employ a consulting team for this project. So we do not have any technical problems.</a:t>
            </a:r>
          </a:p>
        </p:txBody>
      </p:sp>
    </p:spTree>
    <p:extLst>
      <p:ext uri="{BB962C8B-B14F-4D97-AF65-F5344CB8AC3E}">
        <p14:creationId xmlns:p14="http://schemas.microsoft.com/office/powerpoint/2010/main" val="1244585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A874E-DDA3-41E3-BBC5-ADC0CD067180}"/>
              </a:ext>
            </a:extLst>
          </p:cNvPr>
          <p:cNvSpPr>
            <a:spLocks noGrp="1"/>
          </p:cNvSpPr>
          <p:nvPr>
            <p:ph type="title"/>
          </p:nvPr>
        </p:nvSpPr>
        <p:spPr/>
        <p:txBody>
          <a:bodyPr/>
          <a:lstStyle/>
          <a:p>
            <a:r>
              <a:rPr lang="en-US" dirty="0"/>
              <a:t>Economic Feasibility</a:t>
            </a:r>
          </a:p>
        </p:txBody>
      </p:sp>
      <p:sp>
        <p:nvSpPr>
          <p:cNvPr id="3" name="Content Placeholder 2">
            <a:extLst>
              <a:ext uri="{FF2B5EF4-FFF2-40B4-BE49-F238E27FC236}">
                <a16:creationId xmlns:a16="http://schemas.microsoft.com/office/drawing/2014/main" id="{1D953D90-5AA3-46B0-BD49-AE964F2C4BC9}"/>
              </a:ext>
            </a:extLst>
          </p:cNvPr>
          <p:cNvSpPr>
            <a:spLocks noGrp="1"/>
          </p:cNvSpPr>
          <p:nvPr>
            <p:ph idx="1"/>
          </p:nvPr>
        </p:nvSpPr>
        <p:spPr/>
        <p:txBody>
          <a:bodyPr>
            <a:normAutofit/>
          </a:bodyPr>
          <a:lstStyle/>
          <a:p>
            <a:r>
              <a:rPr lang="en-US" dirty="0"/>
              <a:t>Tangible Costs: Land costs, licensing costs, training costs, cost of hiring a construction contractor, facility costs, hiring new employees’ expenses, safety costs, and consulting costs.</a:t>
            </a:r>
          </a:p>
          <a:p>
            <a:r>
              <a:rPr lang="en-US" dirty="0"/>
              <a:t>Intangible Costs: Lost production and delivery while we are adapting our system to the new warehouse.</a:t>
            </a:r>
          </a:p>
          <a:p>
            <a:r>
              <a:rPr lang="en-US" dirty="0"/>
              <a:t>Tangible benefits: Increased sales, shorter delivery time</a:t>
            </a:r>
          </a:p>
          <a:p>
            <a:r>
              <a:rPr lang="en-US" dirty="0"/>
              <a:t>Intangible benefits: Increased market share, Improved customer service, increased brand recognition.</a:t>
            </a:r>
          </a:p>
          <a:p>
            <a:endParaRPr lang="en-US" dirty="0"/>
          </a:p>
        </p:txBody>
      </p:sp>
    </p:spTree>
    <p:extLst>
      <p:ext uri="{BB962C8B-B14F-4D97-AF65-F5344CB8AC3E}">
        <p14:creationId xmlns:p14="http://schemas.microsoft.com/office/powerpoint/2010/main" val="3553109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7D2B-6B47-4960-87C7-C858DFD6833C}"/>
              </a:ext>
            </a:extLst>
          </p:cNvPr>
          <p:cNvSpPr>
            <a:spLocks noGrp="1"/>
          </p:cNvSpPr>
          <p:nvPr>
            <p:ph type="title"/>
          </p:nvPr>
        </p:nvSpPr>
        <p:spPr/>
        <p:txBody>
          <a:bodyPr/>
          <a:lstStyle/>
          <a:p>
            <a:r>
              <a:rPr lang="en-US" dirty="0"/>
              <a:t>Schedule Feasibility</a:t>
            </a:r>
          </a:p>
        </p:txBody>
      </p:sp>
      <p:sp>
        <p:nvSpPr>
          <p:cNvPr id="3" name="Content Placeholder 2">
            <a:extLst>
              <a:ext uri="{FF2B5EF4-FFF2-40B4-BE49-F238E27FC236}">
                <a16:creationId xmlns:a16="http://schemas.microsoft.com/office/drawing/2014/main" id="{C67B42F2-55D2-4A8C-B6E7-935BD03F5C3F}"/>
              </a:ext>
            </a:extLst>
          </p:cNvPr>
          <p:cNvSpPr>
            <a:spLocks noGrp="1"/>
          </p:cNvSpPr>
          <p:nvPr>
            <p:ph idx="1"/>
          </p:nvPr>
        </p:nvSpPr>
        <p:spPr/>
        <p:txBody>
          <a:bodyPr/>
          <a:lstStyle/>
          <a:p>
            <a:r>
              <a:rPr lang="en-US" dirty="0"/>
              <a:t>We cannot start the construction project until the spring season, and we need to finish the warehouse’s construction before April 2022.</a:t>
            </a:r>
          </a:p>
        </p:txBody>
      </p:sp>
    </p:spTree>
    <p:extLst>
      <p:ext uri="{BB962C8B-B14F-4D97-AF65-F5344CB8AC3E}">
        <p14:creationId xmlns:p14="http://schemas.microsoft.com/office/powerpoint/2010/main" val="3352113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 venn diagram&#10;&#10;Description automatically generated">
            <a:extLst>
              <a:ext uri="{FF2B5EF4-FFF2-40B4-BE49-F238E27FC236}">
                <a16:creationId xmlns:a16="http://schemas.microsoft.com/office/drawing/2014/main" id="{AEE3B3B4-82CE-46FE-8D40-12B9D15C94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891" y="1372645"/>
            <a:ext cx="8745133" cy="5421981"/>
          </a:xfrm>
          <a:prstGeom prst="rect">
            <a:avLst/>
          </a:prstGeom>
          <a:effectLst/>
        </p:spPr>
      </p:pic>
      <p:sp>
        <p:nvSpPr>
          <p:cNvPr id="6" name="TextBox 5">
            <a:extLst>
              <a:ext uri="{FF2B5EF4-FFF2-40B4-BE49-F238E27FC236}">
                <a16:creationId xmlns:a16="http://schemas.microsoft.com/office/drawing/2014/main" id="{4C2DB11D-2A85-450E-BF6A-03A03B0071F3}"/>
              </a:ext>
            </a:extLst>
          </p:cNvPr>
          <p:cNvSpPr txBox="1"/>
          <p:nvPr/>
        </p:nvSpPr>
        <p:spPr>
          <a:xfrm>
            <a:off x="7136673" y="74693"/>
            <a:ext cx="2400075" cy="1200329"/>
          </a:xfrm>
          <a:prstGeom prst="rect">
            <a:avLst/>
          </a:prstGeom>
          <a:noFill/>
        </p:spPr>
        <p:txBody>
          <a:bodyPr wrap="square" rtlCol="0">
            <a:spAutoFit/>
          </a:bodyPr>
          <a:lstStyle/>
          <a:p>
            <a:r>
              <a:rPr lang="en-US" sz="3600" dirty="0"/>
              <a:t>Feasibility</a:t>
            </a:r>
            <a:r>
              <a:rPr lang="en-US" sz="3600" dirty="0">
                <a:solidFill>
                  <a:schemeClr val="bg1"/>
                </a:solidFill>
              </a:rPr>
              <a:t> </a:t>
            </a:r>
            <a:r>
              <a:rPr lang="en-US" sz="3600" dirty="0"/>
              <a:t>Grid</a:t>
            </a:r>
          </a:p>
        </p:txBody>
      </p:sp>
    </p:spTree>
    <p:extLst>
      <p:ext uri="{BB962C8B-B14F-4D97-AF65-F5344CB8AC3E}">
        <p14:creationId xmlns:p14="http://schemas.microsoft.com/office/powerpoint/2010/main" val="55791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22B36-6098-4251-9CBF-313F8F0859C0}"/>
              </a:ext>
            </a:extLst>
          </p:cNvPr>
          <p:cNvSpPr>
            <a:spLocks noGrp="1"/>
          </p:cNvSpPr>
          <p:nvPr>
            <p:ph type="title"/>
          </p:nvPr>
        </p:nvSpPr>
        <p:spPr/>
        <p:txBody>
          <a:bodyPr/>
          <a:lstStyle/>
          <a:p>
            <a:r>
              <a:rPr lang="en-US" dirty="0"/>
              <a:t>The risks associated with each of the feasibility areas</a:t>
            </a:r>
          </a:p>
        </p:txBody>
      </p:sp>
      <p:sp>
        <p:nvSpPr>
          <p:cNvPr id="3" name="Content Placeholder 2">
            <a:extLst>
              <a:ext uri="{FF2B5EF4-FFF2-40B4-BE49-F238E27FC236}">
                <a16:creationId xmlns:a16="http://schemas.microsoft.com/office/drawing/2014/main" id="{7DED2C29-1260-4E11-A011-A35B8FF02D69}"/>
              </a:ext>
            </a:extLst>
          </p:cNvPr>
          <p:cNvSpPr>
            <a:spLocks noGrp="1"/>
          </p:cNvSpPr>
          <p:nvPr>
            <p:ph idx="1"/>
          </p:nvPr>
        </p:nvSpPr>
        <p:spPr/>
        <p:txBody>
          <a:bodyPr>
            <a:normAutofit/>
          </a:bodyPr>
          <a:lstStyle/>
          <a:p>
            <a:r>
              <a:rPr lang="en-US" dirty="0"/>
              <a:t>The risk of situations that could delay the schedule</a:t>
            </a:r>
          </a:p>
          <a:p>
            <a:r>
              <a:rPr lang="en-US" dirty="0"/>
              <a:t>The risk of not finding the proper land and delaying the start of the construction</a:t>
            </a:r>
          </a:p>
          <a:p>
            <a:r>
              <a:rPr lang="en-US" dirty="0"/>
              <a:t>A lack of interest in our jobs that are being offered due to Covid-19</a:t>
            </a:r>
          </a:p>
          <a:p>
            <a:r>
              <a:rPr lang="en-US" dirty="0"/>
              <a:t>In Iran, the government  has stricter policies that can frequently change, which can cause multiple issues and delays</a:t>
            </a:r>
          </a:p>
          <a:p>
            <a:r>
              <a:rPr lang="en-US" dirty="0"/>
              <a:t>The US recently started to enforce new technology and machinery sanctions against Iran, delaying certain projects</a:t>
            </a:r>
          </a:p>
          <a:p>
            <a:endParaRPr lang="en-US" dirty="0"/>
          </a:p>
        </p:txBody>
      </p:sp>
    </p:spTree>
    <p:extLst>
      <p:ext uri="{BB962C8B-B14F-4D97-AF65-F5344CB8AC3E}">
        <p14:creationId xmlns:p14="http://schemas.microsoft.com/office/powerpoint/2010/main" val="3499707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0D35D-5645-422F-92C8-24F65A9EC883}"/>
              </a:ext>
            </a:extLst>
          </p:cNvPr>
          <p:cNvSpPr>
            <a:spLocks noGrp="1"/>
          </p:cNvSpPr>
          <p:nvPr>
            <p:ph type="title"/>
          </p:nvPr>
        </p:nvSpPr>
        <p:spPr>
          <a:xfrm>
            <a:off x="338287" y="599325"/>
            <a:ext cx="8596668" cy="1320800"/>
          </a:xfrm>
        </p:spPr>
        <p:txBody>
          <a:bodyPr/>
          <a:lstStyle/>
          <a:p>
            <a:r>
              <a:rPr lang="en-US" dirty="0"/>
              <a:t>Feasibility Analysis</a:t>
            </a:r>
          </a:p>
        </p:txBody>
      </p:sp>
      <p:sp>
        <p:nvSpPr>
          <p:cNvPr id="3" name="Content Placeholder 2">
            <a:extLst>
              <a:ext uri="{FF2B5EF4-FFF2-40B4-BE49-F238E27FC236}">
                <a16:creationId xmlns:a16="http://schemas.microsoft.com/office/drawing/2014/main" id="{9361BF39-A7BF-43FD-BF93-956552CD6334}"/>
              </a:ext>
            </a:extLst>
          </p:cNvPr>
          <p:cNvSpPr>
            <a:spLocks noGrp="1"/>
          </p:cNvSpPr>
          <p:nvPr>
            <p:ph idx="1"/>
          </p:nvPr>
        </p:nvSpPr>
        <p:spPr>
          <a:xfrm>
            <a:off x="338287" y="1996203"/>
            <a:ext cx="8596668" cy="3880773"/>
          </a:xfrm>
        </p:spPr>
        <p:txBody>
          <a:bodyPr>
            <a:normAutofit/>
          </a:bodyPr>
          <a:lstStyle/>
          <a:p>
            <a:pPr algn="just"/>
            <a:r>
              <a:rPr lang="en-US" dirty="0"/>
              <a:t>Previously we learned the importance of having a SWOT analysis to determine our strengths, weaknesses, opportunities, and threats. We also learned we could not solve a problem without knowing the root cause, thanks to the fishbone diagram. When learning about feasibility, we learned there were multiple kinds of feasibility, including operational, technical, and economical. They were all different kinds of feasibility required to perform our project in a positive, successful manner. We learned that it's not just a matter of learning each step of those feasibilities but also understanding what risks are associated with each feasibility concept. I would be interested to know more about feasibility analysis and different scenarios, not just in our warehouse scenario, so I can have a broader sense of how it's used regularly in a business form.</a:t>
            </a:r>
          </a:p>
        </p:txBody>
      </p:sp>
    </p:spTree>
    <p:extLst>
      <p:ext uri="{BB962C8B-B14F-4D97-AF65-F5344CB8AC3E}">
        <p14:creationId xmlns:p14="http://schemas.microsoft.com/office/powerpoint/2010/main" val="3641945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3735-2B2F-4CB4-91AD-6768C926A205}"/>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3F3A5602-A9EA-42C6-8F6F-EBC453D1E76E}"/>
              </a:ext>
            </a:extLst>
          </p:cNvPr>
          <p:cNvSpPr>
            <a:spLocks noGrp="1"/>
          </p:cNvSpPr>
          <p:nvPr>
            <p:ph idx="1"/>
          </p:nvPr>
        </p:nvSpPr>
        <p:spPr/>
        <p:txBody>
          <a:bodyPr/>
          <a:lstStyle/>
          <a:p>
            <a:r>
              <a:rPr lang="en-US" dirty="0"/>
              <a:t>The project start date is February 1, 2021</a:t>
            </a:r>
          </a:p>
          <a:p>
            <a:r>
              <a:rPr lang="en-US" dirty="0"/>
              <a:t>Delivery times shortened</a:t>
            </a:r>
          </a:p>
          <a:p>
            <a:r>
              <a:rPr lang="en-US" dirty="0"/>
              <a:t>Expansion to more cities</a:t>
            </a:r>
          </a:p>
          <a:p>
            <a:r>
              <a:rPr lang="en-US" dirty="0"/>
              <a:t>Increase of sales</a:t>
            </a:r>
          </a:p>
          <a:p>
            <a:r>
              <a:rPr lang="en-US" dirty="0"/>
              <a:t>Economy is stable</a:t>
            </a:r>
          </a:p>
          <a:p>
            <a:r>
              <a:rPr lang="en-US" dirty="0"/>
              <a:t>Covid-19 continuing to be an ongoing issue that we will have to stay on top of</a:t>
            </a:r>
          </a:p>
          <a:p>
            <a:r>
              <a:rPr lang="en-US" dirty="0"/>
              <a:t>Project finish date April 20, 2021</a:t>
            </a:r>
          </a:p>
          <a:p>
            <a:endParaRPr lang="en-US" dirty="0"/>
          </a:p>
        </p:txBody>
      </p:sp>
    </p:spTree>
    <p:extLst>
      <p:ext uri="{BB962C8B-B14F-4D97-AF65-F5344CB8AC3E}">
        <p14:creationId xmlns:p14="http://schemas.microsoft.com/office/powerpoint/2010/main" val="3952600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74169A-9BB5-4EE7-9B4B-361166E021DC}"/>
              </a:ext>
            </a:extLst>
          </p:cNvPr>
          <p:cNvSpPr txBox="1"/>
          <p:nvPr/>
        </p:nvSpPr>
        <p:spPr>
          <a:xfrm>
            <a:off x="7821831" y="116832"/>
            <a:ext cx="2291379" cy="1200329"/>
          </a:xfrm>
          <a:prstGeom prst="rect">
            <a:avLst/>
          </a:prstGeom>
          <a:noFill/>
        </p:spPr>
        <p:txBody>
          <a:bodyPr wrap="square" rtlCol="0">
            <a:spAutoFit/>
          </a:bodyPr>
          <a:lstStyle/>
          <a:p>
            <a:r>
              <a:rPr lang="en-US" sz="3600" dirty="0"/>
              <a:t>Sprint</a:t>
            </a:r>
            <a:r>
              <a:rPr lang="en-US" sz="3600" dirty="0">
                <a:solidFill>
                  <a:schemeClr val="bg1"/>
                </a:solidFill>
              </a:rPr>
              <a:t> </a:t>
            </a:r>
            <a:r>
              <a:rPr lang="en-US" sz="3600" dirty="0"/>
              <a:t>Plan</a:t>
            </a:r>
          </a:p>
        </p:txBody>
      </p:sp>
      <p:pic>
        <p:nvPicPr>
          <p:cNvPr id="19" name="Content Placeholder 18" descr="Graphical user interface, application&#10;&#10;Description automatically generated">
            <a:extLst>
              <a:ext uri="{FF2B5EF4-FFF2-40B4-BE49-F238E27FC236}">
                <a16:creationId xmlns:a16="http://schemas.microsoft.com/office/drawing/2014/main" id="{3B75984B-A1CF-49ED-B955-34855E5712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81727"/>
            <a:ext cx="10175151" cy="7676521"/>
          </a:xfrm>
        </p:spPr>
      </p:pic>
    </p:spTree>
    <p:extLst>
      <p:ext uri="{BB962C8B-B14F-4D97-AF65-F5344CB8AC3E}">
        <p14:creationId xmlns:p14="http://schemas.microsoft.com/office/powerpoint/2010/main" val="888881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Timeline&#10;&#10;Description automatically generated with medium confidence">
            <a:extLst>
              <a:ext uri="{FF2B5EF4-FFF2-40B4-BE49-F238E27FC236}">
                <a16:creationId xmlns:a16="http://schemas.microsoft.com/office/drawing/2014/main" id="{07164CB8-09A4-4164-8D38-7AF7610E52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866" y="379348"/>
            <a:ext cx="11325272" cy="6343579"/>
          </a:xfrm>
        </p:spPr>
      </p:pic>
    </p:spTree>
    <p:extLst>
      <p:ext uri="{BB962C8B-B14F-4D97-AF65-F5344CB8AC3E}">
        <p14:creationId xmlns:p14="http://schemas.microsoft.com/office/powerpoint/2010/main" val="764514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21" name="Content Placeholder 20" descr="A picture containing chart&#10;&#10;Description automatically generated">
            <a:extLst>
              <a:ext uri="{FF2B5EF4-FFF2-40B4-BE49-F238E27FC236}">
                <a16:creationId xmlns:a16="http://schemas.microsoft.com/office/drawing/2014/main" id="{7129CF81-0D99-4840-B272-81E6385BD3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254" y="825153"/>
            <a:ext cx="10808106" cy="5844977"/>
          </a:xfrm>
        </p:spPr>
      </p:pic>
    </p:spTree>
    <p:extLst>
      <p:ext uri="{BB962C8B-B14F-4D97-AF65-F5344CB8AC3E}">
        <p14:creationId xmlns:p14="http://schemas.microsoft.com/office/powerpoint/2010/main" val="329309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B988-1DFC-462F-81F9-E193412F2760}"/>
              </a:ext>
            </a:extLst>
          </p:cNvPr>
          <p:cNvSpPr>
            <a:spLocks noGrp="1"/>
          </p:cNvSpPr>
          <p:nvPr>
            <p:ph type="title"/>
          </p:nvPr>
        </p:nvSpPr>
        <p:spPr>
          <a:xfrm>
            <a:off x="317739" y="501721"/>
            <a:ext cx="8596668" cy="1320800"/>
          </a:xfrm>
        </p:spPr>
        <p:txBody>
          <a:bodyPr/>
          <a:lstStyle/>
          <a:p>
            <a:r>
              <a:rPr lang="en-US" dirty="0"/>
              <a:t>Project Introduction</a:t>
            </a:r>
          </a:p>
        </p:txBody>
      </p:sp>
      <p:sp>
        <p:nvSpPr>
          <p:cNvPr id="3" name="Content Placeholder 2">
            <a:extLst>
              <a:ext uri="{FF2B5EF4-FFF2-40B4-BE49-F238E27FC236}">
                <a16:creationId xmlns:a16="http://schemas.microsoft.com/office/drawing/2014/main" id="{4E5AF1DF-EA96-4173-9C8B-F068D57D1906}"/>
              </a:ext>
            </a:extLst>
          </p:cNvPr>
          <p:cNvSpPr>
            <a:spLocks noGrp="1"/>
          </p:cNvSpPr>
          <p:nvPr>
            <p:ph idx="1"/>
          </p:nvPr>
        </p:nvSpPr>
        <p:spPr>
          <a:xfrm>
            <a:off x="317739" y="2119493"/>
            <a:ext cx="8596668" cy="3880773"/>
          </a:xfrm>
        </p:spPr>
        <p:txBody>
          <a:bodyPr/>
          <a:lstStyle/>
          <a:p>
            <a:pPr algn="just"/>
            <a:r>
              <a:rPr lang="en-US" dirty="0"/>
              <a:t>We are coming to the board members with an expansion project. We want to open a new warehouse in a more centralized location to be able to meet the needs of our consumers in a timelier manner. This expansion is going to increase our sales and expand to further distances to reach more consumers.</a:t>
            </a:r>
          </a:p>
          <a:p>
            <a:endParaRPr lang="en-US" dirty="0"/>
          </a:p>
        </p:txBody>
      </p:sp>
    </p:spTree>
    <p:extLst>
      <p:ext uri="{BB962C8B-B14F-4D97-AF65-F5344CB8AC3E}">
        <p14:creationId xmlns:p14="http://schemas.microsoft.com/office/powerpoint/2010/main" val="2408869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5C25C-7019-4F58-9D34-E1C08FA7D686}"/>
              </a:ext>
            </a:extLst>
          </p:cNvPr>
          <p:cNvSpPr>
            <a:spLocks noGrp="1"/>
          </p:cNvSpPr>
          <p:nvPr>
            <p:ph type="title"/>
          </p:nvPr>
        </p:nvSpPr>
        <p:spPr>
          <a:xfrm>
            <a:off x="179037" y="609600"/>
            <a:ext cx="8596668" cy="1320800"/>
          </a:xfrm>
        </p:spPr>
        <p:txBody>
          <a:bodyPr/>
          <a:lstStyle/>
          <a:p>
            <a:r>
              <a:rPr lang="en-US" dirty="0"/>
              <a:t>Project Plan</a:t>
            </a:r>
          </a:p>
        </p:txBody>
      </p:sp>
      <p:sp>
        <p:nvSpPr>
          <p:cNvPr id="3" name="Content Placeholder 2">
            <a:extLst>
              <a:ext uri="{FF2B5EF4-FFF2-40B4-BE49-F238E27FC236}">
                <a16:creationId xmlns:a16="http://schemas.microsoft.com/office/drawing/2014/main" id="{74B1FF03-A978-4A32-8418-4FF5EC3EA056}"/>
              </a:ext>
            </a:extLst>
          </p:cNvPr>
          <p:cNvSpPr>
            <a:spLocks noGrp="1"/>
          </p:cNvSpPr>
          <p:nvPr>
            <p:ph idx="1"/>
          </p:nvPr>
        </p:nvSpPr>
        <p:spPr>
          <a:xfrm>
            <a:off x="179037" y="2278741"/>
            <a:ext cx="8596668" cy="3880773"/>
          </a:xfrm>
        </p:spPr>
        <p:txBody>
          <a:bodyPr>
            <a:normAutofit lnSpcReduction="10000"/>
          </a:bodyPr>
          <a:lstStyle/>
          <a:p>
            <a:pPr algn="just"/>
            <a:r>
              <a:rPr lang="en-US" dirty="0"/>
              <a:t>We have learned what a project plan is, what shapes the project, how it continues, and how we can eliminate it. We've learned more about creating a work breakdown structure, including Gantt charts, PERT/CPM charts, identifying tasks in a work breakdown structure, and what may affect the duration. These are important and determine our project plan and how to make sure our plan has critical pathways that show the beginning to the end of the project. These are to help us identify items or issues that may pop up or that we're currently dealing with, like Covid-19, that we need to make critical action plans to prevent any hold up of our project. I would love to know more ways of possibly identifying other problems that may occur. I think currently we have a good group where we are well-rounded in that information but wonder how we independently could help identify other issues or critical path Waze that could hold projects back or end up having to close our project down.</a:t>
            </a:r>
          </a:p>
        </p:txBody>
      </p:sp>
    </p:spTree>
    <p:extLst>
      <p:ext uri="{BB962C8B-B14F-4D97-AF65-F5344CB8AC3E}">
        <p14:creationId xmlns:p14="http://schemas.microsoft.com/office/powerpoint/2010/main" val="1197413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52EB-7116-4300-BC0A-D505768D2B1D}"/>
              </a:ext>
            </a:extLst>
          </p:cNvPr>
          <p:cNvSpPr>
            <a:spLocks noGrp="1"/>
          </p:cNvSpPr>
          <p:nvPr>
            <p:ph type="title"/>
          </p:nvPr>
        </p:nvSpPr>
        <p:spPr/>
        <p:txBody>
          <a:bodyPr/>
          <a:lstStyle/>
          <a:p>
            <a:r>
              <a:rPr lang="en-US" dirty="0"/>
              <a:t>Output Requirements</a:t>
            </a:r>
          </a:p>
        </p:txBody>
      </p:sp>
      <p:sp>
        <p:nvSpPr>
          <p:cNvPr id="3" name="Content Placeholder 2">
            <a:extLst>
              <a:ext uri="{FF2B5EF4-FFF2-40B4-BE49-F238E27FC236}">
                <a16:creationId xmlns:a16="http://schemas.microsoft.com/office/drawing/2014/main" id="{49A0EF04-2878-4456-95B4-AC5CD0842405}"/>
              </a:ext>
            </a:extLst>
          </p:cNvPr>
          <p:cNvSpPr>
            <a:spLocks noGrp="1"/>
          </p:cNvSpPr>
          <p:nvPr>
            <p:ph idx="1"/>
          </p:nvPr>
        </p:nvSpPr>
        <p:spPr/>
        <p:txBody>
          <a:bodyPr/>
          <a:lstStyle/>
          <a:p>
            <a:r>
              <a:rPr lang="en-US" dirty="0"/>
              <a:t>The company owners will get more revenue, which will help the company stay in business, so we continue to offer the community jobs.</a:t>
            </a:r>
          </a:p>
          <a:p>
            <a:r>
              <a:rPr lang="en-US" dirty="0"/>
              <a:t>The business analysts will complete this project and will receive job experience and gain a reputation.</a:t>
            </a:r>
          </a:p>
          <a:p>
            <a:r>
              <a:rPr lang="en-US" dirty="0"/>
              <a:t>The construction company will build a bigger network by building our warehouse, giving them more business options.</a:t>
            </a:r>
          </a:p>
          <a:p>
            <a:endParaRPr lang="en-US" dirty="0"/>
          </a:p>
        </p:txBody>
      </p:sp>
    </p:spTree>
    <p:extLst>
      <p:ext uri="{BB962C8B-B14F-4D97-AF65-F5344CB8AC3E}">
        <p14:creationId xmlns:p14="http://schemas.microsoft.com/office/powerpoint/2010/main" val="2579335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73CB-79AA-4EC7-A807-0CFC23F60431}"/>
              </a:ext>
            </a:extLst>
          </p:cNvPr>
          <p:cNvSpPr>
            <a:spLocks noGrp="1"/>
          </p:cNvSpPr>
          <p:nvPr>
            <p:ph type="title"/>
          </p:nvPr>
        </p:nvSpPr>
        <p:spPr/>
        <p:txBody>
          <a:bodyPr/>
          <a:lstStyle/>
          <a:p>
            <a:r>
              <a:rPr lang="en-US" dirty="0"/>
              <a:t>Process Requirements</a:t>
            </a:r>
          </a:p>
        </p:txBody>
      </p:sp>
      <p:sp>
        <p:nvSpPr>
          <p:cNvPr id="3" name="Content Placeholder 2">
            <a:extLst>
              <a:ext uri="{FF2B5EF4-FFF2-40B4-BE49-F238E27FC236}">
                <a16:creationId xmlns:a16="http://schemas.microsoft.com/office/drawing/2014/main" id="{9AA58C63-C988-4719-ABB8-B28732958CB2}"/>
              </a:ext>
            </a:extLst>
          </p:cNvPr>
          <p:cNvSpPr>
            <a:spLocks noGrp="1"/>
          </p:cNvSpPr>
          <p:nvPr>
            <p:ph idx="1"/>
          </p:nvPr>
        </p:nvSpPr>
        <p:spPr/>
        <p:txBody>
          <a:bodyPr>
            <a:normAutofit/>
          </a:bodyPr>
          <a:lstStyle/>
          <a:p>
            <a:r>
              <a:rPr lang="en-US" dirty="0"/>
              <a:t>New employees will need to be trained and educated on CDC guidelines in a timely fashion so that work can be completed safely.</a:t>
            </a:r>
          </a:p>
          <a:p>
            <a:r>
              <a:rPr lang="en-US" dirty="0"/>
              <a:t>Consumers will receive their orders in a timelier manner with regular status updates.</a:t>
            </a:r>
          </a:p>
          <a:p>
            <a:r>
              <a:rPr lang="en-US" dirty="0"/>
              <a:t>New applicants who get hired will receive living wages and gain job experience. </a:t>
            </a:r>
          </a:p>
          <a:p>
            <a:r>
              <a:rPr lang="en-US" dirty="0"/>
              <a:t>Advertise for job opportunities for the new warehouse</a:t>
            </a:r>
          </a:p>
          <a:p>
            <a:r>
              <a:rPr lang="en-US" dirty="0"/>
              <a:t>Providing local surveys to gather information on what the consumers want</a:t>
            </a:r>
          </a:p>
          <a:p>
            <a:r>
              <a:rPr lang="en-US" dirty="0"/>
              <a:t>Updating our IT infrastructure</a:t>
            </a:r>
          </a:p>
          <a:p>
            <a:endParaRPr lang="en-US" dirty="0"/>
          </a:p>
        </p:txBody>
      </p:sp>
    </p:spTree>
    <p:extLst>
      <p:ext uri="{BB962C8B-B14F-4D97-AF65-F5344CB8AC3E}">
        <p14:creationId xmlns:p14="http://schemas.microsoft.com/office/powerpoint/2010/main" val="2754216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DEE3-EC5A-49AF-8486-7D5E598EFAA0}"/>
              </a:ext>
            </a:extLst>
          </p:cNvPr>
          <p:cNvSpPr>
            <a:spLocks noGrp="1"/>
          </p:cNvSpPr>
          <p:nvPr>
            <p:ph type="title"/>
          </p:nvPr>
        </p:nvSpPr>
        <p:spPr/>
        <p:txBody>
          <a:bodyPr/>
          <a:lstStyle/>
          <a:p>
            <a:r>
              <a:rPr lang="en-US" dirty="0"/>
              <a:t>Control Requirements</a:t>
            </a:r>
          </a:p>
        </p:txBody>
      </p:sp>
      <p:sp>
        <p:nvSpPr>
          <p:cNvPr id="3" name="Content Placeholder 2">
            <a:extLst>
              <a:ext uri="{FF2B5EF4-FFF2-40B4-BE49-F238E27FC236}">
                <a16:creationId xmlns:a16="http://schemas.microsoft.com/office/drawing/2014/main" id="{D358E434-CCFE-4C2C-AF48-16BF22FB906C}"/>
              </a:ext>
            </a:extLst>
          </p:cNvPr>
          <p:cNvSpPr>
            <a:spLocks noGrp="1"/>
          </p:cNvSpPr>
          <p:nvPr>
            <p:ph idx="1"/>
          </p:nvPr>
        </p:nvSpPr>
        <p:spPr/>
        <p:txBody>
          <a:bodyPr/>
          <a:lstStyle/>
          <a:p>
            <a:r>
              <a:rPr lang="en-US" dirty="0"/>
              <a:t>The insurance company will cover building, employees, equipment, and any accidents on site with respect, honesty, and fairness so that our reputation shows we are for the people and not just about money.</a:t>
            </a:r>
          </a:p>
          <a:p>
            <a:r>
              <a:rPr lang="en-US" dirty="0"/>
              <a:t>Implementing safety standards and cleaning procedures to follow the CDC guidelines concerning Covid-19</a:t>
            </a:r>
          </a:p>
          <a:p>
            <a:r>
              <a:rPr lang="en-US" dirty="0"/>
              <a:t>Interviewing, hiring, and training all new applicants</a:t>
            </a:r>
          </a:p>
          <a:p>
            <a:endParaRPr lang="en-US" dirty="0"/>
          </a:p>
        </p:txBody>
      </p:sp>
    </p:spTree>
    <p:extLst>
      <p:ext uri="{BB962C8B-B14F-4D97-AF65-F5344CB8AC3E}">
        <p14:creationId xmlns:p14="http://schemas.microsoft.com/office/powerpoint/2010/main" val="2798070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00140F6D-CD35-468C-BEC8-F2DB821551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433" y="97622"/>
            <a:ext cx="6708929" cy="6662756"/>
          </a:xfrm>
        </p:spPr>
      </p:pic>
      <p:sp>
        <p:nvSpPr>
          <p:cNvPr id="6" name="TextBox 5">
            <a:extLst>
              <a:ext uri="{FF2B5EF4-FFF2-40B4-BE49-F238E27FC236}">
                <a16:creationId xmlns:a16="http://schemas.microsoft.com/office/drawing/2014/main" id="{393D3CD3-D2C1-4616-A175-228A091278D7}"/>
              </a:ext>
            </a:extLst>
          </p:cNvPr>
          <p:cNvSpPr txBox="1"/>
          <p:nvPr/>
        </p:nvSpPr>
        <p:spPr>
          <a:xfrm>
            <a:off x="7238145" y="97622"/>
            <a:ext cx="2619666" cy="1200329"/>
          </a:xfrm>
          <a:prstGeom prst="rect">
            <a:avLst/>
          </a:prstGeom>
          <a:noFill/>
        </p:spPr>
        <p:txBody>
          <a:bodyPr wrap="square" rtlCol="0">
            <a:spAutoFit/>
          </a:bodyPr>
          <a:lstStyle/>
          <a:p>
            <a:r>
              <a:rPr lang="en-US" sz="3600" b="0" i="0" u="none" strike="noStrike" dirty="0">
                <a:solidFill>
                  <a:srgbClr val="000000"/>
                </a:solidFill>
                <a:effectLst/>
                <a:latin typeface="Arial" panose="020B0604020202020204" pitchFamily="34" charset="0"/>
              </a:rPr>
              <a:t>Zachman Framework</a:t>
            </a:r>
            <a:endParaRPr lang="en-US" sz="3600" dirty="0"/>
          </a:p>
        </p:txBody>
      </p:sp>
    </p:spTree>
    <p:extLst>
      <p:ext uri="{BB962C8B-B14F-4D97-AF65-F5344CB8AC3E}">
        <p14:creationId xmlns:p14="http://schemas.microsoft.com/office/powerpoint/2010/main" val="1392864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3E7DB-CE35-4034-AEA8-13A3D6409D2E}"/>
              </a:ext>
            </a:extLst>
          </p:cNvPr>
          <p:cNvSpPr>
            <a:spLocks noGrp="1"/>
          </p:cNvSpPr>
          <p:nvPr>
            <p:ph type="title"/>
          </p:nvPr>
        </p:nvSpPr>
        <p:spPr>
          <a:xfrm>
            <a:off x="194449" y="568503"/>
            <a:ext cx="8596668" cy="1320800"/>
          </a:xfrm>
        </p:spPr>
        <p:txBody>
          <a:bodyPr/>
          <a:lstStyle/>
          <a:p>
            <a:r>
              <a:rPr lang="en-US" dirty="0"/>
              <a:t>Requirements Models</a:t>
            </a:r>
          </a:p>
        </p:txBody>
      </p:sp>
      <p:sp>
        <p:nvSpPr>
          <p:cNvPr id="3" name="Content Placeholder 2">
            <a:extLst>
              <a:ext uri="{FF2B5EF4-FFF2-40B4-BE49-F238E27FC236}">
                <a16:creationId xmlns:a16="http://schemas.microsoft.com/office/drawing/2014/main" id="{A67E4610-3B7A-4ADE-A515-CE291EF54966}"/>
              </a:ext>
            </a:extLst>
          </p:cNvPr>
          <p:cNvSpPr>
            <a:spLocks noGrp="1"/>
          </p:cNvSpPr>
          <p:nvPr>
            <p:ph idx="1"/>
          </p:nvPr>
        </p:nvSpPr>
        <p:spPr>
          <a:xfrm>
            <a:off x="194449" y="2232508"/>
            <a:ext cx="8596668" cy="3880773"/>
          </a:xfrm>
        </p:spPr>
        <p:txBody>
          <a:bodyPr/>
          <a:lstStyle/>
          <a:p>
            <a:pPr algn="just"/>
            <a:r>
              <a:rPr lang="en-US" dirty="0"/>
              <a:t>There are multiple model requirements and diagrams that we could have used, including the system requirement checklist. We could have used scalability fact-finding, but we felt to limit how many we offered so that we would not overwhelm ourselves and our clientele. We learned how to set up our </a:t>
            </a:r>
            <a:r>
              <a:rPr lang="en-US" dirty="0" err="1"/>
              <a:t>Zackman</a:t>
            </a:r>
            <a:r>
              <a:rPr lang="en-US" dirty="0"/>
              <a:t> framework as well as how to complete a fact-finding overview and why they were important. Including who our consumers are, what, where, when, how, and why were the big questions we had to ask ourselves to make sure we are meeting all the needs and touching on every angle that would be beneficial to the company. I do hope we go further into learning the different processes like joint application development, rapid application, and development of the agile method. We could gain a lot more information on those as we continue learning.</a:t>
            </a:r>
          </a:p>
        </p:txBody>
      </p:sp>
    </p:spTree>
    <p:extLst>
      <p:ext uri="{BB962C8B-B14F-4D97-AF65-F5344CB8AC3E}">
        <p14:creationId xmlns:p14="http://schemas.microsoft.com/office/powerpoint/2010/main" val="3262101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7C774C6-EAF7-45CD-AE25-03A86613CEED}"/>
              </a:ext>
            </a:extLst>
          </p:cNvPr>
          <p:cNvSpPr txBox="1"/>
          <p:nvPr/>
        </p:nvSpPr>
        <p:spPr>
          <a:xfrm>
            <a:off x="7443302" y="0"/>
            <a:ext cx="2995963" cy="1200329"/>
          </a:xfrm>
          <a:prstGeom prst="rect">
            <a:avLst/>
          </a:prstGeom>
          <a:noFill/>
        </p:spPr>
        <p:txBody>
          <a:bodyPr wrap="square" rtlCol="0">
            <a:spAutoFit/>
          </a:bodyPr>
          <a:lstStyle/>
          <a:p>
            <a:r>
              <a:rPr lang="en-US" sz="3600" dirty="0"/>
              <a:t>Context Diagram</a:t>
            </a:r>
          </a:p>
        </p:txBody>
      </p:sp>
      <p:pic>
        <p:nvPicPr>
          <p:cNvPr id="14" name="Content Placeholder 13" descr="Diagram&#10;&#10;Description automatically generated">
            <a:extLst>
              <a:ext uri="{FF2B5EF4-FFF2-40B4-BE49-F238E27FC236}">
                <a16:creationId xmlns:a16="http://schemas.microsoft.com/office/drawing/2014/main" id="{EFBFA744-EAC2-4E8F-912D-EC592597D0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230" y="138701"/>
            <a:ext cx="5547046" cy="6674947"/>
          </a:xfrm>
        </p:spPr>
      </p:pic>
    </p:spTree>
    <p:extLst>
      <p:ext uri="{BB962C8B-B14F-4D97-AF65-F5344CB8AC3E}">
        <p14:creationId xmlns:p14="http://schemas.microsoft.com/office/powerpoint/2010/main" val="3993490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D5A9BEB-FBB5-499D-8E97-72FD71E06ED4}"/>
              </a:ext>
            </a:extLst>
          </p:cNvPr>
          <p:cNvSpPr txBox="1"/>
          <p:nvPr/>
        </p:nvSpPr>
        <p:spPr>
          <a:xfrm>
            <a:off x="7490595" y="60096"/>
            <a:ext cx="2554514" cy="1200329"/>
          </a:xfrm>
          <a:prstGeom prst="rect">
            <a:avLst/>
          </a:prstGeom>
          <a:noFill/>
        </p:spPr>
        <p:txBody>
          <a:bodyPr wrap="square" rtlCol="0">
            <a:spAutoFit/>
          </a:bodyPr>
          <a:lstStyle/>
          <a:p>
            <a:r>
              <a:rPr lang="en-US" sz="3600" dirty="0"/>
              <a:t>Diagram</a:t>
            </a:r>
          </a:p>
          <a:p>
            <a:r>
              <a:rPr lang="en-US" sz="3600" dirty="0"/>
              <a:t> 0 DFD</a:t>
            </a:r>
          </a:p>
        </p:txBody>
      </p:sp>
      <p:pic>
        <p:nvPicPr>
          <p:cNvPr id="10" name="Content Placeholder 9" descr="A screen shot of a computer&#10;&#10;Description automatically generated with medium confidence">
            <a:extLst>
              <a:ext uri="{FF2B5EF4-FFF2-40B4-BE49-F238E27FC236}">
                <a16:creationId xmlns:a16="http://schemas.microsoft.com/office/drawing/2014/main" id="{1EC2351E-EEE8-4768-AA0E-7B308004EC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533" y="103054"/>
            <a:ext cx="4843130" cy="6754946"/>
          </a:xfrm>
        </p:spPr>
      </p:pic>
    </p:spTree>
    <p:extLst>
      <p:ext uri="{BB962C8B-B14F-4D97-AF65-F5344CB8AC3E}">
        <p14:creationId xmlns:p14="http://schemas.microsoft.com/office/powerpoint/2010/main" val="2848757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AAC4-50A6-4CD9-A841-D1194D394ABC}"/>
              </a:ext>
            </a:extLst>
          </p:cNvPr>
          <p:cNvSpPr>
            <a:spLocks noGrp="1"/>
          </p:cNvSpPr>
          <p:nvPr>
            <p:ph type="title"/>
          </p:nvPr>
        </p:nvSpPr>
        <p:spPr>
          <a:xfrm>
            <a:off x="148215" y="645559"/>
            <a:ext cx="8596668" cy="1320800"/>
          </a:xfrm>
        </p:spPr>
        <p:txBody>
          <a:bodyPr/>
          <a:lstStyle/>
          <a:p>
            <a:r>
              <a:rPr lang="en-US" dirty="0"/>
              <a:t>Data Flow Diagram</a:t>
            </a:r>
          </a:p>
        </p:txBody>
      </p:sp>
      <p:sp>
        <p:nvSpPr>
          <p:cNvPr id="3" name="Content Placeholder 2">
            <a:extLst>
              <a:ext uri="{FF2B5EF4-FFF2-40B4-BE49-F238E27FC236}">
                <a16:creationId xmlns:a16="http://schemas.microsoft.com/office/drawing/2014/main" id="{F950B248-32B3-43D1-A066-CA4BC2BE5D47}"/>
              </a:ext>
            </a:extLst>
          </p:cNvPr>
          <p:cNvSpPr>
            <a:spLocks noGrp="1"/>
          </p:cNvSpPr>
          <p:nvPr>
            <p:ph idx="1"/>
          </p:nvPr>
        </p:nvSpPr>
        <p:spPr>
          <a:xfrm>
            <a:off x="148215" y="2453402"/>
            <a:ext cx="8596668" cy="3880773"/>
          </a:xfrm>
        </p:spPr>
        <p:txBody>
          <a:bodyPr/>
          <a:lstStyle/>
          <a:p>
            <a:pPr algn="just"/>
            <a:r>
              <a:rPr lang="en-US" dirty="0"/>
              <a:t>After learning about how important a data flow diagram is, it was fascinating to dive deeper into those different styles of data flow diagrams. When learning about the various data flow diagrams, we understand the importance of a data dictionary and how it should be labeled and filled out so that whoever is viewing our project will have a clear understanding of our process. I would be curious to know if our data flow diagrams always go to the brain diagrams, we use.</a:t>
            </a:r>
          </a:p>
        </p:txBody>
      </p:sp>
    </p:spTree>
    <p:extLst>
      <p:ext uri="{BB962C8B-B14F-4D97-AF65-F5344CB8AC3E}">
        <p14:creationId xmlns:p14="http://schemas.microsoft.com/office/powerpoint/2010/main" val="2342202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2D3DD10F-C28D-46EB-B2A5-303658B20A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579" y="2044253"/>
            <a:ext cx="8404261" cy="4872314"/>
          </a:xfrm>
        </p:spPr>
      </p:pic>
      <p:sp>
        <p:nvSpPr>
          <p:cNvPr id="6" name="TextBox 5">
            <a:extLst>
              <a:ext uri="{FF2B5EF4-FFF2-40B4-BE49-F238E27FC236}">
                <a16:creationId xmlns:a16="http://schemas.microsoft.com/office/drawing/2014/main" id="{FE8B9D36-1983-48A0-8344-475F855CA733}"/>
              </a:ext>
            </a:extLst>
          </p:cNvPr>
          <p:cNvSpPr txBox="1"/>
          <p:nvPr/>
        </p:nvSpPr>
        <p:spPr>
          <a:xfrm>
            <a:off x="6895348" y="-47702"/>
            <a:ext cx="2866897" cy="1754326"/>
          </a:xfrm>
          <a:prstGeom prst="rect">
            <a:avLst/>
          </a:prstGeom>
          <a:noFill/>
        </p:spPr>
        <p:txBody>
          <a:bodyPr wrap="square" rtlCol="0">
            <a:spAutoFit/>
          </a:bodyPr>
          <a:lstStyle/>
          <a:p>
            <a:r>
              <a:rPr lang="en-US" sz="3600" dirty="0">
                <a:solidFill>
                  <a:srgbClr val="2D3B45"/>
                </a:solidFill>
                <a:latin typeface="Arial" panose="020B0604020202020204" pitchFamily="34" charset="0"/>
              </a:rPr>
              <a:t>O</a:t>
            </a:r>
            <a:r>
              <a:rPr lang="en-US" sz="3600" b="0" i="0" u="none" strike="noStrike" dirty="0">
                <a:solidFill>
                  <a:srgbClr val="2D3B45"/>
                </a:solidFill>
                <a:effectLst/>
                <a:latin typeface="Arial" panose="020B0604020202020204" pitchFamily="34" charset="0"/>
              </a:rPr>
              <a:t>bject </a:t>
            </a:r>
            <a:r>
              <a:rPr lang="en-US" sz="3600" dirty="0">
                <a:solidFill>
                  <a:srgbClr val="2D3B45"/>
                </a:solidFill>
                <a:latin typeface="Arial" panose="020B0604020202020204" pitchFamily="34" charset="0"/>
              </a:rPr>
              <a:t>R</a:t>
            </a:r>
            <a:r>
              <a:rPr lang="en-US" sz="3600" b="0" i="0" u="none" strike="noStrike" dirty="0">
                <a:solidFill>
                  <a:srgbClr val="2D3B45"/>
                </a:solidFill>
                <a:effectLst/>
                <a:latin typeface="Arial" panose="020B0604020202020204" pitchFamily="34" charset="0"/>
              </a:rPr>
              <a:t>elationship </a:t>
            </a:r>
            <a:r>
              <a:rPr lang="en-US" sz="3600" dirty="0">
                <a:solidFill>
                  <a:srgbClr val="2D3B45"/>
                </a:solidFill>
                <a:latin typeface="Arial" panose="020B0604020202020204" pitchFamily="34" charset="0"/>
              </a:rPr>
              <a:t>D</a:t>
            </a:r>
            <a:r>
              <a:rPr lang="en-US" sz="3600" b="0" i="0" u="none" strike="noStrike" dirty="0">
                <a:solidFill>
                  <a:srgbClr val="2D3B45"/>
                </a:solidFill>
                <a:effectLst/>
                <a:latin typeface="Arial" panose="020B0604020202020204" pitchFamily="34" charset="0"/>
              </a:rPr>
              <a:t>iagram</a:t>
            </a:r>
            <a:endParaRPr lang="en-US" sz="3600" dirty="0"/>
          </a:p>
        </p:txBody>
      </p:sp>
    </p:spTree>
    <p:extLst>
      <p:ext uri="{BB962C8B-B14F-4D97-AF65-F5344CB8AC3E}">
        <p14:creationId xmlns:p14="http://schemas.microsoft.com/office/powerpoint/2010/main" val="49825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686EF894-A783-4EE3-AE49-1AA6515FB4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990" y="97601"/>
            <a:ext cx="6113119" cy="6662798"/>
          </a:xfrm>
          <a:prstGeom prst="rect">
            <a:avLst/>
          </a:prstGeom>
          <a:effectLst/>
        </p:spPr>
      </p:pic>
      <p:sp>
        <p:nvSpPr>
          <p:cNvPr id="6" name="TextBox 5">
            <a:extLst>
              <a:ext uri="{FF2B5EF4-FFF2-40B4-BE49-F238E27FC236}">
                <a16:creationId xmlns:a16="http://schemas.microsoft.com/office/drawing/2014/main" id="{21B0E18F-1F2F-4F9B-A10A-3D09A945469C}"/>
              </a:ext>
            </a:extLst>
          </p:cNvPr>
          <p:cNvSpPr txBox="1"/>
          <p:nvPr/>
        </p:nvSpPr>
        <p:spPr>
          <a:xfrm>
            <a:off x="7671001" y="97601"/>
            <a:ext cx="2089565" cy="1077218"/>
          </a:xfrm>
          <a:prstGeom prst="rect">
            <a:avLst/>
          </a:prstGeom>
          <a:noFill/>
        </p:spPr>
        <p:txBody>
          <a:bodyPr wrap="square" rtlCol="0">
            <a:spAutoFit/>
          </a:bodyPr>
          <a:lstStyle/>
          <a:p>
            <a:r>
              <a:rPr lang="en-US" sz="3200" dirty="0"/>
              <a:t>SWOT Analysis</a:t>
            </a:r>
          </a:p>
        </p:txBody>
      </p:sp>
    </p:spTree>
    <p:extLst>
      <p:ext uri="{BB962C8B-B14F-4D97-AF65-F5344CB8AC3E}">
        <p14:creationId xmlns:p14="http://schemas.microsoft.com/office/powerpoint/2010/main" val="2581009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1CBB6F12-402C-43FD-B86D-A7AFC4C912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851" y="788945"/>
            <a:ext cx="5567387" cy="5578059"/>
          </a:xfrm>
        </p:spPr>
      </p:pic>
      <p:sp>
        <p:nvSpPr>
          <p:cNvPr id="6" name="TextBox 5">
            <a:extLst>
              <a:ext uri="{FF2B5EF4-FFF2-40B4-BE49-F238E27FC236}">
                <a16:creationId xmlns:a16="http://schemas.microsoft.com/office/drawing/2014/main" id="{59A4EC21-FA8F-4E7B-86F8-4107FDD561D0}"/>
              </a:ext>
            </a:extLst>
          </p:cNvPr>
          <p:cNvSpPr txBox="1"/>
          <p:nvPr/>
        </p:nvSpPr>
        <p:spPr>
          <a:xfrm>
            <a:off x="7167856" y="122882"/>
            <a:ext cx="2365828" cy="1200329"/>
          </a:xfrm>
          <a:prstGeom prst="rect">
            <a:avLst/>
          </a:prstGeom>
          <a:noFill/>
        </p:spPr>
        <p:txBody>
          <a:bodyPr wrap="square" rtlCol="0">
            <a:spAutoFit/>
          </a:bodyPr>
          <a:lstStyle/>
          <a:p>
            <a:r>
              <a:rPr lang="en-US" sz="3600" i="0" u="none" strike="noStrike" dirty="0">
                <a:solidFill>
                  <a:srgbClr val="2D3B45"/>
                </a:solidFill>
                <a:effectLst/>
                <a:latin typeface="Arial" panose="020B0604020202020204" pitchFamily="34" charset="0"/>
              </a:rPr>
              <a:t>Use Case Diagram</a:t>
            </a:r>
            <a:endParaRPr lang="en-US" sz="3600" dirty="0"/>
          </a:p>
        </p:txBody>
      </p:sp>
    </p:spTree>
    <p:extLst>
      <p:ext uri="{BB962C8B-B14F-4D97-AF65-F5344CB8AC3E}">
        <p14:creationId xmlns:p14="http://schemas.microsoft.com/office/powerpoint/2010/main" val="2002924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1F3D94-8F03-47D0-9BC0-BF5B528EF9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306977"/>
            <a:ext cx="8747148" cy="3902528"/>
          </a:xfrm>
        </p:spPr>
      </p:pic>
      <p:sp>
        <p:nvSpPr>
          <p:cNvPr id="6" name="TextBox 5">
            <a:extLst>
              <a:ext uri="{FF2B5EF4-FFF2-40B4-BE49-F238E27FC236}">
                <a16:creationId xmlns:a16="http://schemas.microsoft.com/office/drawing/2014/main" id="{1D821F83-F0B5-4530-9AE9-8090A5881CCD}"/>
              </a:ext>
            </a:extLst>
          </p:cNvPr>
          <p:cNvSpPr txBox="1"/>
          <p:nvPr/>
        </p:nvSpPr>
        <p:spPr>
          <a:xfrm>
            <a:off x="7643973" y="48330"/>
            <a:ext cx="2333702" cy="1200329"/>
          </a:xfrm>
          <a:prstGeom prst="rect">
            <a:avLst/>
          </a:prstGeom>
          <a:noFill/>
        </p:spPr>
        <p:txBody>
          <a:bodyPr wrap="square" rtlCol="0">
            <a:spAutoFit/>
          </a:bodyPr>
          <a:lstStyle/>
          <a:p>
            <a:r>
              <a:rPr lang="en-US" sz="3600" b="0" i="0" u="none" strike="noStrike" dirty="0">
                <a:solidFill>
                  <a:srgbClr val="2D3B45"/>
                </a:solidFill>
                <a:effectLst/>
                <a:latin typeface="Arial" panose="020B0604020202020204" pitchFamily="34" charset="0"/>
              </a:rPr>
              <a:t>Activity Diagram</a:t>
            </a:r>
            <a:endParaRPr lang="en-US" sz="3600" dirty="0"/>
          </a:p>
        </p:txBody>
      </p:sp>
    </p:spTree>
    <p:extLst>
      <p:ext uri="{BB962C8B-B14F-4D97-AF65-F5344CB8AC3E}">
        <p14:creationId xmlns:p14="http://schemas.microsoft.com/office/powerpoint/2010/main" val="773795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3C2DA4-D802-45F1-B3DC-BD3B5A1C7BC6}"/>
              </a:ext>
            </a:extLst>
          </p:cNvPr>
          <p:cNvSpPr txBox="1"/>
          <p:nvPr/>
        </p:nvSpPr>
        <p:spPr>
          <a:xfrm>
            <a:off x="7310064" y="54958"/>
            <a:ext cx="2423804" cy="1754326"/>
          </a:xfrm>
          <a:prstGeom prst="rect">
            <a:avLst/>
          </a:prstGeom>
          <a:noFill/>
        </p:spPr>
        <p:txBody>
          <a:bodyPr wrap="square" rtlCol="0">
            <a:spAutoFit/>
          </a:bodyPr>
          <a:lstStyle/>
          <a:p>
            <a:r>
              <a:rPr lang="en-US" sz="3600" dirty="0"/>
              <a:t>State Transition Diagram</a:t>
            </a:r>
          </a:p>
        </p:txBody>
      </p:sp>
      <p:pic>
        <p:nvPicPr>
          <p:cNvPr id="11" name="Content Placeholder 10" descr="Diagram&#10;&#10;Description automatically generated">
            <a:extLst>
              <a:ext uri="{FF2B5EF4-FFF2-40B4-BE49-F238E27FC236}">
                <a16:creationId xmlns:a16="http://schemas.microsoft.com/office/drawing/2014/main" id="{6217162D-7A1A-4A61-975D-D4BC5A80AC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13063"/>
            <a:ext cx="9600535" cy="2919652"/>
          </a:xfrm>
        </p:spPr>
      </p:pic>
    </p:spTree>
    <p:extLst>
      <p:ext uri="{BB962C8B-B14F-4D97-AF65-F5344CB8AC3E}">
        <p14:creationId xmlns:p14="http://schemas.microsoft.com/office/powerpoint/2010/main" val="4052405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 schematic&#10;&#10;Description automatically generated">
            <a:extLst>
              <a:ext uri="{FF2B5EF4-FFF2-40B4-BE49-F238E27FC236}">
                <a16:creationId xmlns:a16="http://schemas.microsoft.com/office/drawing/2014/main" id="{AE6C06DE-9D01-4CC7-87E5-6E383A39CC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422"/>
            <a:ext cx="6700879" cy="6746207"/>
          </a:xfrm>
        </p:spPr>
      </p:pic>
      <p:sp>
        <p:nvSpPr>
          <p:cNvPr id="6" name="TextBox 5">
            <a:extLst>
              <a:ext uri="{FF2B5EF4-FFF2-40B4-BE49-F238E27FC236}">
                <a16:creationId xmlns:a16="http://schemas.microsoft.com/office/drawing/2014/main" id="{21C5AA19-ECEB-4D5C-88DF-13BF78167ABD}"/>
              </a:ext>
            </a:extLst>
          </p:cNvPr>
          <p:cNvSpPr txBox="1"/>
          <p:nvPr/>
        </p:nvSpPr>
        <p:spPr>
          <a:xfrm>
            <a:off x="7186773" y="60422"/>
            <a:ext cx="2689465" cy="1200329"/>
          </a:xfrm>
          <a:prstGeom prst="rect">
            <a:avLst/>
          </a:prstGeom>
          <a:noFill/>
        </p:spPr>
        <p:txBody>
          <a:bodyPr wrap="square" rtlCol="0">
            <a:spAutoFit/>
          </a:bodyPr>
          <a:lstStyle/>
          <a:p>
            <a:r>
              <a:rPr lang="en-US" sz="3600" dirty="0"/>
              <a:t>Sequence Diagram</a:t>
            </a:r>
          </a:p>
        </p:txBody>
      </p:sp>
    </p:spTree>
    <p:extLst>
      <p:ext uri="{BB962C8B-B14F-4D97-AF65-F5344CB8AC3E}">
        <p14:creationId xmlns:p14="http://schemas.microsoft.com/office/powerpoint/2010/main" val="2767294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a16="http://schemas.microsoft.com/office/drawing/2014/main" id="{A821C61D-C0A8-4482-9F18-351E7C1480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435" y="375191"/>
            <a:ext cx="6926588" cy="6380924"/>
          </a:xfrm>
        </p:spPr>
      </p:pic>
      <p:sp>
        <p:nvSpPr>
          <p:cNvPr id="6" name="TextBox 5">
            <a:extLst>
              <a:ext uri="{FF2B5EF4-FFF2-40B4-BE49-F238E27FC236}">
                <a16:creationId xmlns:a16="http://schemas.microsoft.com/office/drawing/2014/main" id="{219D5CF4-FC0A-42AA-861B-B99A32E2CA63}"/>
              </a:ext>
            </a:extLst>
          </p:cNvPr>
          <p:cNvSpPr txBox="1"/>
          <p:nvPr/>
        </p:nvSpPr>
        <p:spPr>
          <a:xfrm>
            <a:off x="7159865" y="0"/>
            <a:ext cx="2837543" cy="1754326"/>
          </a:xfrm>
          <a:prstGeom prst="rect">
            <a:avLst/>
          </a:prstGeom>
          <a:noFill/>
        </p:spPr>
        <p:txBody>
          <a:bodyPr wrap="square" rtlCol="0">
            <a:spAutoFit/>
          </a:bodyPr>
          <a:lstStyle/>
          <a:p>
            <a:r>
              <a:rPr lang="en-US" sz="3600" dirty="0"/>
              <a:t>Superclass</a:t>
            </a:r>
          </a:p>
          <a:p>
            <a:r>
              <a:rPr lang="en-US" sz="3600" dirty="0"/>
              <a:t>Class</a:t>
            </a:r>
          </a:p>
          <a:p>
            <a:r>
              <a:rPr lang="en-US" sz="3600" dirty="0"/>
              <a:t>Subclass</a:t>
            </a:r>
          </a:p>
        </p:txBody>
      </p:sp>
    </p:spTree>
    <p:extLst>
      <p:ext uri="{BB962C8B-B14F-4D97-AF65-F5344CB8AC3E}">
        <p14:creationId xmlns:p14="http://schemas.microsoft.com/office/powerpoint/2010/main" val="1655983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C51D-46B6-4D63-BF97-10B6DFD9D158}"/>
              </a:ext>
            </a:extLst>
          </p:cNvPr>
          <p:cNvSpPr>
            <a:spLocks noGrp="1"/>
          </p:cNvSpPr>
          <p:nvPr>
            <p:ph type="title"/>
          </p:nvPr>
        </p:nvSpPr>
        <p:spPr>
          <a:xfrm>
            <a:off x="261230" y="583915"/>
            <a:ext cx="8596668" cy="1320800"/>
          </a:xfrm>
        </p:spPr>
        <p:txBody>
          <a:bodyPr/>
          <a:lstStyle/>
          <a:p>
            <a:r>
              <a:rPr lang="en-US" dirty="0"/>
              <a:t>UML/Object Models</a:t>
            </a:r>
          </a:p>
        </p:txBody>
      </p:sp>
      <p:sp>
        <p:nvSpPr>
          <p:cNvPr id="3" name="Content Placeholder 2">
            <a:extLst>
              <a:ext uri="{FF2B5EF4-FFF2-40B4-BE49-F238E27FC236}">
                <a16:creationId xmlns:a16="http://schemas.microsoft.com/office/drawing/2014/main" id="{F450C97D-C3DB-4419-887D-2CBF851022DA}"/>
              </a:ext>
            </a:extLst>
          </p:cNvPr>
          <p:cNvSpPr>
            <a:spLocks noGrp="1"/>
          </p:cNvSpPr>
          <p:nvPr>
            <p:ph idx="1"/>
          </p:nvPr>
        </p:nvSpPr>
        <p:spPr>
          <a:xfrm>
            <a:off x="261230" y="2129766"/>
            <a:ext cx="8596668" cy="3880773"/>
          </a:xfrm>
        </p:spPr>
        <p:txBody>
          <a:bodyPr/>
          <a:lstStyle/>
          <a:p>
            <a:pPr algn="just"/>
            <a:r>
              <a:rPr lang="en-US" dirty="0"/>
              <a:t>Object models and unified modeling language were something that we knew a little bit about like the DFD models but not nearly as much as we learned from this chapter. We learned that there were multiple structure analysis models that we could use to analyze our systems, including the Use Case model, class diagrams, sequence diagrams, and state transition diagrams; these were all new diagrams that we learned. I feel we could go into more detail with State diagrams as well as business process modeling; though they make sense, it was a little bit trickier making sure the points and lines and activities aligned correctly.</a:t>
            </a:r>
          </a:p>
        </p:txBody>
      </p:sp>
    </p:spTree>
    <p:extLst>
      <p:ext uri="{BB962C8B-B14F-4D97-AF65-F5344CB8AC3E}">
        <p14:creationId xmlns:p14="http://schemas.microsoft.com/office/powerpoint/2010/main" val="1008726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a16="http://schemas.microsoft.com/office/drawing/2014/main" id="{1CADDDF9-F1DE-4514-819A-90628DF286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187" y="1550682"/>
            <a:ext cx="8461984" cy="4886794"/>
          </a:xfrm>
          <a:prstGeom prst="rect">
            <a:avLst/>
          </a:prstGeom>
          <a:effectLst/>
        </p:spPr>
      </p:pic>
      <p:sp>
        <p:nvSpPr>
          <p:cNvPr id="6" name="TextBox 5">
            <a:extLst>
              <a:ext uri="{FF2B5EF4-FFF2-40B4-BE49-F238E27FC236}">
                <a16:creationId xmlns:a16="http://schemas.microsoft.com/office/drawing/2014/main" id="{A180162A-F6EC-41CD-AF89-9A42B56E0D69}"/>
              </a:ext>
            </a:extLst>
          </p:cNvPr>
          <p:cNvSpPr txBox="1"/>
          <p:nvPr/>
        </p:nvSpPr>
        <p:spPr>
          <a:xfrm>
            <a:off x="7618130" y="128600"/>
            <a:ext cx="2020867" cy="1077218"/>
          </a:xfrm>
          <a:prstGeom prst="rect">
            <a:avLst/>
          </a:prstGeom>
          <a:noFill/>
        </p:spPr>
        <p:txBody>
          <a:bodyPr wrap="square" rtlCol="0">
            <a:spAutoFit/>
          </a:bodyPr>
          <a:lstStyle/>
          <a:p>
            <a:r>
              <a:rPr lang="en-US" sz="3200" dirty="0"/>
              <a:t>Fishbone Diagram</a:t>
            </a:r>
          </a:p>
        </p:txBody>
      </p:sp>
    </p:spTree>
    <p:extLst>
      <p:ext uri="{BB962C8B-B14F-4D97-AF65-F5344CB8AC3E}">
        <p14:creationId xmlns:p14="http://schemas.microsoft.com/office/powerpoint/2010/main" val="210314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D8CB-2D79-41FF-9CC3-EDB06D331F4D}"/>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26BC995E-80B2-4B11-AD82-245023029438}"/>
              </a:ext>
            </a:extLst>
          </p:cNvPr>
          <p:cNvSpPr>
            <a:spLocks noGrp="1"/>
          </p:cNvSpPr>
          <p:nvPr>
            <p:ph idx="1"/>
          </p:nvPr>
        </p:nvSpPr>
        <p:spPr/>
        <p:txBody>
          <a:bodyPr/>
          <a:lstStyle/>
          <a:p>
            <a:r>
              <a:rPr lang="en-US" dirty="0"/>
              <a:t>Find a location for warehouse</a:t>
            </a:r>
          </a:p>
          <a:p>
            <a:r>
              <a:rPr lang="en-US" dirty="0"/>
              <a:t>Hire employees for the new location</a:t>
            </a:r>
          </a:p>
          <a:p>
            <a:r>
              <a:rPr lang="en-US" dirty="0"/>
              <a:t>Contract drivers for deliveries, work with material companies to make sure we have enough inventory to fill new orders</a:t>
            </a:r>
          </a:p>
          <a:p>
            <a:r>
              <a:rPr lang="en-US" dirty="0"/>
              <a:t>Provide mandatory safety classes</a:t>
            </a:r>
          </a:p>
          <a:p>
            <a:endParaRPr lang="en-US" dirty="0"/>
          </a:p>
        </p:txBody>
      </p:sp>
    </p:spTree>
    <p:extLst>
      <p:ext uri="{BB962C8B-B14F-4D97-AF65-F5344CB8AC3E}">
        <p14:creationId xmlns:p14="http://schemas.microsoft.com/office/powerpoint/2010/main" val="2095419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4C58-EFA1-42AD-8452-CCC028D485F2}"/>
              </a:ext>
            </a:extLst>
          </p:cNvPr>
          <p:cNvSpPr>
            <a:spLocks noGrp="1"/>
          </p:cNvSpPr>
          <p:nvPr>
            <p:ph type="title"/>
          </p:nvPr>
        </p:nvSpPr>
        <p:spPr/>
        <p:txBody>
          <a:bodyPr/>
          <a:lstStyle/>
          <a:p>
            <a:r>
              <a:rPr lang="en-US" dirty="0"/>
              <a:t>Project Constraints</a:t>
            </a:r>
          </a:p>
        </p:txBody>
      </p:sp>
      <p:sp>
        <p:nvSpPr>
          <p:cNvPr id="3" name="Content Placeholder 2">
            <a:extLst>
              <a:ext uri="{FF2B5EF4-FFF2-40B4-BE49-F238E27FC236}">
                <a16:creationId xmlns:a16="http://schemas.microsoft.com/office/drawing/2014/main" id="{2B9073B7-16EF-4295-860D-5574967BCC03}"/>
              </a:ext>
            </a:extLst>
          </p:cNvPr>
          <p:cNvSpPr>
            <a:spLocks noGrp="1"/>
          </p:cNvSpPr>
          <p:nvPr>
            <p:ph idx="1"/>
          </p:nvPr>
        </p:nvSpPr>
        <p:spPr/>
        <p:txBody>
          <a:bodyPr>
            <a:normAutofit fontScale="85000" lnSpcReduction="20000"/>
          </a:bodyPr>
          <a:lstStyle/>
          <a:p>
            <a:r>
              <a:rPr lang="en-US" sz="2600" dirty="0"/>
              <a:t>We cannot start the construction project until the spring season, and we need to finish the warehouse’s construction before April 2022.  </a:t>
            </a:r>
          </a:p>
          <a:p>
            <a:endParaRPr lang="en-US" sz="2600" dirty="0"/>
          </a:p>
          <a:p>
            <a:r>
              <a:rPr lang="en-US" sz="2600" dirty="0"/>
              <a:t>We have limitations to find land because we will build the warehouse in a big city.</a:t>
            </a:r>
          </a:p>
          <a:p>
            <a:endParaRPr lang="en-US" sz="2600" dirty="0"/>
          </a:p>
          <a:p>
            <a:r>
              <a:rPr lang="en-US" sz="2600" dirty="0"/>
              <a:t>We may face limitations in human resources to find skilled employees.</a:t>
            </a:r>
          </a:p>
          <a:p>
            <a:endParaRPr lang="en-US" sz="2600" dirty="0"/>
          </a:p>
          <a:p>
            <a:r>
              <a:rPr lang="en-US" sz="2600" dirty="0"/>
              <a:t>We do not have skilled employees for the new warehouse.</a:t>
            </a:r>
          </a:p>
          <a:p>
            <a:endParaRPr lang="en-US" sz="2600" dirty="0"/>
          </a:p>
          <a:p>
            <a:endParaRPr lang="en-US" dirty="0"/>
          </a:p>
        </p:txBody>
      </p:sp>
    </p:spTree>
    <p:extLst>
      <p:ext uri="{BB962C8B-B14F-4D97-AF65-F5344CB8AC3E}">
        <p14:creationId xmlns:p14="http://schemas.microsoft.com/office/powerpoint/2010/main" val="2728198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9EDE-1B41-4117-B953-F94FF40FB0B5}"/>
              </a:ext>
            </a:extLst>
          </p:cNvPr>
          <p:cNvSpPr>
            <a:spLocks noGrp="1"/>
          </p:cNvSpPr>
          <p:nvPr>
            <p:ph type="title"/>
          </p:nvPr>
        </p:nvSpPr>
        <p:spPr/>
        <p:txBody>
          <a:bodyPr/>
          <a:lstStyle/>
          <a:p>
            <a:r>
              <a:rPr lang="en-US" dirty="0"/>
              <a:t>Project Constraints</a:t>
            </a:r>
          </a:p>
        </p:txBody>
      </p:sp>
      <p:sp>
        <p:nvSpPr>
          <p:cNvPr id="3" name="Content Placeholder 2">
            <a:extLst>
              <a:ext uri="{FF2B5EF4-FFF2-40B4-BE49-F238E27FC236}">
                <a16:creationId xmlns:a16="http://schemas.microsoft.com/office/drawing/2014/main" id="{17534BCF-0972-48AD-8043-B502508A7B9C}"/>
              </a:ext>
            </a:extLst>
          </p:cNvPr>
          <p:cNvSpPr>
            <a:spLocks noGrp="1"/>
          </p:cNvSpPr>
          <p:nvPr>
            <p:ph idx="1"/>
          </p:nvPr>
        </p:nvSpPr>
        <p:spPr>
          <a:xfrm>
            <a:off x="677334" y="1488613"/>
            <a:ext cx="8596668" cy="3880773"/>
          </a:xfrm>
        </p:spPr>
        <p:txBody>
          <a:bodyPr>
            <a:noAutofit/>
          </a:bodyPr>
          <a:lstStyle/>
          <a:p>
            <a:r>
              <a:rPr lang="en-US" dirty="0"/>
              <a:t>We probably will face some regulatory restrictions from governmental organizations.</a:t>
            </a:r>
          </a:p>
          <a:p>
            <a:endParaRPr lang="en-US" dirty="0"/>
          </a:p>
          <a:p>
            <a:r>
              <a:rPr lang="en-US" dirty="0"/>
              <a:t>COVID-19 and its impact on our project is another restriction.</a:t>
            </a:r>
          </a:p>
          <a:p>
            <a:endParaRPr lang="en-US" dirty="0"/>
          </a:p>
          <a:p>
            <a:r>
              <a:rPr lang="en-US" dirty="0"/>
              <a:t>Sanctions can impact our abilities to order specific machines and gain certain technology due to the US sanctions.</a:t>
            </a:r>
          </a:p>
          <a:p>
            <a:endParaRPr lang="en-US" dirty="0"/>
          </a:p>
          <a:p>
            <a:r>
              <a:rPr lang="en-US" dirty="0"/>
              <a:t>The solution implementation should not increase the work pressure on our current employees.</a:t>
            </a:r>
          </a:p>
          <a:p>
            <a:endParaRPr lang="en-US" dirty="0"/>
          </a:p>
          <a:p>
            <a:r>
              <a:rPr lang="en-US" dirty="0"/>
              <a:t>The policies of the company for hiring probably makes the hiring process slower.</a:t>
            </a:r>
          </a:p>
          <a:p>
            <a:endParaRPr lang="en-US" dirty="0"/>
          </a:p>
        </p:txBody>
      </p:sp>
    </p:spTree>
    <p:extLst>
      <p:ext uri="{BB962C8B-B14F-4D97-AF65-F5344CB8AC3E}">
        <p14:creationId xmlns:p14="http://schemas.microsoft.com/office/powerpoint/2010/main" val="1895390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6836-62D1-4054-9D80-FA539EA0BABF}"/>
              </a:ext>
            </a:extLst>
          </p:cNvPr>
          <p:cNvSpPr>
            <a:spLocks noGrp="1"/>
          </p:cNvSpPr>
          <p:nvPr>
            <p:ph type="title"/>
          </p:nvPr>
        </p:nvSpPr>
        <p:spPr/>
        <p:txBody>
          <a:bodyPr/>
          <a:lstStyle/>
          <a:p>
            <a:r>
              <a:rPr lang="en-US" dirty="0"/>
              <a:t>Fact-Finding</a:t>
            </a:r>
          </a:p>
        </p:txBody>
      </p:sp>
      <p:sp>
        <p:nvSpPr>
          <p:cNvPr id="3" name="Content Placeholder 2">
            <a:extLst>
              <a:ext uri="{FF2B5EF4-FFF2-40B4-BE49-F238E27FC236}">
                <a16:creationId xmlns:a16="http://schemas.microsoft.com/office/drawing/2014/main" id="{0532BF90-9220-4E18-9A13-43C94F0CA431}"/>
              </a:ext>
            </a:extLst>
          </p:cNvPr>
          <p:cNvSpPr>
            <a:spLocks noGrp="1"/>
          </p:cNvSpPr>
          <p:nvPr>
            <p:ph idx="1"/>
          </p:nvPr>
        </p:nvSpPr>
        <p:spPr/>
        <p:txBody>
          <a:bodyPr>
            <a:normAutofit/>
          </a:bodyPr>
          <a:lstStyle/>
          <a:p>
            <a:r>
              <a:rPr lang="en-US" dirty="0"/>
              <a:t>Project Usability: We will be able to produce new products in a timely manner. </a:t>
            </a:r>
          </a:p>
          <a:p>
            <a:r>
              <a:rPr lang="en-US" dirty="0"/>
              <a:t>Average cost: 11,550,258,480.89 IRR (274,290.08 USD)</a:t>
            </a:r>
          </a:p>
          <a:p>
            <a:r>
              <a:rPr lang="en-US" dirty="0"/>
              <a:t>Average Schedule: Estimated a little over a year</a:t>
            </a:r>
          </a:p>
          <a:p>
            <a:r>
              <a:rPr lang="en-US" dirty="0"/>
              <a:t>Benefits:</a:t>
            </a:r>
          </a:p>
          <a:p>
            <a:pPr lvl="1"/>
            <a:r>
              <a:rPr lang="en-US" dirty="0"/>
              <a:t>New Customers</a:t>
            </a:r>
          </a:p>
          <a:p>
            <a:pPr lvl="1"/>
            <a:r>
              <a:rPr lang="en-US" dirty="0"/>
              <a:t>Larger Consumer Area</a:t>
            </a:r>
          </a:p>
          <a:p>
            <a:pPr lvl="1"/>
            <a:r>
              <a:rPr lang="en-US" dirty="0"/>
              <a:t>Cheaper Cost For Delivery</a:t>
            </a:r>
          </a:p>
          <a:p>
            <a:pPr lvl="1"/>
            <a:r>
              <a:rPr lang="en-US" dirty="0"/>
              <a:t>Increase in Sales</a:t>
            </a:r>
          </a:p>
          <a:p>
            <a:endParaRPr lang="en-US" dirty="0"/>
          </a:p>
        </p:txBody>
      </p:sp>
    </p:spTree>
    <p:extLst>
      <p:ext uri="{BB962C8B-B14F-4D97-AF65-F5344CB8AC3E}">
        <p14:creationId xmlns:p14="http://schemas.microsoft.com/office/powerpoint/2010/main" val="309247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4CD7D-9BA2-405E-8D77-A3EEC282B1A8}"/>
              </a:ext>
            </a:extLst>
          </p:cNvPr>
          <p:cNvSpPr>
            <a:spLocks noGrp="1"/>
          </p:cNvSpPr>
          <p:nvPr>
            <p:ph type="title"/>
          </p:nvPr>
        </p:nvSpPr>
        <p:spPr/>
        <p:txBody>
          <a:bodyPr/>
          <a:lstStyle/>
          <a:p>
            <a:r>
              <a:rPr lang="en-US" dirty="0"/>
              <a:t>Operational Feasibility </a:t>
            </a:r>
          </a:p>
        </p:txBody>
      </p:sp>
      <p:sp>
        <p:nvSpPr>
          <p:cNvPr id="3" name="Content Placeholder 2">
            <a:extLst>
              <a:ext uri="{FF2B5EF4-FFF2-40B4-BE49-F238E27FC236}">
                <a16:creationId xmlns:a16="http://schemas.microsoft.com/office/drawing/2014/main" id="{DD10465D-58C0-4C1C-9126-BA666E4194D7}"/>
              </a:ext>
            </a:extLst>
          </p:cNvPr>
          <p:cNvSpPr>
            <a:spLocks noGrp="1"/>
          </p:cNvSpPr>
          <p:nvPr>
            <p:ph idx="1"/>
          </p:nvPr>
        </p:nvSpPr>
        <p:spPr/>
        <p:txBody>
          <a:bodyPr/>
          <a:lstStyle/>
          <a:p>
            <a:r>
              <a:rPr lang="en-US" dirty="0"/>
              <a:t>Our warehouse expansion project is a response to the long delivery time and a constant decrease in sales. It is not complicated, and we do not see any lack of feasibility in this area.</a:t>
            </a:r>
          </a:p>
        </p:txBody>
      </p:sp>
    </p:spTree>
    <p:extLst>
      <p:ext uri="{BB962C8B-B14F-4D97-AF65-F5344CB8AC3E}">
        <p14:creationId xmlns:p14="http://schemas.microsoft.com/office/powerpoint/2010/main" val="27604990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170</TotalTime>
  <Words>1549</Words>
  <Application>Microsoft Office PowerPoint</Application>
  <PresentationFormat>Widescreen</PresentationFormat>
  <Paragraphs>102</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Trebuchet MS</vt:lpstr>
      <vt:lpstr>Wingdings 3</vt:lpstr>
      <vt:lpstr>Facet</vt:lpstr>
      <vt:lpstr>Azaran Warehouse Expansion Project</vt:lpstr>
      <vt:lpstr>Project Introduction</vt:lpstr>
      <vt:lpstr>PowerPoint Presentation</vt:lpstr>
      <vt:lpstr>PowerPoint Presentation</vt:lpstr>
      <vt:lpstr>Project Scope</vt:lpstr>
      <vt:lpstr>Project Constraints</vt:lpstr>
      <vt:lpstr>Project Constraints</vt:lpstr>
      <vt:lpstr>Fact-Finding</vt:lpstr>
      <vt:lpstr>Operational Feasibility </vt:lpstr>
      <vt:lpstr>Technical Feasibility </vt:lpstr>
      <vt:lpstr>Economic Feasibility</vt:lpstr>
      <vt:lpstr>Schedule Feasibility</vt:lpstr>
      <vt:lpstr>PowerPoint Presentation</vt:lpstr>
      <vt:lpstr>The risks associated with each of the feasibility areas</vt:lpstr>
      <vt:lpstr>Feasibility Analysis</vt:lpstr>
      <vt:lpstr>Assumptions</vt:lpstr>
      <vt:lpstr>PowerPoint Presentation</vt:lpstr>
      <vt:lpstr>PowerPoint Presentation</vt:lpstr>
      <vt:lpstr>PowerPoint Presentation</vt:lpstr>
      <vt:lpstr>Project Plan</vt:lpstr>
      <vt:lpstr>Output Requirements</vt:lpstr>
      <vt:lpstr>Process Requirements</vt:lpstr>
      <vt:lpstr>Control Requirements</vt:lpstr>
      <vt:lpstr>PowerPoint Presentation</vt:lpstr>
      <vt:lpstr>Requirements Models</vt:lpstr>
      <vt:lpstr>PowerPoint Presentation</vt:lpstr>
      <vt:lpstr>PowerPoint Presentation</vt:lpstr>
      <vt:lpstr>Data Flow Diagram</vt:lpstr>
      <vt:lpstr>PowerPoint Presentation</vt:lpstr>
      <vt:lpstr>PowerPoint Presentation</vt:lpstr>
      <vt:lpstr>PowerPoint Presentation</vt:lpstr>
      <vt:lpstr>PowerPoint Presentation</vt:lpstr>
      <vt:lpstr>PowerPoint Presentation</vt:lpstr>
      <vt:lpstr>PowerPoint Presentation</vt:lpstr>
      <vt:lpstr>UML/Object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Mehdi Jokar</dc:creator>
  <cp:lastModifiedBy>Mehdi Jokar</cp:lastModifiedBy>
  <cp:revision>51</cp:revision>
  <dcterms:created xsi:type="dcterms:W3CDTF">2021-03-12T06:30:30Z</dcterms:created>
  <dcterms:modified xsi:type="dcterms:W3CDTF">2021-03-20T23:15:31Z</dcterms:modified>
</cp:coreProperties>
</file>