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88" r:id="rId3"/>
    <p:sldId id="289" r:id="rId4"/>
    <p:sldId id="291" r:id="rId5"/>
    <p:sldId id="292" r:id="rId6"/>
    <p:sldId id="293" r:id="rId7"/>
    <p:sldId id="294" r:id="rId8"/>
    <p:sldId id="285" r:id="rId9"/>
    <p:sldId id="276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4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66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239" autoAdjust="0"/>
  </p:normalViewPr>
  <p:slideViewPr>
    <p:cSldViewPr>
      <p:cViewPr varScale="1">
        <p:scale>
          <a:sx n="84" d="100"/>
          <a:sy n="84" d="100"/>
        </p:scale>
        <p:origin x="24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시간 발표한 </a:t>
            </a:r>
            <a:r>
              <a:rPr lang="en-US" altLang="ko-KR" dirty="0"/>
              <a:t>ppt</a:t>
            </a:r>
            <a:r>
              <a:rPr lang="ko-KR" altLang="en-US" dirty="0"/>
              <a:t> 복습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주제는 시위대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목표는 시간에 따른 행진 </a:t>
            </a:r>
            <a:r>
              <a:rPr lang="en-US" altLang="ko-KR" dirty="0"/>
              <a:t>Dynamic Graph</a:t>
            </a:r>
            <a:r>
              <a:rPr lang="ko-KR" altLang="en-US" dirty="0"/>
              <a:t>의 변화에 맞추어</a:t>
            </a:r>
            <a:endParaRPr lang="en-US" altLang="ko-KR" dirty="0"/>
          </a:p>
          <a:p>
            <a:r>
              <a:rPr lang="ko-KR" altLang="en-US" dirty="0" err="1"/>
              <a:t>차벽</a:t>
            </a:r>
            <a:r>
              <a:rPr lang="en-US" altLang="ko-KR" dirty="0"/>
              <a:t>(</a:t>
            </a:r>
            <a:r>
              <a:rPr lang="ko-KR" altLang="en-US" dirty="0"/>
              <a:t>바리케이드</a:t>
            </a:r>
            <a:r>
              <a:rPr lang="en-US" altLang="ko-KR" dirty="0"/>
              <a:t>) </a:t>
            </a:r>
            <a:r>
              <a:rPr lang="ko-KR" altLang="en-US" dirty="0"/>
              <a:t>예상 교차로</a:t>
            </a:r>
            <a:r>
              <a:rPr lang="en-US" altLang="ko-KR" dirty="0"/>
              <a:t>, </a:t>
            </a:r>
            <a:r>
              <a:rPr lang="ko-KR" altLang="en-US" dirty="0"/>
              <a:t>주요 경력 배치 교차로 등을 예측</a:t>
            </a:r>
            <a:r>
              <a:rPr lang="en-US" altLang="ko-KR" dirty="0"/>
              <a:t>(</a:t>
            </a:r>
            <a:r>
              <a:rPr lang="ko-KR" altLang="en-US" dirty="0"/>
              <a:t>프로젝트 진행하면서 더 추가될 예정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저번에도 말했듯이 최종 프로젝트 결과는 왼쪽 사진 자료와 비슷하게 보여질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설명과 같이 </a:t>
            </a:r>
            <a:r>
              <a:rPr lang="en-US" altLang="ko-KR" dirty="0"/>
              <a:t>Node</a:t>
            </a:r>
            <a:r>
              <a:rPr lang="ko-KR" altLang="en-US" dirty="0"/>
              <a:t>는 교차로</a:t>
            </a:r>
            <a:r>
              <a:rPr lang="en-US" altLang="ko-KR" dirty="0"/>
              <a:t>, Edge</a:t>
            </a:r>
            <a:r>
              <a:rPr lang="ko-KR" altLang="en-US" dirty="0"/>
              <a:t>는 교차로 사이의 도로</a:t>
            </a:r>
            <a:r>
              <a:rPr lang="en-US" altLang="ko-KR" dirty="0"/>
              <a:t>, Weight</a:t>
            </a:r>
            <a:r>
              <a:rPr lang="ko-KR" altLang="en-US" dirty="0"/>
              <a:t>는 도로의 길이</a:t>
            </a:r>
            <a:r>
              <a:rPr lang="en-US" altLang="ko-KR" dirty="0"/>
              <a:t>, Orientation</a:t>
            </a:r>
            <a:r>
              <a:rPr lang="ko-KR" altLang="en-US" dirty="0"/>
              <a:t>은 행진의 진행 방향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</a:t>
            </a:r>
            <a:r>
              <a:rPr lang="ko-KR" altLang="en-US" dirty="0"/>
              <a:t>한 부분은 시간이 지남에 따라 행진 경로상의 </a:t>
            </a:r>
            <a:r>
              <a:rPr lang="en-US" altLang="ko-KR" dirty="0"/>
              <a:t>Node</a:t>
            </a:r>
            <a:r>
              <a:rPr lang="ko-KR" altLang="en-US" dirty="0"/>
              <a:t>들이 추가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err="1"/>
              <a:t>되는것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7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en-US" altLang="ko-KR" dirty="0"/>
              <a:t>Problem Solving</a:t>
            </a:r>
            <a:r>
              <a:rPr lang="ko-KR" altLang="en-US" dirty="0"/>
              <a:t>에서 설명드릴 목차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하나씩 설명 드리자면 만들 소프트웨어 종류는 </a:t>
            </a:r>
            <a:r>
              <a:rPr lang="en-US" altLang="ko-KR" dirty="0"/>
              <a:t>PC </a:t>
            </a:r>
            <a:r>
              <a:rPr lang="ko-KR" altLang="en-US" dirty="0"/>
              <a:t>프로그램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언어는 </a:t>
            </a:r>
            <a:r>
              <a:rPr lang="en-US" altLang="ko-KR" dirty="0"/>
              <a:t>Java</a:t>
            </a:r>
            <a:r>
              <a:rPr lang="ko-KR" altLang="en-US" dirty="0"/>
              <a:t>를 쓸 것이고</a:t>
            </a:r>
            <a:endParaRPr lang="en-US" altLang="ko-KR" dirty="0"/>
          </a:p>
          <a:p>
            <a:r>
              <a:rPr lang="ko-KR" altLang="en-US" dirty="0"/>
              <a:t>아까 사진 자료와 같이 보여드린 화면은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GUI</a:t>
            </a:r>
            <a:r>
              <a:rPr lang="ko-KR" altLang="en-US" dirty="0"/>
              <a:t>를 이용하고 제가 따로 찾은 깨끗한 지도 위에서 </a:t>
            </a:r>
            <a:r>
              <a:rPr lang="ko-KR" altLang="en-US" dirty="0" err="1"/>
              <a:t>모든것이</a:t>
            </a:r>
            <a:r>
              <a:rPr lang="ko-KR" altLang="en-US" dirty="0"/>
              <a:t> </a:t>
            </a:r>
            <a:r>
              <a:rPr lang="ko-KR" altLang="en-US" dirty="0" err="1"/>
              <a:t>진행될것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 Graph</a:t>
            </a:r>
            <a:r>
              <a:rPr lang="ko-KR" altLang="en-US" dirty="0"/>
              <a:t>를 어떻게 화면에 표시할지는 아직 고민중인데</a:t>
            </a:r>
            <a:r>
              <a:rPr lang="en-US" altLang="ko-KR" dirty="0"/>
              <a:t>, </a:t>
            </a:r>
            <a:r>
              <a:rPr lang="en-US" altLang="ko-KR" dirty="0" err="1"/>
              <a:t>Jpanel</a:t>
            </a:r>
            <a:r>
              <a:rPr lang="ko-KR" altLang="en-US" dirty="0"/>
              <a:t>를 이용해서 그리거나 </a:t>
            </a:r>
            <a:r>
              <a:rPr lang="ko-KR" altLang="en-US" dirty="0" err="1"/>
              <a:t>픽토그램</a:t>
            </a:r>
            <a:r>
              <a:rPr lang="ko-KR" altLang="en-US" dirty="0"/>
              <a:t> 등을 이용해서 표시할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조작법은 여러가지 버튼들이 화면 상단에 </a:t>
            </a:r>
            <a:r>
              <a:rPr lang="ko-KR" altLang="en-US" dirty="0" err="1"/>
              <a:t>있을건데</a:t>
            </a:r>
            <a:r>
              <a:rPr lang="ko-KR" altLang="en-US" dirty="0"/>
              <a:t> 주로 이 </a:t>
            </a:r>
            <a:r>
              <a:rPr lang="en-US" altLang="ko-KR" dirty="0"/>
              <a:t>Dynamic Graph</a:t>
            </a:r>
            <a:r>
              <a:rPr lang="ko-KR" altLang="en-US" dirty="0"/>
              <a:t>에서 가장 중요한 요소 중 하나인 시간은 조작하는 버튼들과 </a:t>
            </a:r>
            <a:r>
              <a:rPr lang="en-US" altLang="ko-KR" dirty="0"/>
              <a:t>UI</a:t>
            </a:r>
            <a:r>
              <a:rPr lang="ko-KR" altLang="en-US" dirty="0"/>
              <a:t>들로 구성될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자료를 프로그램에 입력하는 방법은 엑셀파일을 이용하여 행진의 경로와 여러 정보를 정해진 양식에 맞추어 작성하면</a:t>
            </a:r>
            <a:endParaRPr lang="en-US" altLang="ko-KR" dirty="0"/>
          </a:p>
          <a:p>
            <a:r>
              <a:rPr lang="ko-KR" altLang="en-US" dirty="0"/>
              <a:t>그에 대한 정보를 프로그램에서 알맞게 추출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의 자료 구조는 </a:t>
            </a:r>
            <a:r>
              <a:rPr lang="en-US" altLang="ko-KR" dirty="0"/>
              <a:t>HashMap</a:t>
            </a:r>
            <a:r>
              <a:rPr lang="ko-KR" altLang="en-US" dirty="0"/>
              <a:t>과 </a:t>
            </a:r>
            <a:r>
              <a:rPr lang="en-US" altLang="ko-KR" dirty="0" err="1"/>
              <a:t>ArrayList</a:t>
            </a:r>
            <a:r>
              <a:rPr lang="ko-KR" altLang="en-US" dirty="0"/>
              <a:t>를 이용할 예정</a:t>
            </a:r>
            <a:r>
              <a:rPr lang="en-US" altLang="ko-KR" dirty="0"/>
              <a:t>. HashMap </a:t>
            </a:r>
            <a:r>
              <a:rPr lang="ko-KR" altLang="en-US" dirty="0"/>
              <a:t>안에 </a:t>
            </a:r>
            <a:r>
              <a:rPr lang="en-US" altLang="ko-KR" dirty="0" err="1"/>
              <a:t>ArrayList</a:t>
            </a:r>
            <a:r>
              <a:rPr lang="ko-KR" altLang="en-US" dirty="0"/>
              <a:t>가 있는 방식</a:t>
            </a:r>
            <a:r>
              <a:rPr lang="en-US" altLang="ko-KR" dirty="0"/>
              <a:t>. </a:t>
            </a:r>
            <a:r>
              <a:rPr lang="ko-KR" altLang="en-US" dirty="0"/>
              <a:t>추후에 설명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디자인 패턴은 </a:t>
            </a:r>
            <a:r>
              <a:rPr lang="en-US" altLang="ko-KR" dirty="0"/>
              <a:t>MVC</a:t>
            </a:r>
            <a:r>
              <a:rPr lang="ko-KR" altLang="en-US" dirty="0"/>
              <a:t>패턴을 이용할 예정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5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슬라이드에서는 전 슬라이드에서 말씀드린 디스플레이 부분을 세세하게 설명해드림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화면에 </a:t>
            </a:r>
            <a:r>
              <a:rPr lang="ko-KR" altLang="en-US" dirty="0" err="1"/>
              <a:t>보이시는게</a:t>
            </a:r>
            <a:r>
              <a:rPr lang="ko-KR" altLang="en-US" dirty="0"/>
              <a:t> 실제 프로그램 디스플레이 화면이 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하나씩 </a:t>
            </a:r>
            <a:r>
              <a:rPr lang="ko-KR" altLang="en-US" dirty="0" err="1"/>
              <a:t>설명드리자면</a:t>
            </a:r>
            <a:r>
              <a:rPr lang="ko-KR" altLang="en-US" dirty="0"/>
              <a:t> 지도는 네이버 지도에서 스크린샷을 통해서 원하는 부분만 추출했고</a:t>
            </a:r>
            <a:endParaRPr lang="en-US" altLang="ko-KR" dirty="0"/>
          </a:p>
          <a:p>
            <a:r>
              <a:rPr lang="ko-KR" altLang="en-US" dirty="0"/>
              <a:t>보이는 동그라미들이 </a:t>
            </a:r>
            <a:r>
              <a:rPr lang="en-US" altLang="ko-KR" dirty="0"/>
              <a:t>Node, </a:t>
            </a:r>
            <a:r>
              <a:rPr lang="ko-KR" altLang="en-US" dirty="0"/>
              <a:t>그리고 화살표가 </a:t>
            </a:r>
            <a:r>
              <a:rPr lang="en-US" altLang="ko-KR" dirty="0"/>
              <a:t>Edge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파란색 노드들은 가상의 행진 </a:t>
            </a:r>
            <a:r>
              <a:rPr lang="en-US" altLang="ko-KR" dirty="0"/>
              <a:t>1</a:t>
            </a:r>
            <a:r>
              <a:rPr lang="ko-KR" altLang="en-US" dirty="0"/>
              <a:t>이 현재 지나가고 있는 교차로의 노드들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주황색 노드들도 가상의 행진 </a:t>
            </a:r>
            <a:r>
              <a:rPr lang="en-US" altLang="ko-KR" dirty="0"/>
              <a:t>2</a:t>
            </a:r>
            <a:r>
              <a:rPr lang="ko-KR" altLang="en-US" dirty="0"/>
              <a:t>가 현재 지나가고 있는 교차로의 노드들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회색 노드들은 </a:t>
            </a:r>
            <a:r>
              <a:rPr lang="en-US" altLang="ko-KR" dirty="0"/>
              <a:t>Inactive </a:t>
            </a:r>
            <a:r>
              <a:rPr lang="ko-KR" altLang="en-US" dirty="0"/>
              <a:t>노드들이라고 현재 행진이 지나가고 있지 않은 노드들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노드들은 행진이 </a:t>
            </a:r>
            <a:r>
              <a:rPr lang="ko-KR" altLang="en-US" dirty="0" err="1"/>
              <a:t>지나가게되면</a:t>
            </a:r>
            <a:r>
              <a:rPr lang="ko-KR" altLang="en-US" dirty="0"/>
              <a:t> </a:t>
            </a:r>
            <a:r>
              <a:rPr lang="en-US" altLang="ko-KR" dirty="0"/>
              <a:t>Active</a:t>
            </a:r>
            <a:r>
              <a:rPr lang="ko-KR" altLang="en-US" dirty="0"/>
              <a:t>로 바뀌어 색깔이 생기고 </a:t>
            </a:r>
            <a:r>
              <a:rPr lang="ko-KR" altLang="en-US" dirty="0" err="1"/>
              <a:t>엣지</a:t>
            </a:r>
            <a:r>
              <a:rPr lang="ko-KR" altLang="en-US" dirty="0"/>
              <a:t> 화살표도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결과적으로는 해당 지도상의 모든 교차로를 일단 </a:t>
            </a:r>
            <a:r>
              <a:rPr lang="en-US" altLang="ko-KR" dirty="0"/>
              <a:t>Graph</a:t>
            </a:r>
            <a:r>
              <a:rPr lang="ko-KR" altLang="en-US" dirty="0"/>
              <a:t>에 저장해두고 행진이 지나가는 부분만 </a:t>
            </a:r>
            <a:r>
              <a:rPr lang="en-US" altLang="ko-KR" dirty="0"/>
              <a:t>Active</a:t>
            </a:r>
            <a:r>
              <a:rPr lang="ko-KR" altLang="en-US" dirty="0"/>
              <a:t>로 </a:t>
            </a:r>
            <a:r>
              <a:rPr lang="ko-KR" altLang="en-US" dirty="0" err="1"/>
              <a:t>해놔서</a:t>
            </a:r>
            <a:r>
              <a:rPr lang="ko-KR" altLang="en-US" dirty="0"/>
              <a:t> 보이게 </a:t>
            </a:r>
            <a:r>
              <a:rPr lang="ko-KR" altLang="en-US" dirty="0" err="1"/>
              <a:t>표시하는셈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빨간색과 초록색 노드들은 가상의 </a:t>
            </a:r>
            <a:r>
              <a:rPr lang="ko-KR" altLang="en-US" dirty="0" err="1"/>
              <a:t>차벽</a:t>
            </a:r>
            <a:r>
              <a:rPr lang="en-US" altLang="ko-KR" dirty="0"/>
              <a:t>(</a:t>
            </a:r>
            <a:r>
              <a:rPr lang="ko-KR" altLang="en-US" dirty="0"/>
              <a:t>바리케이드</a:t>
            </a:r>
            <a:r>
              <a:rPr lang="en-US" altLang="ko-KR" dirty="0"/>
              <a:t>) </a:t>
            </a:r>
            <a:r>
              <a:rPr lang="ko-KR" altLang="en-US" dirty="0"/>
              <a:t>예상 </a:t>
            </a:r>
            <a:r>
              <a:rPr lang="ko-KR" altLang="en-US" dirty="0" err="1"/>
              <a:t>교차로랑</a:t>
            </a:r>
            <a:r>
              <a:rPr lang="en-US" altLang="ko-KR" dirty="0"/>
              <a:t>, </a:t>
            </a:r>
            <a:r>
              <a:rPr lang="ko-KR" altLang="en-US" dirty="0"/>
              <a:t>주요 경력 배치 예상 교차로</a:t>
            </a:r>
            <a:r>
              <a:rPr lang="en-US" altLang="ko-KR" dirty="0"/>
              <a:t>. </a:t>
            </a:r>
            <a:r>
              <a:rPr lang="ko-KR" altLang="en-US" dirty="0"/>
              <a:t>이것들도 시간이 지남에 따라 변화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상단의 </a:t>
            </a:r>
            <a:r>
              <a:rPr lang="en-US" altLang="ko-KR" dirty="0"/>
              <a:t>UI</a:t>
            </a:r>
            <a:r>
              <a:rPr lang="ko-KR" altLang="en-US" dirty="0"/>
              <a:t>는 현재 행진 관련 시간이 표시되고 오른쪽에는 설명과 같이 시간 조작이 가능한 여러 버튼들로 </a:t>
            </a:r>
            <a:r>
              <a:rPr lang="ko-KR" altLang="en-US" dirty="0" err="1"/>
              <a:t>구성되어있음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슬라이드에서는 </a:t>
            </a:r>
            <a:r>
              <a:rPr lang="en-US" altLang="ko-KR" dirty="0"/>
              <a:t>Data Set</a:t>
            </a:r>
            <a:r>
              <a:rPr lang="ko-KR" altLang="en-US" dirty="0"/>
              <a:t>이 엑셀 파일에서 어떻게 </a:t>
            </a:r>
            <a:r>
              <a:rPr lang="en-US" altLang="ko-KR" dirty="0"/>
              <a:t>Input</a:t>
            </a:r>
            <a:r>
              <a:rPr lang="ko-KR" altLang="en-US" dirty="0"/>
              <a:t>되는지 간단히 설명해드림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왼쪽의 사진은 전 슬라이드에서 말씀드린 지도상의 전체 주요 교차로 </a:t>
            </a:r>
            <a:r>
              <a:rPr lang="en-US" altLang="ko-KR" dirty="0"/>
              <a:t>Data Set </a:t>
            </a:r>
            <a:r>
              <a:rPr lang="ko-KR" altLang="en-US" dirty="0"/>
              <a:t>양식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교차로와 인접 교차로상의 거리 정보를 가지고 있음</a:t>
            </a:r>
            <a:r>
              <a:rPr lang="en-US" altLang="ko-KR" dirty="0"/>
              <a:t>. </a:t>
            </a:r>
            <a:r>
              <a:rPr lang="ko-KR" altLang="en-US" dirty="0"/>
              <a:t>거리 정보를 자동으로 처리해주는 방법 몇 개 찾았으나</a:t>
            </a:r>
            <a:endParaRPr lang="en-US" altLang="ko-KR" dirty="0"/>
          </a:p>
          <a:p>
            <a:r>
              <a:rPr lang="ko-KR" altLang="en-US" dirty="0" err="1"/>
              <a:t>길찾기</a:t>
            </a:r>
            <a:r>
              <a:rPr lang="ko-KR" altLang="en-US" dirty="0"/>
              <a:t> 방식이어서 교차로 이름이 없는 곳이거나 경찰 내부에서 사용하는 교차로들이 검색이 안되는 경우가 많아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그냥 제가 측정하는게 더욱 확실하고 정확할 것으로 판단되어 하나씩 네이버 지도 직선거리 측정을 이용해서 작성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아래 사진처럼 한 교차로에서 인접 교차로 까지의 거리를 마우스를 </a:t>
            </a:r>
            <a:r>
              <a:rPr lang="ko-KR" altLang="en-US" dirty="0" err="1"/>
              <a:t>광클릭하여</a:t>
            </a:r>
            <a:r>
              <a:rPr lang="ko-KR" altLang="en-US" dirty="0"/>
              <a:t> 측정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250</a:t>
            </a:r>
            <a:r>
              <a:rPr lang="ko-KR" altLang="en-US" dirty="0"/>
              <a:t>번 정도 했음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정말 힘들었음</a:t>
            </a:r>
            <a:r>
              <a:rPr lang="en-US" altLang="ko-KR" dirty="0"/>
              <a:t>…..</a:t>
            </a:r>
          </a:p>
          <a:p>
            <a:r>
              <a:rPr lang="ko-KR" altLang="en-US" dirty="0"/>
              <a:t>오른쪽 위 사진은 실제 행진에 대한 정보 </a:t>
            </a:r>
            <a:r>
              <a:rPr lang="en-US" altLang="ko-KR" dirty="0"/>
              <a:t>Data </a:t>
            </a:r>
            <a:r>
              <a:rPr lang="ko-KR" altLang="en-US" dirty="0"/>
              <a:t>양식</a:t>
            </a:r>
            <a:r>
              <a:rPr lang="en-US" altLang="ko-KR" dirty="0"/>
              <a:t>. </a:t>
            </a:r>
            <a:r>
              <a:rPr lang="ko-KR" altLang="en-US" dirty="0"/>
              <a:t>저번주에 보여드린 </a:t>
            </a:r>
            <a:r>
              <a:rPr lang="en-US" altLang="ko-KR" dirty="0"/>
              <a:t>ppt</a:t>
            </a:r>
            <a:r>
              <a:rPr lang="ko-KR" altLang="en-US" dirty="0"/>
              <a:t>에서 서울청에서 직접 </a:t>
            </a:r>
            <a:r>
              <a:rPr lang="en-US" altLang="ko-KR" dirty="0"/>
              <a:t>pdf</a:t>
            </a:r>
            <a:r>
              <a:rPr lang="ko-KR" altLang="en-US" dirty="0"/>
              <a:t>로 다운받을 수 있는</a:t>
            </a:r>
            <a:endParaRPr lang="en-US" altLang="ko-KR" dirty="0"/>
          </a:p>
          <a:p>
            <a:r>
              <a:rPr lang="ko-KR" altLang="en-US" dirty="0"/>
              <a:t>정보를 위 사진과 같이 엑셀 양식을 만들어 간편하게 입력할 수 있도록 작성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슬라이드로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슬라이드에서는 선택한 </a:t>
            </a:r>
            <a:r>
              <a:rPr lang="en-US" altLang="ko-KR" dirty="0"/>
              <a:t>Data Structure</a:t>
            </a:r>
            <a:r>
              <a:rPr lang="ko-KR" altLang="en-US" dirty="0"/>
              <a:t>와 왜 선택했는지에 대해 설명해드림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Adjacency Matrix </a:t>
            </a:r>
            <a:r>
              <a:rPr lang="ko-KR" altLang="en-US" dirty="0"/>
              <a:t>대신 </a:t>
            </a:r>
            <a:r>
              <a:rPr lang="en-US" altLang="ko-KR" dirty="0"/>
              <a:t>Adjacency List</a:t>
            </a:r>
            <a:r>
              <a:rPr lang="ko-KR" altLang="en-US" dirty="0"/>
              <a:t>를 선택한 이유는</a:t>
            </a:r>
            <a:r>
              <a:rPr lang="en-US" altLang="ko-KR" dirty="0"/>
              <a:t>, </a:t>
            </a:r>
            <a:r>
              <a:rPr lang="ko-KR" altLang="en-US" dirty="0"/>
              <a:t>다들 </a:t>
            </a:r>
            <a:r>
              <a:rPr lang="ko-KR" altLang="en-US" dirty="0" err="1"/>
              <a:t>구글링</a:t>
            </a:r>
            <a:r>
              <a:rPr lang="ko-KR" altLang="en-US" dirty="0"/>
              <a:t> 해봐서 알겠지만</a:t>
            </a:r>
            <a:endParaRPr lang="en-US" altLang="ko-KR" dirty="0"/>
          </a:p>
          <a:p>
            <a:r>
              <a:rPr lang="ko-KR" altLang="en-US" dirty="0"/>
              <a:t>공간 복잡도가 </a:t>
            </a:r>
            <a:r>
              <a:rPr lang="en-US" altLang="ko-KR" dirty="0"/>
              <a:t>Matrix</a:t>
            </a:r>
            <a:r>
              <a:rPr lang="ko-KR" altLang="en-US" dirty="0"/>
              <a:t>는 </a:t>
            </a:r>
            <a:r>
              <a:rPr lang="en-US" altLang="ko-KR" dirty="0"/>
              <a:t>Node</a:t>
            </a:r>
            <a:r>
              <a:rPr lang="ko-KR" altLang="en-US" dirty="0"/>
              <a:t>의 개수 제곱인데 반해 </a:t>
            </a:r>
            <a:r>
              <a:rPr lang="en-US" altLang="ko-KR" dirty="0"/>
              <a:t>List</a:t>
            </a:r>
            <a:r>
              <a:rPr lang="ko-KR" altLang="en-US" dirty="0"/>
              <a:t>는 </a:t>
            </a:r>
            <a:r>
              <a:rPr lang="en-US" altLang="ko-KR" dirty="0"/>
              <a:t>Node</a:t>
            </a:r>
            <a:r>
              <a:rPr lang="ko-KR" altLang="en-US" dirty="0"/>
              <a:t>의 개수 </a:t>
            </a:r>
            <a:r>
              <a:rPr lang="en-US" altLang="ko-KR" dirty="0"/>
              <a:t>+ Edge</a:t>
            </a:r>
            <a:r>
              <a:rPr lang="ko-KR" altLang="en-US" dirty="0"/>
              <a:t>의 개수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 프로젝트에는 총 </a:t>
            </a:r>
            <a:r>
              <a:rPr lang="en-US" altLang="ko-KR" dirty="0"/>
              <a:t>Node</a:t>
            </a:r>
            <a:r>
              <a:rPr lang="ko-KR" altLang="en-US" dirty="0"/>
              <a:t>가 </a:t>
            </a:r>
            <a:r>
              <a:rPr lang="en-US" altLang="ko-KR" dirty="0"/>
              <a:t>66</a:t>
            </a:r>
            <a:r>
              <a:rPr lang="ko-KR" altLang="en-US" dirty="0"/>
              <a:t>개 있으니까 당연히 </a:t>
            </a:r>
            <a:r>
              <a:rPr lang="en-US" altLang="ko-KR" dirty="0"/>
              <a:t>List</a:t>
            </a:r>
            <a:r>
              <a:rPr lang="ko-KR" altLang="en-US" dirty="0"/>
              <a:t>를 사용하는게 더 메모리를 </a:t>
            </a:r>
            <a:r>
              <a:rPr lang="ko-KR" altLang="en-US" dirty="0" err="1"/>
              <a:t>절약할수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Adjacency List </a:t>
            </a:r>
            <a:r>
              <a:rPr lang="ko-KR" altLang="en-US" dirty="0"/>
              <a:t>안에서의 자료구조는 사진과 같이 </a:t>
            </a:r>
            <a:r>
              <a:rPr lang="en-US" altLang="ko-KR" dirty="0"/>
              <a:t>HashMap </a:t>
            </a:r>
            <a:r>
              <a:rPr lang="ko-KR" altLang="en-US" dirty="0"/>
              <a:t>안에 </a:t>
            </a:r>
            <a:r>
              <a:rPr lang="en-US" altLang="ko-KR" dirty="0" err="1"/>
              <a:t>ArrayList</a:t>
            </a:r>
            <a:r>
              <a:rPr lang="ko-KR" altLang="en-US" dirty="0"/>
              <a:t>가 </a:t>
            </a:r>
            <a:r>
              <a:rPr lang="ko-KR" altLang="en-US" dirty="0" err="1"/>
              <a:t>있는것</a:t>
            </a:r>
            <a:r>
              <a:rPr lang="en-US" altLang="ko-KR" dirty="0"/>
              <a:t>. </a:t>
            </a:r>
            <a:r>
              <a:rPr lang="ko-KR" altLang="en-US" dirty="0"/>
              <a:t>아직 </a:t>
            </a:r>
            <a:r>
              <a:rPr lang="en-US" altLang="ko-KR" dirty="0" err="1"/>
              <a:t>ArrayList</a:t>
            </a:r>
            <a:r>
              <a:rPr lang="ko-KR" altLang="en-US" dirty="0"/>
              <a:t>와</a:t>
            </a:r>
            <a:r>
              <a:rPr lang="en-US" altLang="ko-KR" dirty="0"/>
              <a:t> Linked List</a:t>
            </a:r>
            <a:r>
              <a:rPr lang="ko-KR" altLang="en-US" dirty="0"/>
              <a:t>사이 고민중이라서</a:t>
            </a:r>
            <a:r>
              <a:rPr lang="en-US" altLang="ko-KR" dirty="0"/>
              <a:t> </a:t>
            </a:r>
            <a:r>
              <a:rPr lang="ko-KR" altLang="en-US" dirty="0"/>
              <a:t>둘다 표시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HashMap</a:t>
            </a:r>
            <a:r>
              <a:rPr lang="ko-KR" altLang="en-US" dirty="0"/>
              <a:t>을 선택한 이유는 </a:t>
            </a:r>
            <a:r>
              <a:rPr lang="en-US" altLang="ko-KR" dirty="0"/>
              <a:t>Adjacency List</a:t>
            </a:r>
            <a:r>
              <a:rPr lang="ko-KR" altLang="en-US" dirty="0"/>
              <a:t>를 사용하면 각 원소에 대한 접근성이 떨어지는데 이를 최대한 살리려</a:t>
            </a:r>
            <a:endParaRPr lang="en-US" altLang="ko-KR" dirty="0"/>
          </a:p>
          <a:p>
            <a:r>
              <a:rPr lang="ko-KR" altLang="en-US" dirty="0"/>
              <a:t>접근성이 뛰어난 </a:t>
            </a:r>
            <a:r>
              <a:rPr lang="en-US" altLang="ko-KR" dirty="0"/>
              <a:t>HashMap</a:t>
            </a:r>
            <a:r>
              <a:rPr lang="ko-KR" altLang="en-US" dirty="0"/>
              <a:t>을 선택</a:t>
            </a:r>
            <a:r>
              <a:rPr lang="en-US" altLang="ko-KR" dirty="0"/>
              <a:t>. </a:t>
            </a:r>
            <a:r>
              <a:rPr lang="ko-KR" altLang="en-US" dirty="0"/>
              <a:t>순차적으로 원소들을 검색하지 않아 시간 비약적으로 절약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의 특징인 </a:t>
            </a:r>
            <a:r>
              <a:rPr lang="en-US" altLang="ko-KR" dirty="0"/>
              <a:t>Key</a:t>
            </a:r>
            <a:r>
              <a:rPr lang="ko-KR" altLang="en-US" dirty="0"/>
              <a:t>로 </a:t>
            </a:r>
            <a:r>
              <a:rPr lang="en-US" altLang="ko-KR" dirty="0"/>
              <a:t>Value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얻어내는 점이 가장 큰 장점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각 원소들의 </a:t>
            </a:r>
            <a:r>
              <a:rPr lang="en-US" altLang="ko-KR" dirty="0"/>
              <a:t>Value</a:t>
            </a:r>
            <a:r>
              <a:rPr lang="ko-KR" altLang="en-US" dirty="0"/>
              <a:t>들은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Linked List</a:t>
            </a:r>
            <a:r>
              <a:rPr lang="ko-KR" altLang="en-US" dirty="0"/>
              <a:t>일 예정인데 둘다 장단점이 팽팽해서 아직 </a:t>
            </a:r>
            <a:r>
              <a:rPr lang="ko-KR" altLang="en-US" dirty="0" err="1"/>
              <a:t>못고름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9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마지막 슬라이드고 여기서는 </a:t>
            </a:r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UML Diagram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말씀드린 </a:t>
            </a:r>
            <a:r>
              <a:rPr lang="en-US" altLang="ko-KR" dirty="0"/>
              <a:t>MVC </a:t>
            </a:r>
            <a:r>
              <a:rPr lang="ko-KR" altLang="en-US" dirty="0"/>
              <a:t>패턴을 위 사진처럼 사용할 예정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Edge, Node, Graph</a:t>
            </a:r>
            <a:r>
              <a:rPr lang="ko-KR" altLang="en-US" dirty="0"/>
              <a:t>를 </a:t>
            </a:r>
            <a:r>
              <a:rPr lang="en-US" altLang="ko-KR" dirty="0"/>
              <a:t>Model</a:t>
            </a:r>
            <a:r>
              <a:rPr lang="ko-KR" altLang="en-US" dirty="0"/>
              <a:t>로 그리고 </a:t>
            </a: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Controller</a:t>
            </a:r>
            <a:r>
              <a:rPr lang="ko-KR" altLang="en-US" dirty="0"/>
              <a:t>가 있는 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정말 무슨 </a:t>
            </a:r>
            <a:r>
              <a:rPr lang="en-US" altLang="ko-KR" dirty="0"/>
              <a:t>Class</a:t>
            </a:r>
            <a:r>
              <a:rPr lang="ko-KR" altLang="en-US" dirty="0"/>
              <a:t>가 있고 그 안에 뭐가 있을 </a:t>
            </a:r>
            <a:r>
              <a:rPr lang="ko-KR" altLang="en-US" dirty="0" err="1"/>
              <a:t>예정이다만</a:t>
            </a:r>
            <a:r>
              <a:rPr lang="ko-KR" altLang="en-US" dirty="0"/>
              <a:t> </a:t>
            </a:r>
            <a:r>
              <a:rPr lang="ko-KR" altLang="en-US" dirty="0" err="1"/>
              <a:t>표시한것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Class</a:t>
            </a:r>
            <a:r>
              <a:rPr lang="ko-KR" altLang="en-US" dirty="0"/>
              <a:t>들간 관계와 메서드들도 마찬가지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토대로 프로젝트 완성 여부를 다음 발표때도 </a:t>
            </a:r>
            <a:r>
              <a:rPr lang="ko-KR" altLang="en-US" dirty="0" err="1"/>
              <a:t>알려드림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1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ewsis.com/view/?id=NISX20180202_000022091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</a:t>
            </a:r>
            <a:r>
              <a:rPr lang="ko-KR" altLang="en-US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Solving</a:t>
            </a:r>
            <a:endParaRPr lang="ko-KR" altLang="en-US" sz="20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96B78-B894-4408-B786-C40A44C1EA87}"/>
              </a:ext>
            </a:extLst>
          </p:cNvPr>
          <p:cNvSpPr txBox="1"/>
          <p:nvPr/>
        </p:nvSpPr>
        <p:spPr>
          <a:xfrm>
            <a:off x="2151394" y="4424006"/>
            <a:ext cx="4850606" cy="11957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슬라이드 노트에 상세 설명이 있습니다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!</a:t>
            </a:r>
            <a:endParaRPr lang="ko-KR" altLang="en-US" sz="3600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304003"/>
            <a:ext cx="7056784" cy="748734"/>
            <a:chOff x="3347864" y="310635"/>
            <a:chExt cx="2448272" cy="131816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10635"/>
              <a:ext cx="2160240" cy="11378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Previous ppt Recapitulation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8AEBFF-E1C9-499C-B917-29E600A11C18}"/>
              </a:ext>
            </a:extLst>
          </p:cNvPr>
          <p:cNvSpPr txBox="1"/>
          <p:nvPr/>
        </p:nvSpPr>
        <p:spPr>
          <a:xfrm>
            <a:off x="6043255" y="2321498"/>
            <a:ext cx="31432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Roads between intersections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Road Length(m)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(Can be by-directional)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Changing parade’s route nodes over time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4AF524-78C1-49F9-ADB9-18042F16F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t="3066" r="1383" b="9858"/>
          <a:stretch/>
        </p:blipFill>
        <p:spPr>
          <a:xfrm>
            <a:off x="215713" y="2321498"/>
            <a:ext cx="5718388" cy="3987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09232-0121-4900-9759-AA823B06D1E8}"/>
              </a:ext>
            </a:extLst>
          </p:cNvPr>
          <p:cNvSpPr txBox="1"/>
          <p:nvPr/>
        </p:nvSpPr>
        <p:spPr>
          <a:xfrm>
            <a:off x="267292" y="1268760"/>
            <a:ext cx="859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Topic : Implementing Demonstration Parade’s Route as Dynamic Graph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Goal  : Predicting Police Barricade Intersections and </a:t>
            </a:r>
            <a:r>
              <a:rPr lang="en-US" altLang="ko-KR" dirty="0" err="1">
                <a:solidFill>
                  <a:schemeClr val="bg1"/>
                </a:solidFill>
              </a:rPr>
              <a:t>etc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Problem Solving Contents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2D00C-1DAF-4454-9CE9-295EF63DAD71}"/>
              </a:ext>
            </a:extLst>
          </p:cNvPr>
          <p:cNvSpPr txBox="1"/>
          <p:nvPr/>
        </p:nvSpPr>
        <p:spPr>
          <a:xfrm>
            <a:off x="611560" y="1671574"/>
            <a:ext cx="77100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Software Type : PC Program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Language : Java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Display : GUI using a map image as background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Graph : Nodes(Circle) + Edges(Arrows) on </a:t>
            </a:r>
            <a:r>
              <a:rPr lang="en-US" altLang="ko-KR" dirty="0" err="1">
                <a:solidFill>
                  <a:schemeClr val="bg1"/>
                </a:solidFill>
              </a:rPr>
              <a:t>Jpanel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Manipulation : Time manipulating and </a:t>
            </a:r>
            <a:r>
              <a:rPr lang="en-US" altLang="ko-KR" dirty="0" err="1">
                <a:solidFill>
                  <a:schemeClr val="bg1"/>
                </a:solidFill>
              </a:rPr>
              <a:t>etc</a:t>
            </a:r>
            <a:r>
              <a:rPr lang="en-US" altLang="ko-KR" dirty="0">
                <a:solidFill>
                  <a:schemeClr val="bg1"/>
                </a:solidFill>
              </a:rPr>
              <a:t> buttons using </a:t>
            </a:r>
            <a:r>
              <a:rPr lang="en-US" altLang="ko-KR" dirty="0" err="1">
                <a:solidFill>
                  <a:schemeClr val="bg1"/>
                </a:solidFill>
              </a:rPr>
              <a:t>JButtons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Data Input : Excel file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Data Structure : HashMap&lt;Nodes, </a:t>
            </a:r>
            <a:r>
              <a:rPr lang="en-US" altLang="ko-KR" dirty="0" err="1">
                <a:solidFill>
                  <a:schemeClr val="bg1"/>
                </a:solidFill>
              </a:rPr>
              <a:t>ArrayList</a:t>
            </a:r>
            <a:r>
              <a:rPr lang="en-US" altLang="ko-KR" dirty="0">
                <a:solidFill>
                  <a:schemeClr val="bg1"/>
                </a:solidFill>
              </a:rPr>
              <a:t>&lt;Edges&gt;&gt;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Design Pattern : Model-View-Controller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2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Problem Solving - Display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6BAA148-936B-4997-8693-C449C9CAA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15" y="1139983"/>
            <a:ext cx="6890970" cy="561442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58CBBB4-75ED-4CEC-8D97-17F63BEE2309}"/>
              </a:ext>
            </a:extLst>
          </p:cNvPr>
          <p:cNvSpPr/>
          <p:nvPr/>
        </p:nvSpPr>
        <p:spPr>
          <a:xfrm>
            <a:off x="3959588" y="2704074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854444-2E73-4016-97C8-19278B2833B7}"/>
              </a:ext>
            </a:extLst>
          </p:cNvPr>
          <p:cNvSpPr/>
          <p:nvPr/>
        </p:nvSpPr>
        <p:spPr>
          <a:xfrm>
            <a:off x="4821923" y="3642416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bg1"/>
                </a:solidFill>
              </a:rPr>
              <a:t>종로</a:t>
            </a:r>
            <a:r>
              <a:rPr lang="en-US" altLang="ko-KR" sz="400" b="1" dirty="0">
                <a:solidFill>
                  <a:schemeClr val="bg1"/>
                </a:solidFill>
              </a:rPr>
              <a:t>1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854B9CB-9341-4951-B842-0F3F018BF660}"/>
              </a:ext>
            </a:extLst>
          </p:cNvPr>
          <p:cNvSpPr/>
          <p:nvPr/>
        </p:nvSpPr>
        <p:spPr>
          <a:xfrm>
            <a:off x="3974191" y="3196329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DE150F-BA2F-4300-8043-53C12850DC63}"/>
              </a:ext>
            </a:extLst>
          </p:cNvPr>
          <p:cNvSpPr/>
          <p:nvPr/>
        </p:nvSpPr>
        <p:spPr>
          <a:xfrm>
            <a:off x="3990496" y="3642416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6B4A649-138B-4860-A0B5-BD4DB0EE3349}"/>
              </a:ext>
            </a:extLst>
          </p:cNvPr>
          <p:cNvSpPr/>
          <p:nvPr/>
        </p:nvSpPr>
        <p:spPr>
          <a:xfrm>
            <a:off x="4313863" y="3642416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서린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C57070-20C3-40F9-B4AB-125F99DB95AE}"/>
              </a:ext>
            </a:extLst>
          </p:cNvPr>
          <p:cNvSpPr/>
          <p:nvPr/>
        </p:nvSpPr>
        <p:spPr>
          <a:xfrm>
            <a:off x="3605532" y="2644597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적선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B2E097-47D7-47A7-BDEB-09F39D1B3CD5}"/>
              </a:ext>
            </a:extLst>
          </p:cNvPr>
          <p:cNvSpPr/>
          <p:nvPr/>
        </p:nvSpPr>
        <p:spPr>
          <a:xfrm>
            <a:off x="3342620" y="2614923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내자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0A061C-9177-472A-8845-8EF3EF3BEE46}"/>
              </a:ext>
            </a:extLst>
          </p:cNvPr>
          <p:cNvSpPr/>
          <p:nvPr/>
        </p:nvSpPr>
        <p:spPr>
          <a:xfrm>
            <a:off x="3187141" y="1981951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옥인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473547-AE4B-40E2-8CFE-2880E07182C0}"/>
              </a:ext>
            </a:extLst>
          </p:cNvPr>
          <p:cNvSpPr/>
          <p:nvPr/>
        </p:nvSpPr>
        <p:spPr>
          <a:xfrm>
            <a:off x="3110740" y="1612454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통의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746D6C-DD26-459C-A57E-94889EFD41EF}"/>
              </a:ext>
            </a:extLst>
          </p:cNvPr>
          <p:cNvSpPr/>
          <p:nvPr/>
        </p:nvSpPr>
        <p:spPr>
          <a:xfrm>
            <a:off x="3038732" y="1209055"/>
            <a:ext cx="144016" cy="17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신교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DE259D-A668-48D6-A60F-28E6EA4FEE4C}"/>
              </a:ext>
            </a:extLst>
          </p:cNvPr>
          <p:cNvCxnSpPr>
            <a:stCxn id="15" idx="2"/>
            <a:endCxn id="18" idx="6"/>
          </p:cNvCxnSpPr>
          <p:nvPr/>
        </p:nvCxnSpPr>
        <p:spPr>
          <a:xfrm flipH="1">
            <a:off x="4457879" y="3727857"/>
            <a:ext cx="36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5DBD66-C904-47A7-A745-6DADA4AB7856}"/>
              </a:ext>
            </a:extLst>
          </p:cNvPr>
          <p:cNvCxnSpPr>
            <a:stCxn id="18" idx="2"/>
            <a:endCxn id="17" idx="6"/>
          </p:cNvCxnSpPr>
          <p:nvPr/>
        </p:nvCxnSpPr>
        <p:spPr>
          <a:xfrm flipH="1">
            <a:off x="4134512" y="3727857"/>
            <a:ext cx="17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2B6AF7-9FFB-4A9A-A48F-1BAC1A8D23EB}"/>
              </a:ext>
            </a:extLst>
          </p:cNvPr>
          <p:cNvCxnSpPr>
            <a:stCxn id="17" idx="0"/>
            <a:endCxn id="16" idx="4"/>
          </p:cNvCxnSpPr>
          <p:nvPr/>
        </p:nvCxnSpPr>
        <p:spPr>
          <a:xfrm flipH="1" flipV="1">
            <a:off x="4046199" y="3367211"/>
            <a:ext cx="16305" cy="2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FA1EAA-F106-400F-837D-C6790552C378}"/>
              </a:ext>
            </a:extLst>
          </p:cNvPr>
          <p:cNvCxnSpPr>
            <a:stCxn id="16" idx="0"/>
            <a:endCxn id="6" idx="4"/>
          </p:cNvCxnSpPr>
          <p:nvPr/>
        </p:nvCxnSpPr>
        <p:spPr>
          <a:xfrm flipH="1" flipV="1">
            <a:off x="4031596" y="2874956"/>
            <a:ext cx="14603" cy="32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2C2EDB4-B47B-428C-B5A5-839436D2FF1E}"/>
              </a:ext>
            </a:extLst>
          </p:cNvPr>
          <p:cNvCxnSpPr>
            <a:stCxn id="6" idx="2"/>
            <a:endCxn id="19" idx="6"/>
          </p:cNvCxnSpPr>
          <p:nvPr/>
        </p:nvCxnSpPr>
        <p:spPr>
          <a:xfrm flipH="1" flipV="1">
            <a:off x="3749548" y="2730038"/>
            <a:ext cx="210040" cy="5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FC779B-8AF0-4851-9E20-13FF0CD50816}"/>
              </a:ext>
            </a:extLst>
          </p:cNvPr>
          <p:cNvCxnSpPr>
            <a:stCxn id="19" idx="2"/>
            <a:endCxn id="20" idx="6"/>
          </p:cNvCxnSpPr>
          <p:nvPr/>
        </p:nvCxnSpPr>
        <p:spPr>
          <a:xfrm flipH="1" flipV="1">
            <a:off x="3486636" y="2700364"/>
            <a:ext cx="118896" cy="2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AAA1489-7331-4A36-966A-9CF3B9D7DCEB}"/>
              </a:ext>
            </a:extLst>
          </p:cNvPr>
          <p:cNvCxnSpPr>
            <a:stCxn id="20" idx="0"/>
            <a:endCxn id="21" idx="4"/>
          </p:cNvCxnSpPr>
          <p:nvPr/>
        </p:nvCxnSpPr>
        <p:spPr>
          <a:xfrm flipH="1" flipV="1">
            <a:off x="3259149" y="2152833"/>
            <a:ext cx="155479" cy="46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1A309E-F625-4B66-B690-2DBC418D5A0B}"/>
              </a:ext>
            </a:extLst>
          </p:cNvPr>
          <p:cNvCxnSpPr>
            <a:stCxn id="21" idx="0"/>
            <a:endCxn id="22" idx="4"/>
          </p:cNvCxnSpPr>
          <p:nvPr/>
        </p:nvCxnSpPr>
        <p:spPr>
          <a:xfrm flipH="1" flipV="1">
            <a:off x="3182748" y="1783336"/>
            <a:ext cx="76401" cy="19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BD19CA-9D08-4946-9D92-20853285AC35}"/>
              </a:ext>
            </a:extLst>
          </p:cNvPr>
          <p:cNvCxnSpPr>
            <a:stCxn id="22" idx="0"/>
            <a:endCxn id="23" idx="4"/>
          </p:cNvCxnSpPr>
          <p:nvPr/>
        </p:nvCxnSpPr>
        <p:spPr>
          <a:xfrm flipH="1" flipV="1">
            <a:off x="3110740" y="1379937"/>
            <a:ext cx="72008" cy="23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30FE937-1AFE-48D1-9937-BEE7CB726835}"/>
              </a:ext>
            </a:extLst>
          </p:cNvPr>
          <p:cNvSpPr/>
          <p:nvPr/>
        </p:nvSpPr>
        <p:spPr>
          <a:xfrm>
            <a:off x="3995739" y="4434002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시의회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4B5031D-F2A4-4460-969C-919F4040BCE7}"/>
              </a:ext>
            </a:extLst>
          </p:cNvPr>
          <p:cNvSpPr/>
          <p:nvPr/>
        </p:nvSpPr>
        <p:spPr>
          <a:xfrm>
            <a:off x="3710552" y="5445224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남대문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382E252-7EDA-4EE4-8A89-D5F7C50A513B}"/>
              </a:ext>
            </a:extLst>
          </p:cNvPr>
          <p:cNvSpPr/>
          <p:nvPr/>
        </p:nvSpPr>
        <p:spPr>
          <a:xfrm>
            <a:off x="3363871" y="6021288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서울역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DD9A58C-072F-4CCC-88D4-48E64B79CC46}"/>
              </a:ext>
            </a:extLst>
          </p:cNvPr>
          <p:cNvSpPr/>
          <p:nvPr/>
        </p:nvSpPr>
        <p:spPr>
          <a:xfrm>
            <a:off x="3974845" y="4740767"/>
            <a:ext cx="144016" cy="170882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 err="1">
                <a:solidFill>
                  <a:schemeClr val="tx1"/>
                </a:solidFill>
              </a:rPr>
              <a:t>대한문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C65A45-BD38-47F0-8A81-DFDD38872309}"/>
              </a:ext>
            </a:extLst>
          </p:cNvPr>
          <p:cNvSpPr/>
          <p:nvPr/>
        </p:nvSpPr>
        <p:spPr>
          <a:xfrm>
            <a:off x="4005753" y="3665836"/>
            <a:ext cx="113108" cy="1282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</a:rPr>
              <a:t>세종</a:t>
            </a:r>
            <a:endParaRPr lang="en-US" altLang="ko-KR" sz="500" b="1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E4338B8-3772-4263-A048-82B1405184DB}"/>
              </a:ext>
            </a:extLst>
          </p:cNvPr>
          <p:cNvSpPr/>
          <p:nvPr/>
        </p:nvSpPr>
        <p:spPr>
          <a:xfrm>
            <a:off x="3989448" y="3215584"/>
            <a:ext cx="113108" cy="1282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tx1"/>
                </a:solidFill>
              </a:rPr>
              <a:t>세문관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C3B10A-ED31-4D1D-AF08-DAD2304EEBC5}"/>
              </a:ext>
            </a:extLst>
          </p:cNvPr>
          <p:cNvSpPr/>
          <p:nvPr/>
        </p:nvSpPr>
        <p:spPr>
          <a:xfrm>
            <a:off x="3974845" y="2721702"/>
            <a:ext cx="113108" cy="1282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>
                <a:solidFill>
                  <a:schemeClr val="tx1"/>
                </a:solidFill>
              </a:rPr>
              <a:t>광화문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9352B26-4188-445B-AEED-EB913B0A08BA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flipV="1">
            <a:off x="3486796" y="5591081"/>
            <a:ext cx="244847" cy="4552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DF2EF28-2F1A-476E-9142-F135F1EBF650}"/>
              </a:ext>
            </a:extLst>
          </p:cNvPr>
          <p:cNvCxnSpPr>
            <a:cxnSpLocks/>
            <a:stCxn id="42" idx="7"/>
            <a:endCxn id="44" idx="4"/>
          </p:cNvCxnSpPr>
          <p:nvPr/>
        </p:nvCxnSpPr>
        <p:spPr>
          <a:xfrm flipV="1">
            <a:off x="3833477" y="4911649"/>
            <a:ext cx="213376" cy="5586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19B250E-899E-4C75-A70F-4892BAE5FC67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4046853" y="4604884"/>
            <a:ext cx="20894" cy="1358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4A1E6BA-B4B8-4B62-AF2B-102AF70D4996}"/>
              </a:ext>
            </a:extLst>
          </p:cNvPr>
          <p:cNvCxnSpPr>
            <a:cxnSpLocks/>
            <a:stCxn id="41" idx="0"/>
            <a:endCxn id="17" idx="4"/>
          </p:cNvCxnSpPr>
          <p:nvPr/>
        </p:nvCxnSpPr>
        <p:spPr>
          <a:xfrm flipH="1" flipV="1">
            <a:off x="4062504" y="3813298"/>
            <a:ext cx="5243" cy="62070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522BB80-7341-467D-BBD7-C529D98E19FD}"/>
              </a:ext>
            </a:extLst>
          </p:cNvPr>
          <p:cNvCxnSpPr>
            <a:cxnSpLocks/>
            <a:stCxn id="17" idx="7"/>
            <a:endCxn id="16" idx="5"/>
          </p:cNvCxnSpPr>
          <p:nvPr/>
        </p:nvCxnSpPr>
        <p:spPr>
          <a:xfrm flipH="1" flipV="1">
            <a:off x="4097116" y="3342186"/>
            <a:ext cx="16305" cy="3252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F269AE4-E4C1-4FC5-A3E7-3033D28377BA}"/>
              </a:ext>
            </a:extLst>
          </p:cNvPr>
          <p:cNvCxnSpPr>
            <a:cxnSpLocks/>
            <a:stCxn id="16" idx="7"/>
            <a:endCxn id="6" idx="5"/>
          </p:cNvCxnSpPr>
          <p:nvPr/>
        </p:nvCxnSpPr>
        <p:spPr>
          <a:xfrm flipH="1" flipV="1">
            <a:off x="4082513" y="2849931"/>
            <a:ext cx="14603" cy="3714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80B4018-D35B-4316-B755-87327B3D3F9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980679" y="2849931"/>
            <a:ext cx="14603" cy="3714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래픽 69" descr="새로 고침">
            <a:extLst>
              <a:ext uri="{FF2B5EF4-FFF2-40B4-BE49-F238E27FC236}">
                <a16:creationId xmlns:a16="http://schemas.microsoft.com/office/drawing/2014/main" id="{92D86EF4-89F6-4849-82E2-414146EDEC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5229" y="1227283"/>
            <a:ext cx="291600" cy="291600"/>
          </a:xfrm>
          <a:prstGeom prst="rect">
            <a:avLst/>
          </a:prstGeom>
        </p:spPr>
      </p:pic>
      <p:pic>
        <p:nvPicPr>
          <p:cNvPr id="72" name="그래픽 71" descr="처음으로">
            <a:extLst>
              <a:ext uri="{FF2B5EF4-FFF2-40B4-BE49-F238E27FC236}">
                <a16:creationId xmlns:a16="http://schemas.microsoft.com/office/drawing/2014/main" id="{539E3E14-3C39-4C21-9AAA-B47F952C08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3100" y="1227283"/>
            <a:ext cx="291600" cy="291600"/>
          </a:xfrm>
          <a:prstGeom prst="rect">
            <a:avLst/>
          </a:prstGeom>
        </p:spPr>
      </p:pic>
      <p:pic>
        <p:nvPicPr>
          <p:cNvPr id="74" name="그래픽 73" descr="끝으로">
            <a:extLst>
              <a:ext uri="{FF2B5EF4-FFF2-40B4-BE49-F238E27FC236}">
                <a16:creationId xmlns:a16="http://schemas.microsoft.com/office/drawing/2014/main" id="{46DC6D9C-56CA-4BA6-8138-A6C8316CA5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93669" y="1232996"/>
            <a:ext cx="291600" cy="291600"/>
          </a:xfrm>
          <a:prstGeom prst="rect">
            <a:avLst/>
          </a:prstGeom>
        </p:spPr>
      </p:pic>
      <p:pic>
        <p:nvPicPr>
          <p:cNvPr id="76" name="그래픽 75" descr="재생">
            <a:extLst>
              <a:ext uri="{FF2B5EF4-FFF2-40B4-BE49-F238E27FC236}">
                <a16:creationId xmlns:a16="http://schemas.microsoft.com/office/drawing/2014/main" id="{507DBCA7-8EC3-4FA9-BD10-5E1296E3578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38938" y="1234137"/>
            <a:ext cx="291600" cy="291600"/>
          </a:xfrm>
          <a:prstGeom prst="rect">
            <a:avLst/>
          </a:prstGeom>
        </p:spPr>
      </p:pic>
      <p:pic>
        <p:nvPicPr>
          <p:cNvPr id="80" name="그래픽 79" descr="일시 정지">
            <a:extLst>
              <a:ext uri="{FF2B5EF4-FFF2-40B4-BE49-F238E27FC236}">
                <a16:creationId xmlns:a16="http://schemas.microsoft.com/office/drawing/2014/main" id="{07A63D80-BA5F-41BB-8BFC-B8DA3573735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4288" y="1227283"/>
            <a:ext cx="291600" cy="2916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7CDA0F2-7A89-491E-9FD8-0492D3FA0025}"/>
              </a:ext>
            </a:extLst>
          </p:cNvPr>
          <p:cNvSpPr/>
          <p:nvPr/>
        </p:nvSpPr>
        <p:spPr>
          <a:xfrm>
            <a:off x="4300278" y="1188817"/>
            <a:ext cx="3628842" cy="419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 : 16:00:00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8F54DA-F359-4518-99CB-CCABDAABC1AA}"/>
              </a:ext>
            </a:extLst>
          </p:cNvPr>
          <p:cNvSpPr/>
          <p:nvPr/>
        </p:nvSpPr>
        <p:spPr>
          <a:xfrm>
            <a:off x="3635475" y="2945225"/>
            <a:ext cx="144016" cy="143925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/>
              <a:t>PB</a:t>
            </a:r>
            <a:endParaRPr lang="ko-KR" altLang="en-US" sz="5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D238E4-01C9-42D6-A057-C84BDF7DE909}"/>
              </a:ext>
            </a:extLst>
          </p:cNvPr>
          <p:cNvSpPr/>
          <p:nvPr/>
        </p:nvSpPr>
        <p:spPr>
          <a:xfrm>
            <a:off x="4210224" y="3223286"/>
            <a:ext cx="144016" cy="143925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PB</a:t>
            </a:r>
            <a:endParaRPr lang="ko-KR" altLang="en-US" sz="5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C2C664-99C1-4401-9128-57912F88BD42}"/>
              </a:ext>
            </a:extLst>
          </p:cNvPr>
          <p:cNvSpPr/>
          <p:nvPr/>
        </p:nvSpPr>
        <p:spPr>
          <a:xfrm>
            <a:off x="3677996" y="3406410"/>
            <a:ext cx="144016" cy="143925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/>
              <a:t>PB</a:t>
            </a:r>
            <a:endParaRPr lang="ko-KR" altLang="en-US" sz="500" b="1" dirty="0"/>
          </a:p>
        </p:txBody>
      </p:sp>
      <p:sp>
        <p:nvSpPr>
          <p:cNvPr id="86" name="십자형 85">
            <a:extLst>
              <a:ext uri="{FF2B5EF4-FFF2-40B4-BE49-F238E27FC236}">
                <a16:creationId xmlns:a16="http://schemas.microsoft.com/office/drawing/2014/main" id="{0957B592-6321-457A-9EBE-25E629FAF173}"/>
              </a:ext>
            </a:extLst>
          </p:cNvPr>
          <p:cNvSpPr/>
          <p:nvPr/>
        </p:nvSpPr>
        <p:spPr>
          <a:xfrm>
            <a:off x="3363871" y="3365985"/>
            <a:ext cx="171018" cy="198787"/>
          </a:xfrm>
          <a:prstGeom prst="plu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PF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835FED-1E97-42C1-A48C-4F5D76705DEE}"/>
              </a:ext>
            </a:extLst>
          </p:cNvPr>
          <p:cNvSpPr txBox="1"/>
          <p:nvPr/>
        </p:nvSpPr>
        <p:spPr>
          <a:xfrm>
            <a:off x="4566790" y="3928543"/>
            <a:ext cx="76584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Parade1 Graph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A77A08-67B7-4667-80D1-7ADBCD5C1DD4}"/>
              </a:ext>
            </a:extLst>
          </p:cNvPr>
          <p:cNvSpPr txBox="1"/>
          <p:nvPr/>
        </p:nvSpPr>
        <p:spPr>
          <a:xfrm>
            <a:off x="2693407" y="5494817"/>
            <a:ext cx="674544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Parade2 Graph</a:t>
            </a:r>
            <a:endParaRPr lang="ko-KR" altLang="en-US" sz="1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333A2C-04A0-4417-B62B-409296C3EEE0}"/>
              </a:ext>
            </a:extLst>
          </p:cNvPr>
          <p:cNvSpPr txBox="1"/>
          <p:nvPr/>
        </p:nvSpPr>
        <p:spPr>
          <a:xfrm>
            <a:off x="4446213" y="2918123"/>
            <a:ext cx="776600" cy="405182"/>
          </a:xfrm>
          <a:prstGeom prst="rect">
            <a:avLst/>
          </a:prstGeom>
          <a:solidFill>
            <a:srgbClr val="FF000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Police Barricade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7" name="십자형 136">
            <a:extLst>
              <a:ext uri="{FF2B5EF4-FFF2-40B4-BE49-F238E27FC236}">
                <a16:creationId xmlns:a16="http://schemas.microsoft.com/office/drawing/2014/main" id="{A0C36B39-FEA5-4A0A-8D64-0A9774D1C559}"/>
              </a:ext>
            </a:extLst>
          </p:cNvPr>
          <p:cNvSpPr/>
          <p:nvPr/>
        </p:nvSpPr>
        <p:spPr>
          <a:xfrm>
            <a:off x="2801063" y="3754229"/>
            <a:ext cx="839769" cy="355943"/>
          </a:xfrm>
          <a:prstGeom prst="plus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Police Force Deployment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E3374E3-AD4B-4B2B-90EC-29BE437373FF}"/>
              </a:ext>
            </a:extLst>
          </p:cNvPr>
          <p:cNvSpPr txBox="1"/>
          <p:nvPr/>
        </p:nvSpPr>
        <p:spPr>
          <a:xfrm>
            <a:off x="5691245" y="2043747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Reset</a:t>
            </a:r>
            <a:endParaRPr lang="ko-KR" altLang="en-US" sz="11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7ED578-20F4-4723-B7AC-5EEBD47A8410}"/>
              </a:ext>
            </a:extLst>
          </p:cNvPr>
          <p:cNvSpPr txBox="1"/>
          <p:nvPr/>
        </p:nvSpPr>
        <p:spPr>
          <a:xfrm>
            <a:off x="5875938" y="2421710"/>
            <a:ext cx="87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Backward</a:t>
            </a:r>
            <a:endParaRPr lang="ko-KR" altLang="en-US" sz="11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60A5E9-B95D-429D-BD46-3780D56C28B9}"/>
              </a:ext>
            </a:extLst>
          </p:cNvPr>
          <p:cNvSpPr txBox="1"/>
          <p:nvPr/>
        </p:nvSpPr>
        <p:spPr>
          <a:xfrm>
            <a:off x="7270804" y="2278780"/>
            <a:ext cx="842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Boost</a:t>
            </a:r>
            <a:endParaRPr lang="ko-KR" altLang="en-US" sz="11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7552DD1-E92E-4418-895D-76577F1FDD2B}"/>
              </a:ext>
            </a:extLst>
          </p:cNvPr>
          <p:cNvSpPr txBox="1"/>
          <p:nvPr/>
        </p:nvSpPr>
        <p:spPr>
          <a:xfrm>
            <a:off x="6662769" y="2351768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Play</a:t>
            </a:r>
            <a:endParaRPr lang="ko-KR" altLang="en-US" sz="11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CFD481-73C0-49FF-9036-5E46115044A0}"/>
              </a:ext>
            </a:extLst>
          </p:cNvPr>
          <p:cNvSpPr txBox="1"/>
          <p:nvPr/>
        </p:nvSpPr>
        <p:spPr>
          <a:xfrm>
            <a:off x="7020304" y="2038967"/>
            <a:ext cx="579567" cy="26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Pause</a:t>
            </a:r>
            <a:endParaRPr lang="ko-KR" altLang="en-US" sz="11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28837B-6C37-4A3D-BB8A-3818DF738BBC}"/>
              </a:ext>
            </a:extLst>
          </p:cNvPr>
          <p:cNvSpPr txBox="1"/>
          <p:nvPr/>
        </p:nvSpPr>
        <p:spPr>
          <a:xfrm>
            <a:off x="6267585" y="2122740"/>
            <a:ext cx="752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Forward</a:t>
            </a:r>
            <a:endParaRPr lang="ko-KR" altLang="en-US" sz="1100" b="1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DF0A4BF-EF91-4574-A61F-E1D52DF1ACB9}"/>
              </a:ext>
            </a:extLst>
          </p:cNvPr>
          <p:cNvCxnSpPr>
            <a:stCxn id="138" idx="0"/>
          </p:cNvCxnSpPr>
          <p:nvPr/>
        </p:nvCxnSpPr>
        <p:spPr>
          <a:xfrm flipV="1">
            <a:off x="5981029" y="1608749"/>
            <a:ext cx="31131" cy="4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5D56F67-3A64-4879-96C6-6023A889F1C0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6256586" y="1574914"/>
            <a:ext cx="55034" cy="84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E6DF4AC-722A-47D3-9C35-ABD72474DF57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7676642" y="1572636"/>
            <a:ext cx="15564" cy="70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1D5C7B27-3F5A-4E9C-8036-06D8CE5BA077}"/>
              </a:ext>
            </a:extLst>
          </p:cNvPr>
          <p:cNvCxnSpPr>
            <a:cxnSpLocks/>
            <a:stCxn id="142" idx="0"/>
          </p:cNvCxnSpPr>
          <p:nvPr/>
        </p:nvCxnSpPr>
        <p:spPr>
          <a:xfrm flipH="1" flipV="1">
            <a:off x="6935411" y="1602062"/>
            <a:ext cx="17142" cy="74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423CD9C-F969-401A-871B-1BF5C5253A4D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7310088" y="1599709"/>
            <a:ext cx="0" cy="4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E4C5939-E76B-40B5-8A3A-71AE7118F0FE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6577501" y="1595207"/>
            <a:ext cx="66137" cy="5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FCC594E4-32AD-4DE0-B1FC-1120D71BC0A4}"/>
              </a:ext>
            </a:extLst>
          </p:cNvPr>
          <p:cNvSpPr/>
          <p:nvPr/>
        </p:nvSpPr>
        <p:spPr>
          <a:xfrm>
            <a:off x="4679308" y="5420199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E8B3C0B-D685-49E5-A6FF-197588D09E15}"/>
              </a:ext>
            </a:extLst>
          </p:cNvPr>
          <p:cNvSpPr/>
          <p:nvPr/>
        </p:nvSpPr>
        <p:spPr>
          <a:xfrm>
            <a:off x="3891724" y="5915643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FF1E543-EEEB-45B8-9E11-580AAF3C7659}"/>
              </a:ext>
            </a:extLst>
          </p:cNvPr>
          <p:cNvSpPr/>
          <p:nvPr/>
        </p:nvSpPr>
        <p:spPr>
          <a:xfrm>
            <a:off x="4567893" y="512651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DC9A5E7-9A55-4C93-B953-609460154B94}"/>
              </a:ext>
            </a:extLst>
          </p:cNvPr>
          <p:cNvSpPr/>
          <p:nvPr/>
        </p:nvSpPr>
        <p:spPr>
          <a:xfrm>
            <a:off x="2894716" y="511316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31DA9BB-5DC1-4ECD-BB95-84FA16D83E1E}"/>
              </a:ext>
            </a:extLst>
          </p:cNvPr>
          <p:cNvSpPr/>
          <p:nvPr/>
        </p:nvSpPr>
        <p:spPr>
          <a:xfrm>
            <a:off x="2693407" y="461353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A9B287A-06FA-4E29-83F3-6D42D49EC814}"/>
              </a:ext>
            </a:extLst>
          </p:cNvPr>
          <p:cNvSpPr/>
          <p:nvPr/>
        </p:nvSpPr>
        <p:spPr>
          <a:xfrm>
            <a:off x="1579533" y="3294399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25A454FD-452E-49D7-8D30-DD45F77A43E8}"/>
              </a:ext>
            </a:extLst>
          </p:cNvPr>
          <p:cNvSpPr/>
          <p:nvPr/>
        </p:nvSpPr>
        <p:spPr>
          <a:xfrm>
            <a:off x="2091185" y="3861755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7628B32C-5E64-43D4-9EE2-147D11D869C7}"/>
              </a:ext>
            </a:extLst>
          </p:cNvPr>
          <p:cNvSpPr/>
          <p:nvPr/>
        </p:nvSpPr>
        <p:spPr>
          <a:xfrm>
            <a:off x="4259760" y="4353755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7E85798-8DB8-4ED2-B0FF-76443EE9F96E}"/>
              </a:ext>
            </a:extLst>
          </p:cNvPr>
          <p:cNvSpPr/>
          <p:nvPr/>
        </p:nvSpPr>
        <p:spPr>
          <a:xfrm>
            <a:off x="4254293" y="4615399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D22EF20-F1FE-46FF-9783-C304696919DC}"/>
              </a:ext>
            </a:extLst>
          </p:cNvPr>
          <p:cNvSpPr/>
          <p:nvPr/>
        </p:nvSpPr>
        <p:spPr>
          <a:xfrm>
            <a:off x="4803312" y="443394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73F9727-AFDA-4884-8AD1-9097A26282FA}"/>
              </a:ext>
            </a:extLst>
          </p:cNvPr>
          <p:cNvSpPr/>
          <p:nvPr/>
        </p:nvSpPr>
        <p:spPr>
          <a:xfrm>
            <a:off x="2884625" y="2629760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D48004BB-94A5-4286-A7DA-79FC50F4D701}"/>
              </a:ext>
            </a:extLst>
          </p:cNvPr>
          <p:cNvSpPr/>
          <p:nvPr/>
        </p:nvSpPr>
        <p:spPr>
          <a:xfrm>
            <a:off x="5516269" y="3623064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9442CAA-92CC-43E6-B727-8952CF0E21BC}"/>
              </a:ext>
            </a:extLst>
          </p:cNvPr>
          <p:cNvSpPr/>
          <p:nvPr/>
        </p:nvSpPr>
        <p:spPr>
          <a:xfrm>
            <a:off x="5516269" y="4023395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5ACC944-5C15-4533-9D23-ECF0F9A6057D}"/>
              </a:ext>
            </a:extLst>
          </p:cNvPr>
          <p:cNvSpPr/>
          <p:nvPr/>
        </p:nvSpPr>
        <p:spPr>
          <a:xfrm>
            <a:off x="5516269" y="4423726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6574E0E-C7D0-4745-AA01-F3EFB8152611}"/>
              </a:ext>
            </a:extLst>
          </p:cNvPr>
          <p:cNvSpPr/>
          <p:nvPr/>
        </p:nvSpPr>
        <p:spPr>
          <a:xfrm>
            <a:off x="5673686" y="5249317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5E45290-933D-4D6D-8466-F9FD1D92BB52}"/>
              </a:ext>
            </a:extLst>
          </p:cNvPr>
          <p:cNvSpPr/>
          <p:nvPr/>
        </p:nvSpPr>
        <p:spPr>
          <a:xfrm>
            <a:off x="4522598" y="3438550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AC7D5B8-4BB5-45C1-8F3C-E4612377FDAC}"/>
              </a:ext>
            </a:extLst>
          </p:cNvPr>
          <p:cNvSpPr/>
          <p:nvPr/>
        </p:nvSpPr>
        <p:spPr>
          <a:xfrm>
            <a:off x="5539409" y="3234881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8800C07C-DD46-4108-9F26-347E1138954F}"/>
              </a:ext>
            </a:extLst>
          </p:cNvPr>
          <p:cNvSpPr/>
          <p:nvPr/>
        </p:nvSpPr>
        <p:spPr>
          <a:xfrm>
            <a:off x="5304329" y="2482368"/>
            <a:ext cx="144016" cy="170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C115E23-D7F5-4951-BEA0-0931B7A88224}"/>
              </a:ext>
            </a:extLst>
          </p:cNvPr>
          <p:cNvSpPr txBox="1"/>
          <p:nvPr/>
        </p:nvSpPr>
        <p:spPr>
          <a:xfrm>
            <a:off x="5887892" y="4323818"/>
            <a:ext cx="76584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Inactive Nodes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1" name="그래픽 30" descr="꺼내기">
            <a:extLst>
              <a:ext uri="{FF2B5EF4-FFF2-40B4-BE49-F238E27FC236}">
                <a16:creationId xmlns:a16="http://schemas.microsoft.com/office/drawing/2014/main" id="{DA3DAF05-1C6A-418E-9BE6-F102B5C531D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4776" y="1211634"/>
            <a:ext cx="307249" cy="3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Problem Solving – Data Input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31D566C-4776-47A6-A334-0C2E95F4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21" y="1260132"/>
            <a:ext cx="3894660" cy="4813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EC72F9-10E8-4F3D-81E0-CE3FB2820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02" y="1159219"/>
            <a:ext cx="3310948" cy="25847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E930E4-AF69-4599-BA84-C6362AF829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4" r="21450" b="19930"/>
          <a:stretch/>
        </p:blipFill>
        <p:spPr>
          <a:xfrm>
            <a:off x="4580911" y="4117014"/>
            <a:ext cx="4114311" cy="24107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A4AB37-8AB6-49ED-A8EC-7C86D3711404}"/>
              </a:ext>
            </a:extLst>
          </p:cNvPr>
          <p:cNvSpPr txBox="1"/>
          <p:nvPr/>
        </p:nvSpPr>
        <p:spPr>
          <a:xfrm>
            <a:off x="631667" y="61229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All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Intersections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61FCDC-D786-49C5-9A75-AE3BAD160C0B}"/>
              </a:ext>
            </a:extLst>
          </p:cNvPr>
          <p:cNvSpPr txBox="1"/>
          <p:nvPr/>
        </p:nvSpPr>
        <p:spPr>
          <a:xfrm>
            <a:off x="4972092" y="37023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Parade Route intersections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B0B36-0729-4C2C-9385-CD817894D796}"/>
              </a:ext>
            </a:extLst>
          </p:cNvPr>
          <p:cNvSpPr txBox="1"/>
          <p:nvPr/>
        </p:nvSpPr>
        <p:spPr>
          <a:xfrm>
            <a:off x="4981882" y="649135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Weight Calculation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844816" y="260648"/>
            <a:ext cx="7417853" cy="792088"/>
            <a:chOff x="3280703" y="327565"/>
            <a:chExt cx="2573541" cy="130786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80703" y="327565"/>
              <a:ext cx="2573541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Problem Solving – Data Structure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C03A7-DE56-4F6C-AC68-B82D9C9CA661}"/>
              </a:ext>
            </a:extLst>
          </p:cNvPr>
          <p:cNvSpPr/>
          <p:nvPr/>
        </p:nvSpPr>
        <p:spPr>
          <a:xfrm>
            <a:off x="467544" y="1628800"/>
            <a:ext cx="5006180" cy="474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B4C20-BDE0-444F-B56E-AF81CB5A4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0" y="1817694"/>
            <a:ext cx="4448175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DD326-A438-4552-B0B8-47AC1C474795}"/>
              </a:ext>
            </a:extLst>
          </p:cNvPr>
          <p:cNvSpPr txBox="1"/>
          <p:nvPr/>
        </p:nvSpPr>
        <p:spPr>
          <a:xfrm>
            <a:off x="417592" y="5882050"/>
            <a:ext cx="12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HashMap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EE905-F1D2-4945-8133-11BE09A646D7}"/>
              </a:ext>
            </a:extLst>
          </p:cNvPr>
          <p:cNvSpPr/>
          <p:nvPr/>
        </p:nvSpPr>
        <p:spPr>
          <a:xfrm>
            <a:off x="2127366" y="5873541"/>
            <a:ext cx="2566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ArrayList</a:t>
            </a:r>
            <a:r>
              <a:rPr lang="en-US" altLang="ko-KR" dirty="0">
                <a:solidFill>
                  <a:srgbClr val="00B050"/>
                </a:solidFill>
              </a:rPr>
              <a:t> or Linked List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4FD74B-8BE5-4CEF-916E-D47DE03EDA19}"/>
              </a:ext>
            </a:extLst>
          </p:cNvPr>
          <p:cNvSpPr/>
          <p:nvPr/>
        </p:nvSpPr>
        <p:spPr>
          <a:xfrm>
            <a:off x="639825" y="1772320"/>
            <a:ext cx="648072" cy="4101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CDD936-8EE4-4B34-8C9C-8F5241C5508F}"/>
              </a:ext>
            </a:extLst>
          </p:cNvPr>
          <p:cNvSpPr/>
          <p:nvPr/>
        </p:nvSpPr>
        <p:spPr>
          <a:xfrm>
            <a:off x="1566398" y="1766632"/>
            <a:ext cx="3678252" cy="4101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EA4A2-9ABC-4AF2-A694-A928EF0A2D6C}"/>
              </a:ext>
            </a:extLst>
          </p:cNvPr>
          <p:cNvSpPr txBox="1"/>
          <p:nvPr/>
        </p:nvSpPr>
        <p:spPr>
          <a:xfrm>
            <a:off x="5596757" y="1624922"/>
            <a:ext cx="341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Adjacency List vs Adjacency Matrix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Why HashMap?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err="1">
                <a:solidFill>
                  <a:schemeClr val="bg1"/>
                </a:solidFill>
              </a:rPr>
              <a:t>ArrayList</a:t>
            </a:r>
            <a:r>
              <a:rPr lang="en-US" altLang="ko-KR" sz="1600" dirty="0">
                <a:solidFill>
                  <a:schemeClr val="bg1"/>
                </a:solidFill>
              </a:rPr>
              <a:t> or Linked List ?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2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3797"/>
            <a:ext cx="7056784" cy="768939"/>
            <a:chOff x="3349672" y="365788"/>
            <a:chExt cx="2448272" cy="126964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49244" y="365788"/>
              <a:ext cx="2245512" cy="9655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</a:rPr>
                <a:t>Problem Solving – UML Diagram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D9A60EE-FDE2-4736-8957-D813800B4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30" y="1529760"/>
            <a:ext cx="9182729" cy="38876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8CDC19-092E-4B31-B16A-1C463C2E669A}"/>
              </a:ext>
            </a:extLst>
          </p:cNvPr>
          <p:cNvSpPr/>
          <p:nvPr/>
        </p:nvSpPr>
        <p:spPr>
          <a:xfrm>
            <a:off x="107504" y="3140968"/>
            <a:ext cx="2592288" cy="22764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D01335-137E-49C7-BC26-9336131D85E4}"/>
              </a:ext>
            </a:extLst>
          </p:cNvPr>
          <p:cNvSpPr/>
          <p:nvPr/>
        </p:nvSpPr>
        <p:spPr>
          <a:xfrm>
            <a:off x="107504" y="1764432"/>
            <a:ext cx="2592288" cy="1331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EAE7F5-D947-4D12-B99E-F0282F8142D1}"/>
              </a:ext>
            </a:extLst>
          </p:cNvPr>
          <p:cNvSpPr/>
          <p:nvPr/>
        </p:nvSpPr>
        <p:spPr>
          <a:xfrm>
            <a:off x="2812506" y="1764432"/>
            <a:ext cx="6223990" cy="32487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0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8914D3-313F-4476-A3CE-2A23A1CC4CB7}"/>
              </a:ext>
            </a:extLst>
          </p:cNvPr>
          <p:cNvSpPr/>
          <p:nvPr/>
        </p:nvSpPr>
        <p:spPr>
          <a:xfrm>
            <a:off x="323528" y="1988839"/>
            <a:ext cx="835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http://www.newsis.com/view/?id=NISX20180202_0000220913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https://beta.map.naver.com/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http://manducku.tistory.com/21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984</Words>
  <Application>Microsoft Office PowerPoint</Application>
  <PresentationFormat>화면 슬라이드 쇼(4:3)</PresentationFormat>
  <Paragraphs>160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Ebrima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253</cp:revision>
  <dcterms:created xsi:type="dcterms:W3CDTF">2016-02-28T00:49:02Z</dcterms:created>
  <dcterms:modified xsi:type="dcterms:W3CDTF">2018-10-17T16:26:58Z</dcterms:modified>
</cp:coreProperties>
</file>