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6" r:id="rId2"/>
    <p:sldId id="288" r:id="rId3"/>
    <p:sldId id="284" r:id="rId4"/>
    <p:sldId id="292" r:id="rId5"/>
    <p:sldId id="293" r:id="rId6"/>
    <p:sldId id="294" r:id="rId7"/>
    <p:sldId id="297" r:id="rId8"/>
    <p:sldId id="298" r:id="rId9"/>
    <p:sldId id="299" r:id="rId10"/>
    <p:sldId id="296" r:id="rId11"/>
    <p:sldId id="276" r:id="rId12"/>
  </p:sldIdLst>
  <p:sldSz cx="9144000" cy="6858000" type="screen4x3"/>
  <p:notesSz cx="6858000" cy="9144000"/>
  <p:embeddedFontLst>
    <p:embeddedFont>
      <p:font typeface="Ebrima" panose="02000000000000000000" pitchFamily="2" charset="0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5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B1"/>
    <a:srgbClr val="FF7C80"/>
    <a:srgbClr val="FFCC66"/>
    <a:srgbClr val="000922"/>
    <a:srgbClr val="019096"/>
    <a:srgbClr val="037679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7882" autoAdjust="0"/>
  </p:normalViewPr>
  <p:slideViewPr>
    <p:cSldViewPr>
      <p:cViewPr varScale="1">
        <p:scale>
          <a:sx n="66" d="100"/>
          <a:sy n="66" d="100"/>
        </p:scale>
        <p:origin x="29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잘했다고 </a:t>
            </a:r>
            <a:r>
              <a:rPr lang="ko-KR" altLang="en-US" dirty="0" err="1"/>
              <a:t>생각하는것이</a:t>
            </a:r>
            <a:r>
              <a:rPr lang="ko-KR" altLang="en-US" dirty="0"/>
              <a:t> 첫 주제 발표부터 현재까지 일관성 있게 주제를 유지하기 마지막에는 구현을 </a:t>
            </a:r>
            <a:r>
              <a:rPr lang="ko-KR" altLang="en-US" dirty="0" err="1"/>
              <a:t>완료한것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주제 선정에서 많이들 고생하고 심지어 드랍을 </a:t>
            </a:r>
            <a:r>
              <a:rPr lang="ko-KR" altLang="en-US" dirty="0" err="1"/>
              <a:t>많이하는데</a:t>
            </a:r>
            <a:r>
              <a:rPr lang="en-US" altLang="ko-KR" dirty="0"/>
              <a:t>… </a:t>
            </a:r>
            <a:r>
              <a:rPr lang="ko-KR" altLang="en-US" dirty="0"/>
              <a:t>이 과정을 신속하게 진행하고 확고하게 버텨와 남들보다 시간적 여유도 많고 프로젝트 완성도도 </a:t>
            </a:r>
            <a:r>
              <a:rPr lang="ko-KR" altLang="en-US" dirty="0" err="1"/>
              <a:t>높일수</a:t>
            </a:r>
            <a:r>
              <a:rPr lang="ko-KR" altLang="en-US" dirty="0"/>
              <a:t>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아쉬웠던 부분은 </a:t>
            </a:r>
            <a:r>
              <a:rPr lang="en-US" altLang="ko-KR" dirty="0"/>
              <a:t>Dynamic </a:t>
            </a:r>
            <a:r>
              <a:rPr lang="ko-KR" altLang="en-US" dirty="0"/>
              <a:t>함을 표현하기 위해서는 </a:t>
            </a:r>
            <a:r>
              <a:rPr lang="en-US" altLang="ko-KR" dirty="0"/>
              <a:t>Graphical</a:t>
            </a:r>
            <a:r>
              <a:rPr lang="ko-KR" altLang="en-US" dirty="0"/>
              <a:t>한 부분을 강조해야 사람들도 이해하고 효과 </a:t>
            </a:r>
            <a:r>
              <a:rPr lang="ko-KR" altLang="en-US" dirty="0" err="1"/>
              <a:t>직빵인데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혼자서 </a:t>
            </a:r>
            <a:r>
              <a:rPr lang="en-US" altLang="ko-KR" dirty="0"/>
              <a:t>Dynamic Graphical </a:t>
            </a:r>
            <a:r>
              <a:rPr lang="ko-KR" altLang="en-US" dirty="0"/>
              <a:t>요소를 표현하기에 정말 힘들고 시간이 생각보다 엄청 많이 걸림</a:t>
            </a:r>
            <a:r>
              <a:rPr lang="en-US" altLang="ko-KR" dirty="0"/>
              <a:t>(</a:t>
            </a:r>
            <a:r>
              <a:rPr lang="ko-KR" altLang="en-US" dirty="0"/>
              <a:t>거의 </a:t>
            </a:r>
            <a:r>
              <a:rPr lang="en-US" altLang="ko-KR" dirty="0"/>
              <a:t>80~90%, </a:t>
            </a:r>
            <a:r>
              <a:rPr lang="ko-KR" altLang="en-US" dirty="0"/>
              <a:t>다른 알고리즘은 </a:t>
            </a:r>
            <a:r>
              <a:rPr lang="ko-KR" altLang="en-US" dirty="0" err="1"/>
              <a:t>짜놓은</a:t>
            </a:r>
            <a:r>
              <a:rPr lang="ko-KR" altLang="en-US" dirty="0"/>
              <a:t> </a:t>
            </a:r>
            <a:r>
              <a:rPr lang="ko-KR" altLang="en-US" dirty="0" err="1"/>
              <a:t>상태인데도ㅠㅠ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그래서 이로 인해 시간적 여유도 많지 않아 여러가지 목표</a:t>
            </a:r>
            <a:r>
              <a:rPr lang="en-US" altLang="ko-KR" dirty="0"/>
              <a:t>(</a:t>
            </a:r>
            <a:r>
              <a:rPr lang="ko-KR" altLang="en-US" dirty="0"/>
              <a:t>바리케이드 외에도 </a:t>
            </a:r>
            <a:r>
              <a:rPr lang="ko-KR" altLang="en-US" dirty="0" err="1"/>
              <a:t>중심성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구현하려 했는데 단일 목표로 변경한점이 아쉬움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그리고 여러 개의 행진을 한번에 표현하는게 본 목적이었는데 겹치는 노드를 행진이 쉽게 구분되게 표현할 마땅한 방법이 없어서 포기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한꺼번에 다 진행되게 구현은 했으나 뭐가 </a:t>
            </a:r>
            <a:r>
              <a:rPr lang="ko-KR" altLang="en-US" dirty="0" err="1"/>
              <a:t>뭔지</a:t>
            </a:r>
            <a:r>
              <a:rPr lang="ko-KR" altLang="en-US" dirty="0"/>
              <a:t> 파악이 안될 정도로 너무 </a:t>
            </a:r>
            <a:r>
              <a:rPr lang="ko-KR" altLang="en-US" dirty="0" err="1"/>
              <a:t>지저분해보였음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Node, Edge Class</a:t>
            </a:r>
            <a:r>
              <a:rPr lang="ko-KR" altLang="en-US" dirty="0"/>
              <a:t>를 사용해야 </a:t>
            </a:r>
            <a:r>
              <a:rPr lang="en-US" altLang="ko-KR" dirty="0"/>
              <a:t>Graph</a:t>
            </a:r>
            <a:r>
              <a:rPr lang="ko-KR" altLang="en-US" dirty="0"/>
              <a:t>를 사용하는 느낌이라도 </a:t>
            </a:r>
            <a:r>
              <a:rPr lang="ko-KR" altLang="en-US" dirty="0" err="1"/>
              <a:t>들텐데</a:t>
            </a:r>
            <a:r>
              <a:rPr lang="ko-KR" altLang="en-US" dirty="0"/>
              <a:t> 이걸 사용할 기회가 없어 아쉬웠음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행진 정보가 중점이다 보니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는 거의 계산용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 Input</a:t>
            </a:r>
            <a:r>
              <a:rPr lang="ko-KR" altLang="en-US" dirty="0"/>
              <a:t>시 예외처리가 부족</a:t>
            </a:r>
            <a:r>
              <a:rPr lang="en-US" altLang="ko-KR" dirty="0"/>
              <a:t>. </a:t>
            </a:r>
            <a:r>
              <a:rPr lang="ko-KR" altLang="en-US" dirty="0"/>
              <a:t>사용자가 조금만 오타 내면 프로그램 </a:t>
            </a:r>
            <a:r>
              <a:rPr lang="ko-KR" altLang="en-US" dirty="0" err="1"/>
              <a:t>안돌아감</a:t>
            </a:r>
            <a:r>
              <a:rPr lang="en-US" altLang="ko-KR" dirty="0"/>
              <a:t>. </a:t>
            </a:r>
            <a:r>
              <a:rPr lang="ko-KR" altLang="en-US" dirty="0"/>
              <a:t>이 또한 시간적 여유가 많지 않아 패스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전반적으로는 복학 후에 코딩 실력이 많이 녹슬어 걱정을 했으나</a:t>
            </a:r>
            <a:r>
              <a:rPr lang="en-US" altLang="ko-KR" dirty="0"/>
              <a:t>, </a:t>
            </a:r>
            <a:r>
              <a:rPr lang="ko-KR" altLang="en-US" dirty="0"/>
              <a:t>이번 프로젝트를 통해서 코딩 실력이 많이 늘었고</a:t>
            </a:r>
            <a:endParaRPr lang="en-US" altLang="ko-KR" dirty="0"/>
          </a:p>
          <a:p>
            <a:r>
              <a:rPr lang="en-US" altLang="ko-KR" dirty="0"/>
              <a:t>Data Structure</a:t>
            </a:r>
            <a:r>
              <a:rPr lang="ko-KR" altLang="en-US" dirty="0"/>
              <a:t>의 이해력도 향상되어 나름 즐겁고 만족스러웠던 프로젝트였음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7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4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hyperlink" Target="http://commons.wikimedia.org/wiki/File:Emoji_u1f60a.sv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Emoji_u1f62d.svg" TargetMode="External"/><Relationship Id="rId5" Type="http://schemas.openxmlformats.org/officeDocument/2006/relationships/hyperlink" Target="http://commons.wikimedia.org/wiki/File:Emoji_u1f610.svg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://commons.wikimedia.org/wiki/File:Emoji_u1f61e.sv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Overall Summary, </a:t>
            </a:r>
          </a:p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Testing &amp; Evaluation 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조원희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8B041-318F-46F0-A359-1E55713B424A}"/>
              </a:ext>
            </a:extLst>
          </p:cNvPr>
          <p:cNvSpPr txBox="1"/>
          <p:nvPr/>
        </p:nvSpPr>
        <p:spPr>
          <a:xfrm>
            <a:off x="1849529" y="4503127"/>
            <a:ext cx="5444942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Evaluation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슬라이드에만 노트 있습니다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</a:t>
            </a:r>
            <a:endParaRPr lang="ko-KR" altLang="en-US" sz="3600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Evaluation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70ECCB-9FFF-4F0D-BC99-54F5795530EC}"/>
              </a:ext>
            </a:extLst>
          </p:cNvPr>
          <p:cNvSpPr txBox="1"/>
          <p:nvPr/>
        </p:nvSpPr>
        <p:spPr>
          <a:xfrm>
            <a:off x="683568" y="1268643"/>
            <a:ext cx="8208912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첫 주제 발표부터 현재까지 일관성 유지 및 구현 완료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Graphical</a:t>
            </a:r>
            <a:r>
              <a:rPr lang="ko-KR" altLang="en-US" dirty="0">
                <a:solidFill>
                  <a:schemeClr val="bg1"/>
                </a:solidFill>
              </a:rPr>
              <a:t> 한 부분에서 많은 시간 소요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거의 대부분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여러가지 목표를 구현하고자 했으나 단일 목표로 변경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시간 부족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여러 개의 행진을 한번에 화면에 표현 안함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마땅한 중복 표시 방법 없음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Node, Edge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못함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중점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최적화 및 예외처리 부족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엑셀 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Data Input </a:t>
            </a:r>
            <a:r>
              <a:rPr lang="ko-KR" alt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오타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체크 등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복학 후 녹슨 코딩 능력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Data Structure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이해력 향상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4ACC4-7AA9-4DD6-A16D-B2CADF1FC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7308304" y="4493527"/>
            <a:ext cx="596382" cy="596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1AC1B5-1B98-45D1-9756-75B6788BBD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308304" y="1268643"/>
            <a:ext cx="597678" cy="597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4407FB-E5F9-4FC8-9E53-83B622004D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9600" y="2850815"/>
            <a:ext cx="596382" cy="5963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BFEB4E-F424-4FBB-B65A-B1ED8601B1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308304" y="2022540"/>
            <a:ext cx="597679" cy="5976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E58DC4-7AE2-4BAD-90C3-05C7913596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8304" y="3677793"/>
            <a:ext cx="596382" cy="5963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166D30-419A-4B01-9F4D-77FAF80BD3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8304" y="5290932"/>
            <a:ext cx="596382" cy="5963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565127B-3A7F-4C50-80AB-C2B1FF018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307008" y="6074416"/>
            <a:ext cx="597678" cy="5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Recapitulation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267292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  <a:r>
              <a:rPr lang="ko-KR" altLang="en-US" sz="1600" dirty="0">
                <a:solidFill>
                  <a:schemeClr val="bg1"/>
                </a:solidFill>
              </a:rPr>
              <a:t>교차로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64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  <a:r>
              <a:rPr lang="ko-KR" altLang="en-US" sz="1600" dirty="0">
                <a:solidFill>
                  <a:schemeClr val="bg1"/>
                </a:solidFill>
              </a:rPr>
              <a:t>교차로 사이 도로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245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 </a:t>
            </a:r>
            <a:r>
              <a:rPr lang="ko-KR" altLang="en-US" sz="1600" dirty="0">
                <a:solidFill>
                  <a:schemeClr val="bg1"/>
                </a:solidFill>
              </a:rPr>
              <a:t>도로의 길이</a:t>
            </a:r>
            <a:r>
              <a:rPr lang="en-US" altLang="ko-KR" sz="1600" dirty="0">
                <a:solidFill>
                  <a:schemeClr val="bg1"/>
                </a:solidFill>
              </a:rPr>
              <a:t>(m, </a:t>
            </a:r>
            <a:r>
              <a:rPr lang="ko-KR" altLang="en-US" sz="1600" dirty="0">
                <a:solidFill>
                  <a:schemeClr val="bg1"/>
                </a:solidFill>
              </a:rPr>
              <a:t>수작업으로 계산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 </a:t>
            </a:r>
            <a:r>
              <a:rPr lang="ko-KR" altLang="en-US" sz="1600" dirty="0">
                <a:solidFill>
                  <a:schemeClr val="bg1"/>
                </a:solidFill>
              </a:rPr>
              <a:t>행진의 방향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단일방향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499888"/>
            <a:ext cx="852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주제 </a:t>
            </a:r>
            <a:r>
              <a:rPr lang="en-US" altLang="ko-KR" dirty="0">
                <a:solidFill>
                  <a:schemeClr val="bg1"/>
                </a:solidFill>
              </a:rPr>
              <a:t>: Dynamic Graph</a:t>
            </a:r>
            <a:r>
              <a:rPr lang="ko-KR" altLang="en-US" dirty="0">
                <a:solidFill>
                  <a:schemeClr val="bg1"/>
                </a:solidFill>
              </a:rPr>
              <a:t>로 시간에 따른 행진의 이동 경로 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목표 </a:t>
            </a:r>
            <a:r>
              <a:rPr lang="en-US" altLang="ko-KR" dirty="0">
                <a:solidFill>
                  <a:schemeClr val="bg1"/>
                </a:solidFill>
              </a:rPr>
              <a:t>: Dijkstra Algorithm</a:t>
            </a:r>
            <a:r>
              <a:rPr lang="ko-KR" altLang="en-US" dirty="0">
                <a:solidFill>
                  <a:schemeClr val="bg1"/>
                </a:solidFill>
              </a:rPr>
              <a:t>을 이용한 바리케이드 예상 교차로 탐색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17856-5AC8-43A1-871A-E18BED3036E2}"/>
              </a:ext>
            </a:extLst>
          </p:cNvPr>
          <p:cNvSpPr txBox="1"/>
          <p:nvPr/>
        </p:nvSpPr>
        <p:spPr>
          <a:xfrm>
            <a:off x="1627558" y="227346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2CB4C-00F4-4C39-ACC2-2041D79C462D}"/>
              </a:ext>
            </a:extLst>
          </p:cNvPr>
          <p:cNvSpPr txBox="1"/>
          <p:nvPr/>
        </p:nvSpPr>
        <p:spPr>
          <a:xfrm>
            <a:off x="3080024" y="1153811"/>
            <a:ext cx="255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Problem Definition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D58E6-CB77-49C0-B8D8-D96546594026}"/>
              </a:ext>
            </a:extLst>
          </p:cNvPr>
          <p:cNvSpPr txBox="1"/>
          <p:nvPr/>
        </p:nvSpPr>
        <p:spPr>
          <a:xfrm>
            <a:off x="4703041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오늘의 집회시위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종합교통정보센터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기타 출처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구글 검색 등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하나의 출처에서 항상 완전한 행진 정보를 </a:t>
            </a:r>
            <a:r>
              <a:rPr lang="ko-KR" altLang="en-US" sz="1600" dirty="0" err="1">
                <a:solidFill>
                  <a:schemeClr val="bg1"/>
                </a:solidFill>
              </a:rPr>
              <a:t>얻을수</a:t>
            </a:r>
            <a:r>
              <a:rPr lang="ko-KR" altLang="en-US" sz="1600" dirty="0">
                <a:solidFill>
                  <a:schemeClr val="bg1"/>
                </a:solidFill>
              </a:rPr>
              <a:t> 없으므로 사용자가 직접 위 출처에서 정보 </a:t>
            </a:r>
            <a:r>
              <a:rPr lang="ko-KR" altLang="en-US" sz="1600" dirty="0" err="1">
                <a:solidFill>
                  <a:schemeClr val="bg1"/>
                </a:solidFill>
              </a:rPr>
              <a:t>수집후</a:t>
            </a:r>
            <a:r>
              <a:rPr lang="ko-KR" altLang="en-US" sz="1600" dirty="0">
                <a:solidFill>
                  <a:schemeClr val="bg1"/>
                </a:solidFill>
              </a:rPr>
              <a:t> 정리하여 엑셀 파일에 입력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1369C-6702-4B57-81E2-7B888C7635C9}"/>
              </a:ext>
            </a:extLst>
          </p:cNvPr>
          <p:cNvSpPr txBox="1"/>
          <p:nvPr/>
        </p:nvSpPr>
        <p:spPr>
          <a:xfrm>
            <a:off x="5699324" y="2276276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Collection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10633-EB02-4CE6-882E-C527FDF6A6D8}"/>
              </a:ext>
            </a:extLst>
          </p:cNvPr>
          <p:cNvSpPr txBox="1"/>
          <p:nvPr/>
        </p:nvSpPr>
        <p:spPr>
          <a:xfrm>
            <a:off x="4703041" y="4916885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전체 </a:t>
            </a:r>
            <a:r>
              <a:rPr lang="en-US" altLang="ko-KR" sz="1600" dirty="0">
                <a:solidFill>
                  <a:schemeClr val="bg1"/>
                </a:solidFill>
              </a:rPr>
              <a:t>Graph(</a:t>
            </a:r>
            <a:r>
              <a:rPr lang="ko-KR" altLang="en-US" sz="1600" dirty="0">
                <a:solidFill>
                  <a:schemeClr val="bg1"/>
                </a:solidFill>
              </a:rPr>
              <a:t>지도</a:t>
            </a:r>
            <a:r>
              <a:rPr lang="en-US" altLang="ko-KR" sz="1600" dirty="0">
                <a:solidFill>
                  <a:schemeClr val="bg1"/>
                </a:solidFill>
              </a:rPr>
              <a:t>) : </a:t>
            </a: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en-US" altLang="ko-KR" sz="1600" dirty="0">
                <a:solidFill>
                  <a:schemeClr val="bg1"/>
                </a:solidFill>
              </a:rPr>
              <a:t>&lt;Node1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>
                <a:solidFill>
                  <a:schemeClr val="bg1"/>
                </a:solidFill>
              </a:rPr>
              <a:t>Node2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>
                <a:solidFill>
                  <a:schemeClr val="bg1"/>
                </a:solidFill>
              </a:rPr>
              <a:t>Weight</a:t>
            </a:r>
            <a:r>
              <a:rPr lang="ko-KR" altLang="en-US" sz="1600" dirty="0">
                <a:solidFill>
                  <a:schemeClr val="bg1"/>
                </a:solidFill>
              </a:rPr>
              <a:t>&gt;&gt;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Node, Edge Class (X)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행진 정보 중점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(Node,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Edge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는 거리 계산용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Class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Model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로 사용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09885-979A-472A-A338-65AEF6C0F88C}"/>
              </a:ext>
            </a:extLst>
          </p:cNvPr>
          <p:cNvSpPr txBox="1"/>
          <p:nvPr/>
        </p:nvSpPr>
        <p:spPr>
          <a:xfrm>
            <a:off x="5699324" y="4548249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Structure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3DF3E-3644-4CF6-8285-83E8B6E11DAF}"/>
              </a:ext>
            </a:extLst>
          </p:cNvPr>
          <p:cNvSpPr txBox="1"/>
          <p:nvPr/>
        </p:nvSpPr>
        <p:spPr>
          <a:xfrm>
            <a:off x="267292" y="4916885"/>
            <a:ext cx="4088684" cy="18346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Software Type : PC </a:t>
            </a:r>
            <a:r>
              <a:rPr lang="ko-KR" altLang="en-US" sz="1600" dirty="0">
                <a:solidFill>
                  <a:schemeClr val="bg1"/>
                </a:solidFill>
              </a:rPr>
              <a:t>프로그램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Language &amp; IDE : Java, </a:t>
            </a:r>
            <a:r>
              <a:rPr lang="en-US" altLang="ko-KR" sz="1600" dirty="0" err="1">
                <a:solidFill>
                  <a:schemeClr val="bg1"/>
                </a:solidFill>
              </a:rPr>
              <a:t>Netbeans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Display : </a:t>
            </a:r>
            <a:r>
              <a:rPr lang="en-US" altLang="ko-KR" sz="1600" dirty="0" err="1">
                <a:solidFill>
                  <a:schemeClr val="bg1"/>
                </a:solidFill>
              </a:rPr>
              <a:t>Javafx</a:t>
            </a:r>
            <a:r>
              <a:rPr lang="en-US" altLang="ko-KR" sz="1600" dirty="0">
                <a:solidFill>
                  <a:schemeClr val="bg1"/>
                </a:solidFill>
              </a:rPr>
              <a:t> &amp; </a:t>
            </a:r>
            <a:r>
              <a:rPr lang="en-US" altLang="ko-KR" sz="1600" dirty="0" err="1">
                <a:solidFill>
                  <a:schemeClr val="bg1"/>
                </a:solidFill>
              </a:rPr>
              <a:t>Scenebuilder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Manipulation : </a:t>
            </a:r>
            <a:r>
              <a:rPr lang="ko-KR" altLang="en-US" sz="1600" dirty="0">
                <a:solidFill>
                  <a:schemeClr val="bg1"/>
                </a:solidFill>
              </a:rPr>
              <a:t>시간 제어 버튼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Design Pattern : MVC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M(VC)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E730-9648-4806-82DC-8409F52A8E57}"/>
              </a:ext>
            </a:extLst>
          </p:cNvPr>
          <p:cNvSpPr txBox="1"/>
          <p:nvPr/>
        </p:nvSpPr>
        <p:spPr>
          <a:xfrm>
            <a:off x="873445" y="4561664"/>
            <a:ext cx="28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Program Solving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04664"/>
            <a:ext cx="7056784" cy="691705"/>
            <a:chOff x="3347864" y="937095"/>
            <a:chExt cx="2448272" cy="69170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93709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Precondition &amp; Calculation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44710" y="1844824"/>
            <a:ext cx="8892480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행진은 항상 일렬로 진행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교통상황이나 기타 요소에 간섭 받지 않음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행진이 현재 향하고 있는 교차로가 </a:t>
            </a:r>
            <a:r>
              <a:rPr lang="en-US" altLang="ko-KR" dirty="0">
                <a:solidFill>
                  <a:schemeClr val="bg1"/>
                </a:solidFill>
              </a:rPr>
              <a:t>Head </a:t>
            </a:r>
            <a:r>
              <a:rPr lang="ko-KR" altLang="en-US" dirty="0">
                <a:solidFill>
                  <a:schemeClr val="bg1"/>
                </a:solidFill>
              </a:rPr>
              <a:t>교차로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행진의 뒤에 존재하는 교차로가 </a:t>
            </a:r>
            <a:r>
              <a:rPr lang="en-US" altLang="ko-KR" dirty="0">
                <a:solidFill>
                  <a:schemeClr val="bg1"/>
                </a:solidFill>
              </a:rPr>
              <a:t>Tail </a:t>
            </a:r>
            <a:r>
              <a:rPr lang="ko-KR" altLang="en-US" dirty="0">
                <a:solidFill>
                  <a:schemeClr val="bg1"/>
                </a:solidFill>
              </a:rPr>
              <a:t>교차로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행진의 길이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경로</a:t>
            </a:r>
            <a:r>
              <a:rPr lang="en-US" altLang="ko-KR" dirty="0">
                <a:solidFill>
                  <a:schemeClr val="bg1"/>
                </a:solidFill>
              </a:rPr>
              <a:t>X) = </a:t>
            </a:r>
            <a:r>
              <a:rPr lang="ko-KR" altLang="en-US" dirty="0">
                <a:solidFill>
                  <a:schemeClr val="bg1"/>
                </a:solidFill>
              </a:rPr>
              <a:t>시위 인원수</a:t>
            </a:r>
            <a:r>
              <a:rPr lang="en-US" altLang="ko-KR" dirty="0">
                <a:solidFill>
                  <a:schemeClr val="bg1"/>
                </a:solidFill>
              </a:rPr>
              <a:t>(m)   </a:t>
            </a:r>
            <a:r>
              <a:rPr lang="ko-KR" altLang="en-US" dirty="0">
                <a:solidFill>
                  <a:schemeClr val="bg1"/>
                </a:solidFill>
              </a:rPr>
              <a:t>예</a:t>
            </a:r>
            <a:r>
              <a:rPr lang="en-US" altLang="ko-KR" dirty="0">
                <a:solidFill>
                  <a:schemeClr val="bg1"/>
                </a:solidFill>
              </a:rPr>
              <a:t>) 1000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1000m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진행 속도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= 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전체 행진 경로 길이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+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행진의 길이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)(m) /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소요 시간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(min)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진행 거리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(Head, Tail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따로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 =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진행 속도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시작 시간으로부터 경과 시간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Data Input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모든 교차로와 도로 길이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9C780-5281-496B-8B71-8FAB0CC3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665" y="1513539"/>
            <a:ext cx="4234769" cy="43065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37241-0BD7-4B34-8870-B40610A7200D}"/>
              </a:ext>
            </a:extLst>
          </p:cNvPr>
          <p:cNvSpPr txBox="1"/>
          <p:nvPr/>
        </p:nvSpPr>
        <p:spPr>
          <a:xfrm>
            <a:off x="4658735" y="6142014"/>
            <a:ext cx="402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원하는 날짜의 행진 정보 목록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User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Interface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8BCA5E-8DDD-4E6F-AE3E-5156D9D6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" y="1132025"/>
            <a:ext cx="9180512" cy="5657258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27252E3-3D2A-483D-AA16-C2FBE4666352}"/>
              </a:ext>
            </a:extLst>
          </p:cNvPr>
          <p:cNvSpPr/>
          <p:nvPr/>
        </p:nvSpPr>
        <p:spPr>
          <a:xfrm>
            <a:off x="2699792" y="5909226"/>
            <a:ext cx="2592288" cy="655353"/>
          </a:xfrm>
          <a:prstGeom prst="wedgeRoundRectCallout">
            <a:avLst>
              <a:gd name="adj1" fmla="val -44457"/>
              <a:gd name="adj2" fmla="val -85930"/>
              <a:gd name="adj3" fmla="val 16667"/>
            </a:avLst>
          </a:prstGeom>
          <a:ln>
            <a:solidFill>
              <a:srgbClr val="01A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진행중인 </a:t>
            </a:r>
            <a:r>
              <a:rPr lang="en-US" altLang="ko-KR" sz="1000" dirty="0"/>
              <a:t>Active</a:t>
            </a:r>
            <a:r>
              <a:rPr lang="ko-KR" altLang="en-US" sz="1000" dirty="0"/>
              <a:t> </a:t>
            </a:r>
            <a:r>
              <a:rPr lang="en-US" altLang="ko-KR" sz="1000" dirty="0"/>
              <a:t>Node.</a:t>
            </a:r>
          </a:p>
          <a:p>
            <a:pPr algn="ctr"/>
            <a:r>
              <a:rPr lang="ko-KR" altLang="en-US" sz="1000" dirty="0"/>
              <a:t>각 행진별로 생성된 무작위 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53D90011-12E1-44AF-B3D7-A9B47546C2C5}"/>
              </a:ext>
            </a:extLst>
          </p:cNvPr>
          <p:cNvSpPr/>
          <p:nvPr/>
        </p:nvSpPr>
        <p:spPr>
          <a:xfrm>
            <a:off x="251520" y="2492896"/>
            <a:ext cx="1368152" cy="694710"/>
          </a:xfrm>
          <a:prstGeom prst="wedgeRoundRectCallout">
            <a:avLst>
              <a:gd name="adj1" fmla="val -26896"/>
              <a:gd name="adj2" fmla="val 79231"/>
              <a:gd name="adj3" fmla="val 1666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진행중이지 않은 </a:t>
            </a:r>
            <a:r>
              <a:rPr lang="en-US" altLang="ko-KR" sz="1000" dirty="0"/>
              <a:t>Inactive Node.</a:t>
            </a:r>
          </a:p>
          <a:p>
            <a:pPr algn="ctr"/>
            <a:r>
              <a:rPr lang="ko-KR" altLang="en-US" sz="1000" dirty="0"/>
              <a:t>기본 회색으로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0BFA7F-B059-46CD-B94F-6E7769D3BB2D}"/>
              </a:ext>
            </a:extLst>
          </p:cNvPr>
          <p:cNvSpPr/>
          <p:nvPr/>
        </p:nvSpPr>
        <p:spPr>
          <a:xfrm>
            <a:off x="827584" y="4941168"/>
            <a:ext cx="1691680" cy="576064"/>
          </a:xfrm>
          <a:prstGeom prst="wedgeRoundRectCallout">
            <a:avLst>
              <a:gd name="adj1" fmla="val 69600"/>
              <a:gd name="adj2" fmla="val -3870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바리케이드 예상 교차로</a:t>
            </a:r>
            <a:endParaRPr lang="en-US" altLang="ko-KR" sz="1000" dirty="0"/>
          </a:p>
          <a:p>
            <a:pPr algn="ctr"/>
            <a:r>
              <a:rPr lang="en-US" altLang="ko-KR" sz="1000" dirty="0"/>
              <a:t>(Dijkstra Algorithm </a:t>
            </a:r>
            <a:r>
              <a:rPr lang="ko-KR" altLang="en-US" sz="1000" dirty="0"/>
              <a:t>응용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항상 빨강색으로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414CBB7F-A44C-49B6-8AF2-3C680B63BE5D}"/>
              </a:ext>
            </a:extLst>
          </p:cNvPr>
          <p:cNvSpPr/>
          <p:nvPr/>
        </p:nvSpPr>
        <p:spPr>
          <a:xfrm>
            <a:off x="5364088" y="2170066"/>
            <a:ext cx="1601582" cy="766816"/>
          </a:xfrm>
          <a:prstGeom prst="wedgeRoundRectCallout">
            <a:avLst>
              <a:gd name="adj1" fmla="val 68158"/>
              <a:gd name="adj2" fmla="val 108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/>
              <a:t>10</a:t>
            </a:r>
            <a:r>
              <a:rPr lang="ko-KR" altLang="en-US" sz="1000" dirty="0"/>
              <a:t>분 후의 상태를 보여주는 </a:t>
            </a:r>
            <a:r>
              <a:rPr lang="en-US" altLang="ko-KR" sz="1000" dirty="0"/>
              <a:t>Next </a:t>
            </a:r>
            <a:r>
              <a:rPr lang="ko-KR" altLang="en-US" sz="1000" dirty="0"/>
              <a:t>버튼과 행진 진행 정보를 초기화하는 </a:t>
            </a:r>
            <a:r>
              <a:rPr lang="en-US" altLang="ko-KR" sz="1000" dirty="0"/>
              <a:t>Reset </a:t>
            </a:r>
            <a:r>
              <a:rPr lang="ko-KR" altLang="en-US" sz="1000" dirty="0"/>
              <a:t>버튼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119AB3D-525D-49C2-94B7-A40E1F6AD7F6}"/>
              </a:ext>
            </a:extLst>
          </p:cNvPr>
          <p:cNvSpPr/>
          <p:nvPr/>
        </p:nvSpPr>
        <p:spPr>
          <a:xfrm>
            <a:off x="5376746" y="1536293"/>
            <a:ext cx="1601582" cy="446571"/>
          </a:xfrm>
          <a:prstGeom prst="wedgeRoundRectCallout">
            <a:avLst>
              <a:gd name="adj1" fmla="val 65538"/>
              <a:gd name="adj2" fmla="val 3598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시뮬레이션 날짜와 현재 시간을 알려주는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D66E9E6-B752-4412-B6E8-260CD1E38583}"/>
              </a:ext>
            </a:extLst>
          </p:cNvPr>
          <p:cNvSpPr/>
          <p:nvPr/>
        </p:nvSpPr>
        <p:spPr>
          <a:xfrm>
            <a:off x="5364088" y="3036597"/>
            <a:ext cx="1614240" cy="392403"/>
          </a:xfrm>
          <a:prstGeom prst="wedgeRoundRectCallout">
            <a:avLst>
              <a:gd name="adj1" fmla="val 67634"/>
              <a:gd name="adj2" fmla="val -448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행진의 진척을 보여주는 </a:t>
            </a:r>
            <a:r>
              <a:rPr lang="en-US" altLang="ko-KR" sz="1000" dirty="0" err="1"/>
              <a:t>ProgressBar</a:t>
            </a:r>
            <a:r>
              <a:rPr lang="ko-KR" altLang="en-US" sz="1000" dirty="0"/>
              <a:t>와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BFEBB489-8A64-4906-B8A9-A7F916E5CA77}"/>
              </a:ext>
            </a:extLst>
          </p:cNvPr>
          <p:cNvSpPr/>
          <p:nvPr/>
        </p:nvSpPr>
        <p:spPr>
          <a:xfrm>
            <a:off x="5220072" y="3524367"/>
            <a:ext cx="1770914" cy="466248"/>
          </a:xfrm>
          <a:prstGeom prst="wedgeRoundRectCallout">
            <a:avLst>
              <a:gd name="adj1" fmla="val 66213"/>
              <a:gd name="adj2" fmla="val -5746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/>
              <a:t>시뮬레이션 하고 싶은 행진 선택 가능한 </a:t>
            </a:r>
            <a:r>
              <a:rPr lang="ko-KR" altLang="en-US" sz="1000" dirty="0" err="1"/>
              <a:t>콤보박스</a:t>
            </a:r>
            <a:endParaRPr lang="ko-KR" altLang="en-US" sz="1000" dirty="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3329E4AA-6EEE-4561-B55D-CF3C302F444C}"/>
              </a:ext>
            </a:extLst>
          </p:cNvPr>
          <p:cNvSpPr/>
          <p:nvPr/>
        </p:nvSpPr>
        <p:spPr>
          <a:xfrm>
            <a:off x="5364088" y="4245261"/>
            <a:ext cx="1626898" cy="466248"/>
          </a:xfrm>
          <a:prstGeom prst="wedgeRoundRectCallout">
            <a:avLst>
              <a:gd name="adj1" fmla="val 60055"/>
              <a:gd name="adj2" fmla="val -2507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현재 행진 진행 정보를 알려주는 </a:t>
            </a:r>
            <a:r>
              <a:rPr lang="en-US" altLang="ko-KR" sz="1000" dirty="0" err="1"/>
              <a:t>TextArea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03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UML Diagram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5463702-7E91-4218-8CA0-D9A88531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2" y="1133152"/>
            <a:ext cx="8273795" cy="56286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1E23D1-4208-4C31-B8B6-4B284CA10D46}"/>
              </a:ext>
            </a:extLst>
          </p:cNvPr>
          <p:cNvSpPr/>
          <p:nvPr/>
        </p:nvSpPr>
        <p:spPr>
          <a:xfrm>
            <a:off x="683568" y="1268760"/>
            <a:ext cx="3240360" cy="54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269C20-8830-4485-82C3-5BA7896999D2}"/>
              </a:ext>
            </a:extLst>
          </p:cNvPr>
          <p:cNvSpPr/>
          <p:nvPr/>
        </p:nvSpPr>
        <p:spPr>
          <a:xfrm flipH="1">
            <a:off x="4364240" y="2708921"/>
            <a:ext cx="2584024" cy="2592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76DD03-DBEE-4721-BE3F-DE787CEE2B88}"/>
              </a:ext>
            </a:extLst>
          </p:cNvPr>
          <p:cNvSpPr/>
          <p:nvPr/>
        </p:nvSpPr>
        <p:spPr>
          <a:xfrm flipH="1">
            <a:off x="7164287" y="3284985"/>
            <a:ext cx="157591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6E8EF-7C41-42F9-830E-DCE78565C653}"/>
              </a:ext>
            </a:extLst>
          </p:cNvPr>
          <p:cNvSpPr txBox="1"/>
          <p:nvPr/>
        </p:nvSpPr>
        <p:spPr>
          <a:xfrm>
            <a:off x="3983920" y="1205557"/>
            <a:ext cx="10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291B1-8021-4E71-8B18-C0541276DA87}"/>
              </a:ext>
            </a:extLst>
          </p:cNvPr>
          <p:cNvSpPr txBox="1"/>
          <p:nvPr/>
        </p:nvSpPr>
        <p:spPr>
          <a:xfrm>
            <a:off x="4972939" y="2299382"/>
            <a:ext cx="13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Data Input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4071E-6870-4654-8BFD-CF6EB537C1A1}"/>
              </a:ext>
            </a:extLst>
          </p:cNvPr>
          <p:cNvSpPr txBox="1"/>
          <p:nvPr/>
        </p:nvSpPr>
        <p:spPr>
          <a:xfrm>
            <a:off x="7270468" y="2875446"/>
            <a:ext cx="14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Application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2864D6-5F8F-4240-A94A-742CF6E4B9F6}"/>
              </a:ext>
            </a:extLst>
          </p:cNvPr>
          <p:cNvSpPr/>
          <p:nvPr/>
        </p:nvSpPr>
        <p:spPr>
          <a:xfrm flipH="1">
            <a:off x="5057233" y="1268760"/>
            <a:ext cx="3403196" cy="950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7E3A6-EBCE-47BC-9A3A-34712F2DD728}"/>
              </a:ext>
            </a:extLst>
          </p:cNvPr>
          <p:cNvSpPr txBox="1"/>
          <p:nvPr/>
        </p:nvSpPr>
        <p:spPr>
          <a:xfrm>
            <a:off x="5309247" y="1409201"/>
            <a:ext cx="290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★ </a:t>
            </a:r>
            <a:r>
              <a:rPr lang="en-US" altLang="ko-KR" b="1" dirty="0">
                <a:solidFill>
                  <a:srgbClr val="FFC000"/>
                </a:solidFill>
              </a:rPr>
              <a:t>View &amp; Controller </a:t>
            </a:r>
            <a:r>
              <a:rPr lang="ko-KR" altLang="en-US" b="1" dirty="0">
                <a:solidFill>
                  <a:srgbClr val="FFC000"/>
                </a:solidFill>
              </a:rPr>
              <a:t>★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en-US" altLang="ko-KR" b="1" dirty="0" err="1">
                <a:solidFill>
                  <a:srgbClr val="FFC000"/>
                </a:solidFill>
              </a:rPr>
              <a:t>Javafxmlcontroller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71A8AD6-EB58-4040-8402-94FAB924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889420"/>
            <a:ext cx="9206503" cy="1941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4CB7C1-37DB-4657-9538-739C88F11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67609"/>
            <a:ext cx="9206503" cy="42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E3A4FAB-BE0A-412F-9631-639F03E3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286170"/>
            <a:ext cx="9180512" cy="5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Testing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9B42D7-324A-4451-B1B6-55762F7D98ED}"/>
              </a:ext>
            </a:extLst>
          </p:cNvPr>
          <p:cNvSpPr txBox="1"/>
          <p:nvPr/>
        </p:nvSpPr>
        <p:spPr>
          <a:xfrm>
            <a:off x="1925452" y="3244334"/>
            <a:ext cx="52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데모 동영상 참조</a:t>
            </a:r>
          </a:p>
        </p:txBody>
      </p:sp>
    </p:spTree>
    <p:extLst>
      <p:ext uri="{BB962C8B-B14F-4D97-AF65-F5344CB8AC3E}">
        <p14:creationId xmlns:p14="http://schemas.microsoft.com/office/powerpoint/2010/main" val="269366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694</Words>
  <Application>Microsoft Office PowerPoint</Application>
  <PresentationFormat>화면 슬라이드 쇼(4:3)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Ebrima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296</cp:revision>
  <dcterms:created xsi:type="dcterms:W3CDTF">2016-02-28T00:49:02Z</dcterms:created>
  <dcterms:modified xsi:type="dcterms:W3CDTF">2018-10-17T16:46:46Z</dcterms:modified>
</cp:coreProperties>
</file>