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6" r:id="rId2"/>
    <p:sldId id="288" r:id="rId3"/>
    <p:sldId id="292" r:id="rId4"/>
    <p:sldId id="293" r:id="rId5"/>
    <p:sldId id="294" r:id="rId6"/>
    <p:sldId id="297" r:id="rId7"/>
    <p:sldId id="298" r:id="rId8"/>
    <p:sldId id="296" r:id="rId9"/>
    <p:sldId id="276" r:id="rId10"/>
  </p:sldIdLst>
  <p:sldSz cx="9144000" cy="6858000" type="screen4x3"/>
  <p:notesSz cx="6858000" cy="9144000"/>
  <p:embeddedFontLst>
    <p:embeddedFont>
      <p:font typeface="Ebrima" panose="02000000000000000000" pitchFamily="2" charset="0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" initials="M" lastIdx="5" clrIdx="0">
    <p:extLst>
      <p:ext uri="{19B8F6BF-5375-455C-9EA6-DF929625EA0E}">
        <p15:presenceInfo xmlns:p15="http://schemas.microsoft.com/office/powerpoint/2012/main" userId="Mic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AB1"/>
    <a:srgbClr val="FF7C80"/>
    <a:srgbClr val="FFCC66"/>
    <a:srgbClr val="000922"/>
    <a:srgbClr val="019096"/>
    <a:srgbClr val="037679"/>
    <a:srgbClr val="007042"/>
    <a:srgbClr val="291F09"/>
    <a:srgbClr val="3A2C0C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529" autoAdjust="0"/>
  </p:normalViewPr>
  <p:slideViewPr>
    <p:cSldViewPr>
      <p:cViewPr varScale="1">
        <p:scale>
          <a:sx n="109" d="100"/>
          <a:sy n="109" d="100"/>
        </p:scale>
        <p:origin x="17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E05F9-B2CA-439B-8EFD-90F64485631B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1DE66-3386-48AC-A7D3-217B93C5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96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8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70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47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774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36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295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41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행진경로 표시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다익스트라를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이용한 바리케이드 예상 교차로 표현만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…</a:t>
            </a:r>
          </a:p>
          <a:p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만약 콘솔로 했다면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Graph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의 특징들을 더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구현할수는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있었겠지만 시각적으로 보여주지 못해 이해도 잘 안되고 의미가 더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없었을것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같음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비록 시간이 많이 걸려도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Graphical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한 부분을 사용한 것은 좋은 선택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여러 개의 행진을 한번에 진행하도록 구현은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했었으나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겹치는 노드를 따로 표현할 방법이 없고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행진 진행 경로를 이해하기도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어려울뿐더러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잡다한 오류들도 많이 나와 예외 처리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할것도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너무 많아져서 포기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단일 행진만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구현하는것으로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바꿈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시간이 더 많았으면 더 기발하고 눈에 딱 들어오는 방법으로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했을수도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...</a:t>
            </a:r>
          </a:p>
          <a:p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해당 프로그램은 행진 정보가 주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Model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이기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떄문에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Node, Edge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는 거리 계산용으로 쓰임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그래서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Data Structure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도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Map&lt;Node1 Map&lt;Node2, String&gt;&gt;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으로 나름 간단하게 표현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(Data Input –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조금이라도 틀리면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Error)</a:t>
            </a:r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정말 기이한 행진 경로나 정보가 입력되면 어떤 에러가 날지 장담 못함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…)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70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2849-A083-443C-980D-B9A1D458CE60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124744"/>
            <a:ext cx="4860000" cy="1806590"/>
            <a:chOff x="2142000" y="1124744"/>
            <a:chExt cx="4860000" cy="180659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42000" y="11247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142000" y="29249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303748" y="1484784"/>
              <a:ext cx="453650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Data Structure Design</a:t>
              </a:r>
              <a:endParaRPr lang="ko-KR" altLang="en-US" sz="44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75756" y="3501008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Overall Summary, </a:t>
            </a:r>
          </a:p>
          <a:p>
            <a:pPr algn="ctr"/>
            <a:r>
              <a:rPr lang="en-US" altLang="ko-KR" sz="20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Testing &amp; Evaluation </a:t>
            </a:r>
            <a:endParaRPr lang="ko-KR" altLang="en-US" sz="2000" dirty="0">
              <a:solidFill>
                <a:schemeClr val="bg1">
                  <a:alpha val="92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3848" y="5991671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조원희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lt"/>
              <a:ea typeface="맑은 고딕" panose="020B0503020000020004" pitchFamily="50" charset="-127"/>
              <a:cs typeface="Ebrima" pitchFamily="2" charset="0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Student ID: 20153129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+mj-lt"/>
              <a:ea typeface="맑은 고딕" panose="020B0503020000020004" pitchFamily="50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3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304003"/>
            <a:ext cx="7056784" cy="748734"/>
            <a:chOff x="3347864" y="310635"/>
            <a:chExt cx="2448272" cy="131816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310635"/>
              <a:ext cx="2160240" cy="11378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+mj-lt"/>
                </a:rPr>
                <a:t>Recapitulation</a:t>
              </a:r>
              <a:endParaRPr lang="ko-KR" alt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E8AEBFF-E1C9-499C-B917-29E600A11C18}"/>
              </a:ext>
            </a:extLst>
          </p:cNvPr>
          <p:cNvSpPr txBox="1"/>
          <p:nvPr/>
        </p:nvSpPr>
        <p:spPr>
          <a:xfrm>
            <a:off x="267292" y="2644912"/>
            <a:ext cx="4088684" cy="1815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Node : </a:t>
            </a:r>
            <a:r>
              <a:rPr lang="ko-KR" altLang="en-US" sz="1600" dirty="0">
                <a:solidFill>
                  <a:schemeClr val="bg1"/>
                </a:solidFill>
              </a:rPr>
              <a:t>교차로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총 </a:t>
            </a:r>
            <a:r>
              <a:rPr lang="en-US" altLang="ko-KR" sz="1600" dirty="0">
                <a:solidFill>
                  <a:schemeClr val="bg1"/>
                </a:solidFill>
              </a:rPr>
              <a:t>64</a:t>
            </a:r>
            <a:r>
              <a:rPr lang="ko-KR" altLang="en-US" sz="1600" dirty="0">
                <a:solidFill>
                  <a:schemeClr val="bg1"/>
                </a:solidFill>
              </a:rPr>
              <a:t>개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Edge : </a:t>
            </a:r>
            <a:r>
              <a:rPr lang="ko-KR" altLang="en-US" sz="1600" dirty="0">
                <a:solidFill>
                  <a:schemeClr val="bg1"/>
                </a:solidFill>
              </a:rPr>
              <a:t>교차로 사이 도로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총 </a:t>
            </a:r>
            <a:r>
              <a:rPr lang="en-US" altLang="ko-KR" sz="1600" dirty="0">
                <a:solidFill>
                  <a:schemeClr val="bg1"/>
                </a:solidFill>
              </a:rPr>
              <a:t>245</a:t>
            </a:r>
            <a:r>
              <a:rPr lang="ko-KR" altLang="en-US" sz="1600" dirty="0">
                <a:solidFill>
                  <a:schemeClr val="bg1"/>
                </a:solidFill>
              </a:rPr>
              <a:t>개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Weight : </a:t>
            </a:r>
            <a:r>
              <a:rPr lang="ko-KR" altLang="en-US" sz="1600" dirty="0">
                <a:solidFill>
                  <a:schemeClr val="bg1"/>
                </a:solidFill>
              </a:rPr>
              <a:t>도로의 길이</a:t>
            </a:r>
            <a:r>
              <a:rPr lang="en-US" altLang="ko-KR" sz="1600" dirty="0">
                <a:solidFill>
                  <a:schemeClr val="bg1"/>
                </a:solidFill>
              </a:rPr>
              <a:t>(m, </a:t>
            </a:r>
            <a:r>
              <a:rPr lang="ko-KR" altLang="en-US" sz="1600" dirty="0">
                <a:solidFill>
                  <a:schemeClr val="bg1"/>
                </a:solidFill>
              </a:rPr>
              <a:t>수작업으로 계산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Orientation : </a:t>
            </a:r>
            <a:r>
              <a:rPr lang="ko-KR" altLang="en-US" sz="1600" dirty="0">
                <a:solidFill>
                  <a:schemeClr val="bg1"/>
                </a:solidFill>
              </a:rPr>
              <a:t>행진의 방향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양방향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09232-0121-4900-9759-AA823B06D1E8}"/>
              </a:ext>
            </a:extLst>
          </p:cNvPr>
          <p:cNvSpPr txBox="1"/>
          <p:nvPr/>
        </p:nvSpPr>
        <p:spPr>
          <a:xfrm>
            <a:off x="267292" y="1499888"/>
            <a:ext cx="852443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주제 </a:t>
            </a:r>
            <a:r>
              <a:rPr lang="en-US" altLang="ko-KR" dirty="0">
                <a:solidFill>
                  <a:schemeClr val="bg1"/>
                </a:solidFill>
              </a:rPr>
              <a:t>: Dynamic Graph</a:t>
            </a:r>
            <a:r>
              <a:rPr lang="ko-KR" altLang="en-US" dirty="0">
                <a:solidFill>
                  <a:schemeClr val="bg1"/>
                </a:solidFill>
              </a:rPr>
              <a:t>로 시간에 따른 행진의 이동 경로 구현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목표 </a:t>
            </a:r>
            <a:r>
              <a:rPr lang="en-US" altLang="ko-KR" dirty="0">
                <a:solidFill>
                  <a:schemeClr val="bg1"/>
                </a:solidFill>
              </a:rPr>
              <a:t>: Dijkstra Algorithm</a:t>
            </a:r>
            <a:r>
              <a:rPr lang="ko-KR" altLang="en-US" dirty="0">
                <a:solidFill>
                  <a:schemeClr val="bg1"/>
                </a:solidFill>
              </a:rPr>
              <a:t>을 이용한 바리케이드 예상 교차로 탐색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17856-5AC8-43A1-871A-E18BED3036E2}"/>
              </a:ext>
            </a:extLst>
          </p:cNvPr>
          <p:cNvSpPr txBox="1"/>
          <p:nvPr/>
        </p:nvSpPr>
        <p:spPr>
          <a:xfrm>
            <a:off x="1627558" y="227346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Modeling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62CB4C-00F4-4C39-ACC2-2041D79C462D}"/>
              </a:ext>
            </a:extLst>
          </p:cNvPr>
          <p:cNvSpPr txBox="1"/>
          <p:nvPr/>
        </p:nvSpPr>
        <p:spPr>
          <a:xfrm>
            <a:off x="3080024" y="1153811"/>
            <a:ext cx="2551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Problem Definition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D58E6-CB77-49C0-B8D8-D96546594026}"/>
              </a:ext>
            </a:extLst>
          </p:cNvPr>
          <p:cNvSpPr txBox="1"/>
          <p:nvPr/>
        </p:nvSpPr>
        <p:spPr>
          <a:xfrm>
            <a:off x="4703041" y="2644912"/>
            <a:ext cx="4088684" cy="1815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서울지방경찰청 </a:t>
            </a:r>
            <a:r>
              <a:rPr lang="en-US" altLang="ko-KR" sz="1600" dirty="0">
                <a:solidFill>
                  <a:schemeClr val="bg1"/>
                </a:solidFill>
              </a:rPr>
              <a:t>– </a:t>
            </a:r>
            <a:r>
              <a:rPr lang="ko-KR" altLang="en-US" sz="1600" dirty="0">
                <a:solidFill>
                  <a:schemeClr val="bg1"/>
                </a:solidFill>
              </a:rPr>
              <a:t>오늘의 집회시위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서울지방경찰청 </a:t>
            </a:r>
            <a:r>
              <a:rPr lang="en-US" altLang="ko-KR" sz="1600" dirty="0">
                <a:solidFill>
                  <a:schemeClr val="bg1"/>
                </a:solidFill>
              </a:rPr>
              <a:t>– </a:t>
            </a:r>
            <a:r>
              <a:rPr lang="ko-KR" altLang="en-US" sz="1600" dirty="0">
                <a:solidFill>
                  <a:schemeClr val="bg1"/>
                </a:solidFill>
              </a:rPr>
              <a:t>종합교통정보센터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기타 출처 </a:t>
            </a:r>
            <a:r>
              <a:rPr lang="en-US" altLang="ko-KR" sz="1600" dirty="0">
                <a:solidFill>
                  <a:schemeClr val="bg1"/>
                </a:solidFill>
              </a:rPr>
              <a:t>– </a:t>
            </a:r>
            <a:r>
              <a:rPr lang="ko-KR" altLang="en-US" sz="1600" dirty="0">
                <a:solidFill>
                  <a:schemeClr val="bg1"/>
                </a:solidFill>
              </a:rPr>
              <a:t>구글 검색 등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위 출처에서 얻은 정보를 하나의 엑셀 파일로 정리 후 프로그램에 입력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입력된 정보를 직접 또는 가공하여 사용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51369C-6702-4B57-81E2-7B888C7635C9}"/>
              </a:ext>
            </a:extLst>
          </p:cNvPr>
          <p:cNvSpPr txBox="1"/>
          <p:nvPr/>
        </p:nvSpPr>
        <p:spPr>
          <a:xfrm>
            <a:off x="5699324" y="2276276"/>
            <a:ext cx="2096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Data Collection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E10633-EB02-4CE6-882E-C527FDF6A6D8}"/>
              </a:ext>
            </a:extLst>
          </p:cNvPr>
          <p:cNvSpPr txBox="1"/>
          <p:nvPr/>
        </p:nvSpPr>
        <p:spPr>
          <a:xfrm>
            <a:off x="4703041" y="4916885"/>
            <a:ext cx="4088684" cy="1815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전체 </a:t>
            </a:r>
            <a:r>
              <a:rPr lang="en-US" altLang="ko-KR" sz="1600" dirty="0">
                <a:solidFill>
                  <a:schemeClr val="bg1"/>
                </a:solidFill>
              </a:rPr>
              <a:t>Graph(</a:t>
            </a:r>
            <a:r>
              <a:rPr lang="ko-KR" altLang="en-US" sz="1600" dirty="0">
                <a:solidFill>
                  <a:schemeClr val="bg1"/>
                </a:solidFill>
              </a:rPr>
              <a:t>지도</a:t>
            </a:r>
            <a:r>
              <a:rPr lang="en-US" altLang="ko-KR" sz="1600" dirty="0">
                <a:solidFill>
                  <a:schemeClr val="bg1"/>
                </a:solidFill>
              </a:rPr>
              <a:t>) : </a:t>
            </a:r>
          </a:p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Map</a:t>
            </a:r>
            <a:r>
              <a:rPr lang="en-US" altLang="ko-KR" sz="1600" dirty="0">
                <a:solidFill>
                  <a:schemeClr val="bg1"/>
                </a:solidFill>
              </a:rPr>
              <a:t>&lt;Node1</a:t>
            </a:r>
            <a:r>
              <a:rPr lang="ko-KR" altLang="en-US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Map</a:t>
            </a:r>
            <a:r>
              <a:rPr lang="ko-KR" altLang="en-US" sz="1600" dirty="0">
                <a:solidFill>
                  <a:schemeClr val="bg1"/>
                </a:solidFill>
              </a:rPr>
              <a:t>&lt;</a:t>
            </a:r>
            <a:r>
              <a:rPr lang="en-US" altLang="ko-KR" sz="1600" dirty="0">
                <a:solidFill>
                  <a:schemeClr val="bg1"/>
                </a:solidFill>
              </a:rPr>
              <a:t>Node2</a:t>
            </a:r>
            <a:r>
              <a:rPr lang="ko-KR" altLang="en-US" sz="1600" dirty="0">
                <a:solidFill>
                  <a:schemeClr val="bg1"/>
                </a:solidFill>
              </a:rPr>
              <a:t>, </a:t>
            </a:r>
            <a:r>
              <a:rPr lang="en-US" altLang="ko-KR" sz="1600" dirty="0">
                <a:solidFill>
                  <a:schemeClr val="bg1"/>
                </a:solidFill>
              </a:rPr>
              <a:t>Weight</a:t>
            </a:r>
            <a:r>
              <a:rPr lang="ko-KR" altLang="en-US" sz="1600" dirty="0">
                <a:solidFill>
                  <a:schemeClr val="bg1"/>
                </a:solidFill>
              </a:rPr>
              <a:t>&gt;&gt;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Node, Edge Class (X) </a:t>
            </a: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행진 정보 중점</a:t>
            </a:r>
            <a:endParaRPr lang="en-US" altLang="ko-KR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(Node,</a:t>
            </a:r>
            <a:r>
              <a:rPr lang="ko-KR" alt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Edge</a:t>
            </a:r>
            <a:r>
              <a:rPr lang="ko-KR" alt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는 거리 계산용</a:t>
            </a: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endParaRPr lang="en-US" altLang="ko-KR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sz="1600" dirty="0" err="1">
                <a:solidFill>
                  <a:schemeClr val="bg1"/>
                </a:solidFill>
                <a:sym typeface="Wingdings" panose="05000000000000000000" pitchFamily="2" charset="2"/>
              </a:rPr>
              <a:t>ParadeInfoMap</a:t>
            </a: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 Class</a:t>
            </a:r>
            <a:r>
              <a:rPr lang="ko-KR" alt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Model</a:t>
            </a:r>
            <a:r>
              <a:rPr lang="ko-KR" alt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로 사용</a:t>
            </a:r>
            <a:endParaRPr lang="en-US" altLang="ko-KR" sz="16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09885-979A-472A-A338-65AEF6C0F88C}"/>
              </a:ext>
            </a:extLst>
          </p:cNvPr>
          <p:cNvSpPr txBox="1"/>
          <p:nvPr/>
        </p:nvSpPr>
        <p:spPr>
          <a:xfrm>
            <a:off x="5699324" y="4548249"/>
            <a:ext cx="2096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Data Structure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A3DF3E-3644-4CF6-8285-83E8B6E11DAF}"/>
              </a:ext>
            </a:extLst>
          </p:cNvPr>
          <p:cNvSpPr txBox="1"/>
          <p:nvPr/>
        </p:nvSpPr>
        <p:spPr>
          <a:xfrm>
            <a:off x="267292" y="4916885"/>
            <a:ext cx="4088684" cy="18346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Software Type : PC </a:t>
            </a:r>
            <a:r>
              <a:rPr lang="ko-KR" altLang="en-US" sz="1600" dirty="0">
                <a:solidFill>
                  <a:schemeClr val="bg1"/>
                </a:solidFill>
              </a:rPr>
              <a:t>프로그램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45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Language &amp; IDE : Java, </a:t>
            </a:r>
            <a:r>
              <a:rPr lang="en-US" altLang="ko-KR" sz="1600" dirty="0" err="1">
                <a:solidFill>
                  <a:schemeClr val="bg1"/>
                </a:solidFill>
              </a:rPr>
              <a:t>Netbeans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45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Display : </a:t>
            </a:r>
            <a:r>
              <a:rPr lang="en-US" altLang="ko-KR" sz="1600" dirty="0" err="1">
                <a:solidFill>
                  <a:schemeClr val="bg1"/>
                </a:solidFill>
              </a:rPr>
              <a:t>Javafx</a:t>
            </a:r>
            <a:r>
              <a:rPr lang="en-US" altLang="ko-KR" sz="1600" dirty="0">
                <a:solidFill>
                  <a:schemeClr val="bg1"/>
                </a:solidFill>
              </a:rPr>
              <a:t> &amp; </a:t>
            </a:r>
            <a:r>
              <a:rPr lang="en-US" altLang="ko-KR" sz="1600" dirty="0" err="1">
                <a:solidFill>
                  <a:schemeClr val="bg1"/>
                </a:solidFill>
              </a:rPr>
              <a:t>Scenebuilder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45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Manipulation : </a:t>
            </a:r>
            <a:r>
              <a:rPr lang="ko-KR" altLang="en-US" sz="1600" dirty="0">
                <a:solidFill>
                  <a:schemeClr val="bg1"/>
                </a:solidFill>
              </a:rPr>
              <a:t>시간 제어 버튼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등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45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Design Patter : MVC </a:t>
            </a: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 M(VC)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7E730-9648-4806-82DC-8409F52A8E57}"/>
              </a:ext>
            </a:extLst>
          </p:cNvPr>
          <p:cNvSpPr txBox="1"/>
          <p:nvPr/>
        </p:nvSpPr>
        <p:spPr>
          <a:xfrm>
            <a:off x="873445" y="4561664"/>
            <a:ext cx="287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Program Components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7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3797"/>
            <a:ext cx="7056784" cy="768939"/>
            <a:chOff x="3349672" y="365788"/>
            <a:chExt cx="2448272" cy="126964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49244" y="365788"/>
              <a:ext cx="2245512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Data Input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31D566C-4776-47A6-A334-0C2E95F45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21" y="1260132"/>
            <a:ext cx="3894660" cy="48133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A4AB37-8AB6-49ED-A8EC-7C86D3711404}"/>
              </a:ext>
            </a:extLst>
          </p:cNvPr>
          <p:cNvSpPr txBox="1"/>
          <p:nvPr/>
        </p:nvSpPr>
        <p:spPr>
          <a:xfrm>
            <a:off x="631667" y="612293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모든 교차로와 도로 길이 입력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(Sheet 1)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79C780-5281-496B-8B71-8FAB0CC38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665" y="1513539"/>
            <a:ext cx="4234769" cy="43065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A37241-0BD7-4B34-8870-B40610A7200D}"/>
              </a:ext>
            </a:extLst>
          </p:cNvPr>
          <p:cNvSpPr txBox="1"/>
          <p:nvPr/>
        </p:nvSpPr>
        <p:spPr>
          <a:xfrm>
            <a:off x="4658735" y="6142014"/>
            <a:ext cx="4022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원하는 날짜의 행진 정보 목록 입력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(Sheet 2)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66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3797"/>
            <a:ext cx="7056784" cy="768939"/>
            <a:chOff x="3349672" y="365788"/>
            <a:chExt cx="2448272" cy="126964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49244" y="365788"/>
              <a:ext cx="2245512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User</a:t>
              </a:r>
              <a:r>
                <a:rPr lang="ko-KR" altLang="en-US" sz="3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3600" b="1" dirty="0">
                  <a:solidFill>
                    <a:schemeClr val="bg1"/>
                  </a:solidFill>
                </a:rPr>
                <a:t>Interface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E8BCA5E-8DDD-4E6F-AE3E-5156D9D65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511" y="1132025"/>
            <a:ext cx="9180512" cy="5657258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327252E3-3D2A-483D-AA16-C2FBE4666352}"/>
              </a:ext>
            </a:extLst>
          </p:cNvPr>
          <p:cNvSpPr/>
          <p:nvPr/>
        </p:nvSpPr>
        <p:spPr>
          <a:xfrm>
            <a:off x="2699792" y="5909226"/>
            <a:ext cx="2592288" cy="655353"/>
          </a:xfrm>
          <a:prstGeom prst="wedgeRoundRectCallout">
            <a:avLst>
              <a:gd name="adj1" fmla="val -44457"/>
              <a:gd name="adj2" fmla="val -85930"/>
              <a:gd name="adj3" fmla="val 16667"/>
            </a:avLst>
          </a:prstGeom>
          <a:ln>
            <a:solidFill>
              <a:srgbClr val="01AAB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행진이 진행중인 </a:t>
            </a:r>
            <a:r>
              <a:rPr lang="en-US" altLang="ko-KR" sz="1000" dirty="0"/>
              <a:t>Active</a:t>
            </a:r>
            <a:r>
              <a:rPr lang="ko-KR" altLang="en-US" sz="1000" dirty="0"/>
              <a:t> </a:t>
            </a:r>
            <a:r>
              <a:rPr lang="en-US" altLang="ko-KR" sz="1000" dirty="0"/>
              <a:t>Node.</a:t>
            </a:r>
          </a:p>
          <a:p>
            <a:pPr algn="ctr"/>
            <a:r>
              <a:rPr lang="ko-KR" altLang="en-US" sz="1000" dirty="0"/>
              <a:t>각 행진별로 생성된 무작위 색으로 색칠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53D90011-12E1-44AF-B3D7-A9B47546C2C5}"/>
              </a:ext>
            </a:extLst>
          </p:cNvPr>
          <p:cNvSpPr/>
          <p:nvPr/>
        </p:nvSpPr>
        <p:spPr>
          <a:xfrm>
            <a:off x="251520" y="2492896"/>
            <a:ext cx="1368152" cy="694710"/>
          </a:xfrm>
          <a:prstGeom prst="wedgeRoundRectCallout">
            <a:avLst>
              <a:gd name="adj1" fmla="val -26896"/>
              <a:gd name="adj2" fmla="val 79231"/>
              <a:gd name="adj3" fmla="val 1666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행진이 진행중이지 않은 </a:t>
            </a:r>
            <a:r>
              <a:rPr lang="en-US" altLang="ko-KR" sz="1000" dirty="0"/>
              <a:t>Inactive Node.</a:t>
            </a:r>
          </a:p>
          <a:p>
            <a:pPr algn="ctr"/>
            <a:r>
              <a:rPr lang="ko-KR" altLang="en-US" sz="1000" dirty="0"/>
              <a:t>기본 회색으로 색칠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120BFA7F-B059-46CD-B94F-6E7769D3BB2D}"/>
              </a:ext>
            </a:extLst>
          </p:cNvPr>
          <p:cNvSpPr/>
          <p:nvPr/>
        </p:nvSpPr>
        <p:spPr>
          <a:xfrm>
            <a:off x="827584" y="4941168"/>
            <a:ext cx="1691680" cy="576064"/>
          </a:xfrm>
          <a:prstGeom prst="wedgeRoundRectCallout">
            <a:avLst>
              <a:gd name="adj1" fmla="val 69600"/>
              <a:gd name="adj2" fmla="val -38706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바리케이드 예상 교차로</a:t>
            </a:r>
            <a:endParaRPr lang="en-US" altLang="ko-KR" sz="1000" dirty="0"/>
          </a:p>
          <a:p>
            <a:pPr algn="ctr"/>
            <a:r>
              <a:rPr lang="en-US" altLang="ko-KR" sz="1000" dirty="0"/>
              <a:t>(Dijkstra Algorithm </a:t>
            </a:r>
            <a:r>
              <a:rPr lang="ko-KR" altLang="en-US" sz="1000" dirty="0"/>
              <a:t>응용</a:t>
            </a:r>
            <a:r>
              <a:rPr lang="en-US" altLang="ko-KR" sz="1000" dirty="0"/>
              <a:t>)</a:t>
            </a:r>
          </a:p>
          <a:p>
            <a:pPr algn="ctr"/>
            <a:r>
              <a:rPr lang="ko-KR" altLang="en-US" sz="1000" dirty="0"/>
              <a:t>빨강색으로 색칠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414CBB7F-A44C-49B6-8AF2-3C680B63BE5D}"/>
              </a:ext>
            </a:extLst>
          </p:cNvPr>
          <p:cNvSpPr/>
          <p:nvPr/>
        </p:nvSpPr>
        <p:spPr>
          <a:xfrm>
            <a:off x="5364088" y="2170066"/>
            <a:ext cx="1601582" cy="766816"/>
          </a:xfrm>
          <a:prstGeom prst="wedgeRoundRectCallout">
            <a:avLst>
              <a:gd name="adj1" fmla="val 68158"/>
              <a:gd name="adj2" fmla="val 1081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/>
              <a:t>10</a:t>
            </a:r>
            <a:r>
              <a:rPr lang="ko-KR" altLang="en-US" sz="1000" dirty="0"/>
              <a:t>분 후의 상태를 보여주는 </a:t>
            </a:r>
            <a:r>
              <a:rPr lang="en-US" altLang="ko-KR" sz="1000" dirty="0"/>
              <a:t>Next </a:t>
            </a:r>
            <a:r>
              <a:rPr lang="ko-KR" altLang="en-US" sz="1000" dirty="0"/>
              <a:t>버튼과 행진 진행 정보를 초기화하는 </a:t>
            </a:r>
            <a:r>
              <a:rPr lang="en-US" altLang="ko-KR" sz="1000" dirty="0"/>
              <a:t>Reset </a:t>
            </a:r>
            <a:r>
              <a:rPr lang="ko-KR" altLang="en-US" sz="1000" dirty="0"/>
              <a:t>버튼</a:t>
            </a:r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9119AB3D-525D-49C2-94B7-A40E1F6AD7F6}"/>
              </a:ext>
            </a:extLst>
          </p:cNvPr>
          <p:cNvSpPr/>
          <p:nvPr/>
        </p:nvSpPr>
        <p:spPr>
          <a:xfrm>
            <a:off x="5376746" y="1536293"/>
            <a:ext cx="1601582" cy="446571"/>
          </a:xfrm>
          <a:prstGeom prst="wedgeRoundRectCallout">
            <a:avLst>
              <a:gd name="adj1" fmla="val 65538"/>
              <a:gd name="adj2" fmla="val 35989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/>
              <a:t>시뮬레이션 날짜와 현재 시간을 알려주는 </a:t>
            </a:r>
            <a:r>
              <a:rPr lang="en-US" altLang="ko-KR" sz="1000" dirty="0"/>
              <a:t>Label</a:t>
            </a:r>
            <a:endParaRPr lang="ko-KR" altLang="en-US" sz="1000" dirty="0"/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BD66E9E6-B752-4412-B6E8-260CD1E38583}"/>
              </a:ext>
            </a:extLst>
          </p:cNvPr>
          <p:cNvSpPr/>
          <p:nvPr/>
        </p:nvSpPr>
        <p:spPr>
          <a:xfrm>
            <a:off x="5364088" y="3036597"/>
            <a:ext cx="1614240" cy="392403"/>
          </a:xfrm>
          <a:prstGeom prst="wedgeRoundRectCallout">
            <a:avLst>
              <a:gd name="adj1" fmla="val 67634"/>
              <a:gd name="adj2" fmla="val -4486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/>
              <a:t>행진의 진척을 보여주는 </a:t>
            </a:r>
            <a:r>
              <a:rPr lang="en-US" altLang="ko-KR" sz="1000" dirty="0" err="1"/>
              <a:t>ProgressBar</a:t>
            </a:r>
            <a:r>
              <a:rPr lang="ko-KR" altLang="en-US" sz="1000" dirty="0"/>
              <a:t>와 </a:t>
            </a:r>
            <a:r>
              <a:rPr lang="en-US" altLang="ko-KR" sz="1000" dirty="0"/>
              <a:t>Label</a:t>
            </a:r>
            <a:endParaRPr lang="ko-KR" altLang="en-US" sz="1000" dirty="0"/>
          </a:p>
        </p:txBody>
      </p:sp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id="{BFEBB489-8A64-4906-B8A9-A7F916E5CA77}"/>
              </a:ext>
            </a:extLst>
          </p:cNvPr>
          <p:cNvSpPr/>
          <p:nvPr/>
        </p:nvSpPr>
        <p:spPr>
          <a:xfrm>
            <a:off x="5220072" y="3524367"/>
            <a:ext cx="1770914" cy="466248"/>
          </a:xfrm>
          <a:prstGeom prst="wedgeRoundRectCallout">
            <a:avLst>
              <a:gd name="adj1" fmla="val 66213"/>
              <a:gd name="adj2" fmla="val -57462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ko-KR" altLang="en-US" sz="1000"/>
              <a:t>시뮬레이션 하고 싶은 행진 선택 가능한 </a:t>
            </a:r>
            <a:r>
              <a:rPr lang="ko-KR" altLang="en-US" sz="1000" dirty="0" err="1"/>
              <a:t>콤보박스</a:t>
            </a:r>
            <a:endParaRPr lang="ko-KR" altLang="en-US" sz="1000" dirty="0"/>
          </a:p>
        </p:txBody>
      </p: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3329E4AA-6EEE-4561-B55D-CF3C302F444C}"/>
              </a:ext>
            </a:extLst>
          </p:cNvPr>
          <p:cNvSpPr/>
          <p:nvPr/>
        </p:nvSpPr>
        <p:spPr>
          <a:xfrm>
            <a:off x="5364088" y="4245261"/>
            <a:ext cx="1626898" cy="466248"/>
          </a:xfrm>
          <a:prstGeom prst="wedgeRoundRectCallout">
            <a:avLst>
              <a:gd name="adj1" fmla="val 60055"/>
              <a:gd name="adj2" fmla="val -25075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/>
              <a:t>현재 행진 진행 정보를 알려주는 </a:t>
            </a:r>
            <a:r>
              <a:rPr lang="en-US" altLang="ko-KR" sz="1000" dirty="0" err="1"/>
              <a:t>TextArea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4003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3797"/>
            <a:ext cx="7056784" cy="768939"/>
            <a:chOff x="3349672" y="365788"/>
            <a:chExt cx="2448272" cy="126964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49244" y="365788"/>
              <a:ext cx="2245512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UML Diagram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5463702-7E91-4218-8CA0-D9A885310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02" y="1133152"/>
            <a:ext cx="8273795" cy="562866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81E23D1-4208-4C31-B8B6-4B284CA10D46}"/>
              </a:ext>
            </a:extLst>
          </p:cNvPr>
          <p:cNvSpPr/>
          <p:nvPr/>
        </p:nvSpPr>
        <p:spPr>
          <a:xfrm>
            <a:off x="683568" y="1268760"/>
            <a:ext cx="3240360" cy="5472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D269C20-8830-4485-82C3-5BA7896999D2}"/>
              </a:ext>
            </a:extLst>
          </p:cNvPr>
          <p:cNvSpPr/>
          <p:nvPr/>
        </p:nvSpPr>
        <p:spPr>
          <a:xfrm flipH="1">
            <a:off x="4364240" y="2708921"/>
            <a:ext cx="2584024" cy="2592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76DD03-DBEE-4721-BE3F-DE787CEE2B88}"/>
              </a:ext>
            </a:extLst>
          </p:cNvPr>
          <p:cNvSpPr/>
          <p:nvPr/>
        </p:nvSpPr>
        <p:spPr>
          <a:xfrm flipH="1">
            <a:off x="7164287" y="3284985"/>
            <a:ext cx="1575910" cy="14401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6E8EF-7C41-42F9-830E-DCE78565C653}"/>
              </a:ext>
            </a:extLst>
          </p:cNvPr>
          <p:cNvSpPr txBox="1"/>
          <p:nvPr/>
        </p:nvSpPr>
        <p:spPr>
          <a:xfrm>
            <a:off x="3983920" y="1205557"/>
            <a:ext cx="101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Model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5291B1-8021-4E71-8B18-C0541276DA87}"/>
              </a:ext>
            </a:extLst>
          </p:cNvPr>
          <p:cNvSpPr txBox="1"/>
          <p:nvPr/>
        </p:nvSpPr>
        <p:spPr>
          <a:xfrm>
            <a:off x="4972939" y="2299382"/>
            <a:ext cx="136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Data Input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44071E-6870-4654-8BFD-CF6EB537C1A1}"/>
              </a:ext>
            </a:extLst>
          </p:cNvPr>
          <p:cNvSpPr txBox="1"/>
          <p:nvPr/>
        </p:nvSpPr>
        <p:spPr>
          <a:xfrm>
            <a:off x="7270468" y="2875446"/>
            <a:ext cx="145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Application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2864D6-5F8F-4240-A94A-742CF6E4B9F6}"/>
              </a:ext>
            </a:extLst>
          </p:cNvPr>
          <p:cNvSpPr/>
          <p:nvPr/>
        </p:nvSpPr>
        <p:spPr>
          <a:xfrm flipH="1">
            <a:off x="5057233" y="1268760"/>
            <a:ext cx="3403196" cy="95020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87E3A6-EBCE-47BC-9A3A-34712F2DD728}"/>
              </a:ext>
            </a:extLst>
          </p:cNvPr>
          <p:cNvSpPr txBox="1"/>
          <p:nvPr/>
        </p:nvSpPr>
        <p:spPr>
          <a:xfrm>
            <a:off x="5589032" y="1390691"/>
            <a:ext cx="241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View &amp; Controller</a:t>
            </a:r>
          </a:p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(</a:t>
            </a:r>
            <a:r>
              <a:rPr lang="en-US" altLang="ko-KR" b="1" dirty="0" err="1">
                <a:solidFill>
                  <a:srgbClr val="FFC000"/>
                </a:solidFill>
              </a:rPr>
              <a:t>Javafxmlcontroller</a:t>
            </a:r>
            <a:r>
              <a:rPr lang="en-US" altLang="ko-KR" b="1" dirty="0">
                <a:solidFill>
                  <a:srgbClr val="FFC000"/>
                </a:solidFill>
              </a:rPr>
              <a:t>)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58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3797"/>
            <a:ext cx="7056784" cy="768939"/>
            <a:chOff x="3349672" y="365788"/>
            <a:chExt cx="2448272" cy="126964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49244" y="365788"/>
              <a:ext cx="2245512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b="1" dirty="0" err="1">
                  <a:solidFill>
                    <a:schemeClr val="bg1"/>
                  </a:solidFill>
                </a:rPr>
                <a:t>ViewController</a:t>
              </a:r>
              <a:r>
                <a:rPr lang="en-US" altLang="ko-KR" sz="3600" b="1" dirty="0">
                  <a:solidFill>
                    <a:schemeClr val="bg1"/>
                  </a:solidFill>
                </a:rPr>
                <a:t> Class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71A8AD6-EB58-4040-8402-94FAB924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889420"/>
            <a:ext cx="9206503" cy="19415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4CB7C1-37DB-4657-9538-739C88F11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667609"/>
            <a:ext cx="9206503" cy="427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7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3797"/>
            <a:ext cx="7056784" cy="768939"/>
            <a:chOff x="3349672" y="365788"/>
            <a:chExt cx="2448272" cy="126964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49244" y="365788"/>
              <a:ext cx="2245512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b="1" dirty="0" err="1">
                  <a:solidFill>
                    <a:schemeClr val="bg1"/>
                  </a:solidFill>
                </a:rPr>
                <a:t>ViewController</a:t>
              </a:r>
              <a:r>
                <a:rPr lang="en-US" altLang="ko-KR" sz="3600" b="1" dirty="0">
                  <a:solidFill>
                    <a:schemeClr val="bg1"/>
                  </a:solidFill>
                </a:rPr>
                <a:t> Class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E3A4FAB-BE0A-412F-9631-639F03E3C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512" y="1286170"/>
            <a:ext cx="9180512" cy="538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3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3797"/>
            <a:ext cx="7056784" cy="768939"/>
            <a:chOff x="3349672" y="365788"/>
            <a:chExt cx="2448272" cy="126964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49244" y="365788"/>
              <a:ext cx="2245512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Evaluation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D70ECCB-9FFF-4F0D-BC99-54F5795530EC}"/>
              </a:ext>
            </a:extLst>
          </p:cNvPr>
          <p:cNvSpPr txBox="1"/>
          <p:nvPr/>
        </p:nvSpPr>
        <p:spPr>
          <a:xfrm>
            <a:off x="395536" y="1484784"/>
            <a:ext cx="8208912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주제 발표 처음부터 현재까지 일관된 주제 유지 및 구현 완료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Graphical</a:t>
            </a:r>
            <a:r>
              <a:rPr lang="ko-KR" altLang="en-US" dirty="0">
                <a:solidFill>
                  <a:schemeClr val="bg1"/>
                </a:solidFill>
              </a:rPr>
              <a:t> 한 부분에서 많은 시간 소요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거의 대부분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더 사용하고자 했던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 Graph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의 특징들은 시간 부족으로 구현 불가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중심성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등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여러 개의 행진을 한번에 화면에 표현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X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주제가 정해져서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어쩔수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없지만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Node, Edge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를 사용하지 못하여 아쉽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최적화 및 예외처리가 완벽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X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0266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738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916832"/>
            <a:ext cx="4860000" cy="1656184"/>
            <a:chOff x="2142000" y="1916832"/>
            <a:chExt cx="4860000" cy="165618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2142000" y="1916832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142000" y="3573016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9752" y="2299519"/>
              <a:ext cx="4536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Q&amp;A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411760" y="3728065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alpha val="92000"/>
                  </a:schemeClr>
                </a:solidFill>
              </a:rPr>
              <a:t>Problem Definition and Modeling</a:t>
            </a:r>
            <a:endParaRPr lang="ko-KR" altLang="en-US" sz="1200" dirty="0">
              <a:solidFill>
                <a:schemeClr val="bg1">
                  <a:alpha val="92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3508</TotalTime>
  <Words>512</Words>
  <Application>Microsoft Office PowerPoint</Application>
  <PresentationFormat>화면 슬라이드 쇼(4:3)</PresentationFormat>
  <Paragraphs>98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Ebrima</vt:lpstr>
      <vt:lpstr>맑은 고딕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Michael</cp:lastModifiedBy>
  <cp:revision>275</cp:revision>
  <dcterms:created xsi:type="dcterms:W3CDTF">2016-02-28T00:49:02Z</dcterms:created>
  <dcterms:modified xsi:type="dcterms:W3CDTF">2018-10-14T15:03:22Z</dcterms:modified>
</cp:coreProperties>
</file>