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66" r:id="rId2"/>
    <p:sldId id="269" r:id="rId3"/>
    <p:sldId id="279" r:id="rId4"/>
    <p:sldId id="281" r:id="rId5"/>
    <p:sldId id="270" r:id="rId6"/>
    <p:sldId id="271" r:id="rId7"/>
    <p:sldId id="272" r:id="rId8"/>
    <p:sldId id="273" r:id="rId9"/>
    <p:sldId id="278" r:id="rId10"/>
    <p:sldId id="275" r:id="rId11"/>
    <p:sldId id="276" r:id="rId12"/>
    <p:sldId id="267" r:id="rId13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5"/>
      <p:bold r:id="rId16"/>
    </p:embeddedFont>
    <p:embeddedFont>
      <p:font typeface="-윤고딕330" panose="020B0600000101010101" charset="-127"/>
      <p:regular r:id="rId17"/>
    </p:embeddedFont>
    <p:embeddedFont>
      <p:font typeface="Ahellya" panose="020B0600000101010101" charset="0"/>
      <p:regular r:id="rId18"/>
      <p:italic r:id="rId19"/>
    </p:embeddedFont>
    <p:embeddedFont>
      <p:font typeface="Ebrima" panose="02000000000000000000" pitchFamily="2" charset="0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922"/>
    <a:srgbClr val="FFCC66"/>
    <a:srgbClr val="019096"/>
    <a:srgbClr val="037679"/>
    <a:srgbClr val="01AAB1"/>
    <a:srgbClr val="007042"/>
    <a:srgbClr val="291F09"/>
    <a:srgbClr val="3A2C0C"/>
    <a:srgbClr val="686868"/>
    <a:srgbClr val="4A7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8993" autoAdjust="0"/>
  </p:normalViewPr>
  <p:slideViewPr>
    <p:cSldViewPr>
      <p:cViewPr varScale="1">
        <p:scale>
          <a:sx n="102" d="100"/>
          <a:sy n="102" d="100"/>
        </p:scale>
        <p:origin x="18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E05F9-B2CA-439B-8EFD-90F64485631B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1DE66-3386-48AC-A7D3-217B93C56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96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의무경찰 출신인 자로 항상 시위대의 이동 경로를 파악하는 역할을 많이 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서울 시내 교통량이 많은 주요 교차로는 다 한번씩 근무해봤고 아는 수준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군생활을 하면서 얻은 지식을 이번 과제에 응용하고자</a:t>
            </a:r>
            <a:endParaRPr lang="en-US" altLang="ko-KR" dirty="0"/>
          </a:p>
          <a:p>
            <a:r>
              <a:rPr lang="ko-KR" altLang="en-US" dirty="0"/>
              <a:t>시위대의 행진 경로를 </a:t>
            </a:r>
            <a:r>
              <a:rPr lang="en-US" altLang="ko-KR" dirty="0"/>
              <a:t>Dynamic Graph</a:t>
            </a:r>
            <a:r>
              <a:rPr lang="ko-KR" altLang="en-US" dirty="0"/>
              <a:t>로 표현하고자 결심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020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사진은 경찰청에서 얻을 수 있는 집회</a:t>
            </a:r>
            <a:r>
              <a:rPr lang="en-US" altLang="ko-KR" dirty="0"/>
              <a:t>/</a:t>
            </a:r>
            <a:r>
              <a:rPr lang="ko-KR" altLang="en-US" dirty="0"/>
              <a:t>행진 </a:t>
            </a:r>
            <a:r>
              <a:rPr lang="ko-KR" altLang="en-US" dirty="0" err="1"/>
              <a:t>요도표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색깔이 다른 방향선으로 표시된 것이 각 시위대의 행진 경로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보다 동적인 것을 살리기 위해 시위대가 지나간 주요 교차로</a:t>
            </a:r>
            <a:r>
              <a:rPr lang="en-US" altLang="ko-KR" dirty="0"/>
              <a:t>(</a:t>
            </a:r>
            <a:r>
              <a:rPr lang="ko-KR" altLang="en-US" dirty="0"/>
              <a:t>삼거리</a:t>
            </a:r>
            <a:r>
              <a:rPr lang="en-US" altLang="ko-KR" dirty="0"/>
              <a:t>, </a:t>
            </a:r>
            <a:r>
              <a:rPr lang="ko-KR" altLang="en-US" dirty="0"/>
              <a:t>사거리 등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Node</a:t>
            </a:r>
            <a:r>
              <a:rPr lang="ko-KR" altLang="en-US" dirty="0"/>
              <a:t>로 삼아 추가하는 방식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교차로 사이의 도로는 </a:t>
            </a:r>
            <a:r>
              <a:rPr lang="en-US" altLang="ko-KR" dirty="0"/>
              <a:t>Edge</a:t>
            </a:r>
            <a:r>
              <a:rPr lang="ko-KR" altLang="en-US" dirty="0"/>
              <a:t>로 표현 가능하며 도로의 길이</a:t>
            </a:r>
            <a:r>
              <a:rPr lang="en-US" altLang="ko-KR" dirty="0"/>
              <a:t>(</a:t>
            </a:r>
            <a:r>
              <a:rPr lang="ko-KR" altLang="en-US" dirty="0"/>
              <a:t>거리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Weight</a:t>
            </a:r>
            <a:r>
              <a:rPr lang="ko-KR" altLang="en-US" dirty="0"/>
              <a:t>로도 활용 가능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시위대의 행진 경로는</a:t>
            </a:r>
            <a:r>
              <a:rPr lang="en-US" altLang="ko-KR" dirty="0"/>
              <a:t> </a:t>
            </a:r>
            <a:r>
              <a:rPr lang="ko-KR" altLang="en-US" dirty="0"/>
              <a:t>방향이 존재하여 </a:t>
            </a:r>
            <a:r>
              <a:rPr lang="en-US" altLang="ko-KR" dirty="0"/>
              <a:t>Directed</a:t>
            </a:r>
            <a:r>
              <a:rPr lang="ko-KR" altLang="en-US" dirty="0"/>
              <a:t>이고 왕복 경로의 경우도 있어 양방향성도 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69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자료도 경찰청에서 </a:t>
            </a:r>
            <a:r>
              <a:rPr lang="ko-KR" altLang="en-US" dirty="0" err="1"/>
              <a:t>얻을수</a:t>
            </a:r>
            <a:r>
              <a:rPr lang="ko-KR" altLang="en-US" dirty="0"/>
              <a:t> 있는 주요 집회</a:t>
            </a:r>
            <a:r>
              <a:rPr lang="en-US" altLang="ko-KR" dirty="0"/>
              <a:t>/</a:t>
            </a:r>
            <a:r>
              <a:rPr lang="ko-KR" altLang="en-US" dirty="0"/>
              <a:t>행진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748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76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5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3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1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1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05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1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8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91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C2849-A083-443C-980D-B9A1D458CE60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7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2142000" y="1124744"/>
            <a:ext cx="4860000" cy="1806590"/>
            <a:chOff x="2142000" y="1124744"/>
            <a:chExt cx="4860000" cy="180659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142000" y="1124744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142000" y="2924944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303748" y="1484784"/>
              <a:ext cx="453650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+mj-lt"/>
                  <a:ea typeface="08서울남산체 B" pitchFamily="18" charset="-127"/>
                </a:rPr>
                <a:t>Data Structure Design</a:t>
              </a:r>
              <a:endParaRPr lang="ko-KR" altLang="en-US" sz="4400" dirty="0">
                <a:solidFill>
                  <a:schemeClr val="bg1"/>
                </a:solidFill>
                <a:latin typeface="+mj-lt"/>
                <a:ea typeface="08서울남산체 B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375756" y="3501008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alpha val="92000"/>
                  </a:schemeClr>
                </a:solidFill>
                <a:latin typeface="+mj-lt"/>
                <a:ea typeface="경기천년바탕 Regular" pitchFamily="18" charset="-127"/>
              </a:rPr>
              <a:t>Problem Definition and Modeling</a:t>
            </a:r>
            <a:endParaRPr lang="ko-KR" altLang="en-US" sz="1600" dirty="0">
              <a:solidFill>
                <a:schemeClr val="bg1">
                  <a:alpha val="92000"/>
                </a:schemeClr>
              </a:solidFill>
              <a:latin typeface="+mj-lt"/>
              <a:ea typeface="경기천년바탕 Regular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3848" y="5991671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+mj-lt"/>
                <a:ea typeface="08서울남산체 B" pitchFamily="18" charset="-127"/>
                <a:cs typeface="Ebrima" pitchFamily="2" charset="0"/>
              </a:rPr>
              <a:t>Wonhee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lt"/>
                <a:ea typeface="08서울남산체 B" pitchFamily="18" charset="-127"/>
                <a:cs typeface="Ebrima" pitchFamily="2" charset="0"/>
              </a:rPr>
              <a:t> Cho</a:t>
            </a:r>
          </a:p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lt"/>
                <a:ea typeface="08서울남산체 B" pitchFamily="18" charset="-127"/>
                <a:cs typeface="Ebrima" pitchFamily="2" charset="0"/>
              </a:rPr>
              <a:t>Student ID: 20153129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+mj-lt"/>
              <a:ea typeface="08서울남산체 B" pitchFamily="18" charset="-127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530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2738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973415" y="4932457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Bebas Neue" pitchFamily="34" charset="0"/>
              </a:rPr>
              <a:t>“ Something new ”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Bebas Neue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860032" y="2008187"/>
            <a:ext cx="3456384" cy="3149005"/>
            <a:chOff x="4751792" y="1792619"/>
            <a:chExt cx="3456384" cy="3149005"/>
          </a:xfrm>
        </p:grpSpPr>
        <p:sp>
          <p:nvSpPr>
            <p:cNvPr id="23" name="TextBox 22"/>
            <p:cNvSpPr txBox="1"/>
            <p:nvPr/>
          </p:nvSpPr>
          <p:spPr>
            <a:xfrm>
              <a:off x="4967816" y="1792619"/>
              <a:ext cx="32403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sz="2400" dirty="0">
                  <a:solidFill>
                    <a:schemeClr val="bg1">
                      <a:lumMod val="75000"/>
                    </a:schemeClr>
                  </a:solidFill>
                  <a:latin typeface="Bebas Neue" pitchFamily="34" charset="0"/>
                </a:rPr>
                <a:t>Service and clients</a:t>
              </a:r>
            </a:p>
          </p:txBody>
        </p:sp>
        <p:sp>
          <p:nvSpPr>
            <p:cNvPr id="24" name="타원 23"/>
            <p:cNvSpPr/>
            <p:nvPr/>
          </p:nvSpPr>
          <p:spPr>
            <a:xfrm>
              <a:off x="4751792" y="2038260"/>
              <a:ext cx="72008" cy="72008"/>
            </a:xfrm>
            <a:prstGeom prst="ellipse">
              <a:avLst/>
            </a:prstGeom>
            <a:solidFill>
              <a:srgbClr val="FFCC66"/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4751792" y="2668444"/>
              <a:ext cx="72008" cy="72008"/>
            </a:xfrm>
            <a:prstGeom prst="ellipse">
              <a:avLst/>
            </a:prstGeom>
            <a:solidFill>
              <a:srgbClr val="FFCC66"/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4751792" y="3298628"/>
              <a:ext cx="72008" cy="72008"/>
            </a:xfrm>
            <a:prstGeom prst="ellipse">
              <a:avLst/>
            </a:prstGeom>
            <a:solidFill>
              <a:srgbClr val="FFCC66"/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4751792" y="3976110"/>
              <a:ext cx="72008" cy="72008"/>
            </a:xfrm>
            <a:prstGeom prst="ellipse">
              <a:avLst/>
            </a:prstGeom>
            <a:solidFill>
              <a:srgbClr val="FFCC66"/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751792" y="4653592"/>
              <a:ext cx="72008" cy="72008"/>
            </a:xfrm>
            <a:prstGeom prst="ellipse">
              <a:avLst/>
            </a:prstGeom>
            <a:solidFill>
              <a:srgbClr val="FFCC66"/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67816" y="3802477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sz="2400" dirty="0">
                  <a:solidFill>
                    <a:schemeClr val="bg1">
                      <a:lumMod val="75000"/>
                    </a:schemeClr>
                  </a:solidFill>
                  <a:latin typeface="Bebas Neue" pitchFamily="34" charset="0"/>
                </a:rPr>
                <a:t>The process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67816" y="2452420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sz="2400" dirty="0">
                  <a:solidFill>
                    <a:schemeClr val="bg1">
                      <a:lumMod val="75000"/>
                    </a:schemeClr>
                  </a:solidFill>
                  <a:latin typeface="Bebas Neue" pitchFamily="34" charset="0"/>
                </a:rPr>
                <a:t>Investment &amp; partnership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67816" y="4479959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sz="2400" dirty="0">
                  <a:solidFill>
                    <a:schemeClr val="bg1">
                      <a:lumMod val="75000"/>
                    </a:schemeClr>
                  </a:solidFill>
                  <a:latin typeface="Bebas Neue" pitchFamily="34" charset="0"/>
                </a:rPr>
                <a:t>Analyzing and reporting</a:t>
              </a:r>
              <a:endParaRPr lang="ko-KR" altLang="en-US" sz="2400" dirty="0">
                <a:solidFill>
                  <a:schemeClr val="bg1">
                    <a:lumMod val="75000"/>
                  </a:schemeClr>
                </a:solidFill>
                <a:latin typeface="Bebas Neue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67816" y="3124995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sz="2400" dirty="0">
                  <a:solidFill>
                    <a:schemeClr val="bg1">
                      <a:lumMod val="75000"/>
                    </a:schemeClr>
                  </a:solidFill>
                  <a:latin typeface="Bebas Neue" pitchFamily="34" charset="0"/>
                </a:rPr>
                <a:t>Integrated impact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07504" y="116632"/>
            <a:ext cx="8784008" cy="369332"/>
            <a:chOff x="107504" y="116632"/>
            <a:chExt cx="8784008" cy="369332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179512" y="476672"/>
              <a:ext cx="87120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07504" y="116632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Bebas Neue" pitchFamily="34" charset="0"/>
                  <a:ea typeface="-윤고딕330" pitchFamily="18" charset="-127"/>
                </a:rPr>
                <a:t>PARTICIPATIORY TALK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Bebas Neue" pitchFamily="34" charset="0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6263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2738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2142000" y="1916832"/>
            <a:ext cx="4860000" cy="1656184"/>
            <a:chOff x="2142000" y="1916832"/>
            <a:chExt cx="4860000" cy="1656184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2142000" y="1916832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142000" y="3573016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9752" y="2299519"/>
              <a:ext cx="45365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hellya" pitchFamily="2" charset="0"/>
                  <a:ea typeface="08서울남산체 B" pitchFamily="18" charset="-127"/>
                </a:rPr>
                <a:t>Q&amp;A</a:t>
              </a:r>
              <a:endParaRPr lang="ko-KR" altLang="en-US" sz="4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hellya" pitchFamily="2" charset="0"/>
                <a:ea typeface="08서울남산체 B" pitchFamily="18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411760" y="3728065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alpha val="85000"/>
                  </a:schemeClr>
                </a:solidFill>
                <a:latin typeface="경기천년바탕 Regular" pitchFamily="18" charset="-127"/>
                <a:ea typeface="경기천년바탕 Regular" pitchFamily="18" charset="-127"/>
              </a:rPr>
              <a:t>Principles &amp; Methods to go Beyond UX</a:t>
            </a:r>
            <a:endParaRPr lang="ko-KR" altLang="en-US" sz="1200" dirty="0">
              <a:solidFill>
                <a:schemeClr val="bg1">
                  <a:alpha val="85000"/>
                </a:schemeClr>
              </a:solidFill>
              <a:latin typeface="경기천년바탕 Regular" pitchFamily="18" charset="-127"/>
              <a:ea typeface="경기천년바탕 Regula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600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28593"/>
            <a:ext cx="7315215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8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38398" y="780718"/>
            <a:ext cx="7056784" cy="1200329"/>
            <a:chOff x="3347864" y="787351"/>
            <a:chExt cx="2448272" cy="120032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91880" y="787351"/>
              <a:ext cx="21602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Demonstration Parade Route</a:t>
              </a:r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B993BA3E-90BE-41FE-81A6-F00FFBCA5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850" y="1981047"/>
            <a:ext cx="6683788" cy="4439149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CC1E46D0-2EAE-4180-8C01-9D2EE4D1DA4D}"/>
              </a:ext>
            </a:extLst>
          </p:cNvPr>
          <p:cNvSpPr/>
          <p:nvPr/>
        </p:nvSpPr>
        <p:spPr>
          <a:xfrm>
            <a:off x="2915816" y="4077072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09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38398" y="780718"/>
            <a:ext cx="7056784" cy="1200329"/>
            <a:chOff x="3347864" y="787351"/>
            <a:chExt cx="2448272" cy="120032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91880" y="787351"/>
              <a:ext cx="21602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Demonstration Parade Route</a:t>
              </a:r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EC75EA1-6304-4EBC-B5AC-8EA46EF06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44" y="1974745"/>
            <a:ext cx="5921599" cy="455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8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2738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973415" y="4932457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Bebas Neue" pitchFamily="34" charset="0"/>
              </a:rPr>
              <a:t>“ Something new ”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Bebas Neue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860032" y="2008187"/>
            <a:ext cx="3456384" cy="3149005"/>
            <a:chOff x="4751792" y="1792619"/>
            <a:chExt cx="3456384" cy="3149005"/>
          </a:xfrm>
        </p:grpSpPr>
        <p:sp>
          <p:nvSpPr>
            <p:cNvPr id="23" name="TextBox 22"/>
            <p:cNvSpPr txBox="1"/>
            <p:nvPr/>
          </p:nvSpPr>
          <p:spPr>
            <a:xfrm>
              <a:off x="4967816" y="1792619"/>
              <a:ext cx="32403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sz="2400" dirty="0">
                  <a:solidFill>
                    <a:schemeClr val="bg1">
                      <a:lumMod val="75000"/>
                    </a:schemeClr>
                  </a:solidFill>
                  <a:latin typeface="Bebas Neue" pitchFamily="34" charset="0"/>
                </a:rPr>
                <a:t>Service and clients</a:t>
              </a:r>
            </a:p>
          </p:txBody>
        </p:sp>
        <p:sp>
          <p:nvSpPr>
            <p:cNvPr id="24" name="타원 23"/>
            <p:cNvSpPr/>
            <p:nvPr/>
          </p:nvSpPr>
          <p:spPr>
            <a:xfrm>
              <a:off x="4751792" y="2038260"/>
              <a:ext cx="72008" cy="72008"/>
            </a:xfrm>
            <a:prstGeom prst="ellipse">
              <a:avLst/>
            </a:prstGeom>
            <a:solidFill>
              <a:srgbClr val="FFCC66"/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4751792" y="2668444"/>
              <a:ext cx="72008" cy="72008"/>
            </a:xfrm>
            <a:prstGeom prst="ellipse">
              <a:avLst/>
            </a:prstGeom>
            <a:solidFill>
              <a:srgbClr val="FFCC66"/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4751792" y="3298628"/>
              <a:ext cx="72008" cy="72008"/>
            </a:xfrm>
            <a:prstGeom prst="ellipse">
              <a:avLst/>
            </a:prstGeom>
            <a:solidFill>
              <a:srgbClr val="FFCC66"/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4751792" y="3976110"/>
              <a:ext cx="72008" cy="72008"/>
            </a:xfrm>
            <a:prstGeom prst="ellipse">
              <a:avLst/>
            </a:prstGeom>
            <a:solidFill>
              <a:srgbClr val="FFCC66"/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751792" y="4653592"/>
              <a:ext cx="72008" cy="72008"/>
            </a:xfrm>
            <a:prstGeom prst="ellipse">
              <a:avLst/>
            </a:prstGeom>
            <a:solidFill>
              <a:srgbClr val="FFCC66"/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67816" y="3802477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sz="2400" dirty="0">
                  <a:solidFill>
                    <a:schemeClr val="bg1">
                      <a:lumMod val="75000"/>
                    </a:schemeClr>
                  </a:solidFill>
                  <a:latin typeface="Bebas Neue" pitchFamily="34" charset="0"/>
                </a:rPr>
                <a:t>The process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67816" y="2452420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sz="2400" dirty="0">
                  <a:solidFill>
                    <a:schemeClr val="bg1">
                      <a:lumMod val="75000"/>
                    </a:schemeClr>
                  </a:solidFill>
                  <a:latin typeface="Bebas Neue" pitchFamily="34" charset="0"/>
                </a:rPr>
                <a:t>Investment &amp; partnership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67816" y="4479959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sz="2400" dirty="0">
                  <a:solidFill>
                    <a:schemeClr val="bg1">
                      <a:lumMod val="75000"/>
                    </a:schemeClr>
                  </a:solidFill>
                  <a:latin typeface="Bebas Neue" pitchFamily="34" charset="0"/>
                </a:rPr>
                <a:t>Analyzing and reporting</a:t>
              </a:r>
              <a:endParaRPr lang="ko-KR" altLang="en-US" sz="2400" dirty="0">
                <a:solidFill>
                  <a:schemeClr val="bg1">
                    <a:lumMod val="75000"/>
                  </a:schemeClr>
                </a:solidFill>
                <a:latin typeface="Bebas Neue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67816" y="3124995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sz="2400" dirty="0">
                  <a:solidFill>
                    <a:schemeClr val="bg1">
                      <a:lumMod val="75000"/>
                    </a:schemeClr>
                  </a:solidFill>
                  <a:latin typeface="Bebas Neue" pitchFamily="34" charset="0"/>
                </a:rPr>
                <a:t>Integrated impact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07504" y="116632"/>
            <a:ext cx="8784008" cy="369332"/>
            <a:chOff x="107504" y="116632"/>
            <a:chExt cx="8784008" cy="369332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179512" y="476672"/>
              <a:ext cx="87120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07504" y="116632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Bebas Neue" pitchFamily="34" charset="0"/>
                  <a:ea typeface="-윤고딕330" pitchFamily="18" charset="-127"/>
                </a:rPr>
                <a:t>PARTICIPATIORY TALK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Bebas Neue" pitchFamily="34" charset="0"/>
                <a:ea typeface="-윤고딕330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55BDFEA-42AF-4AC3-8C53-E8D63453CA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611" r="-981" b="43271"/>
          <a:stretch/>
        </p:blipFill>
        <p:spPr>
          <a:xfrm>
            <a:off x="338323" y="1387897"/>
            <a:ext cx="4362009" cy="324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79512" y="3167390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+mj-lt"/>
                <a:ea typeface="-윤고딕330" pitchFamily="18" charset="-127"/>
              </a:rPr>
              <a:t>Needs of People</a:t>
            </a:r>
            <a:endParaRPr lang="ko-KR" altLang="en-US" sz="2400" dirty="0">
              <a:solidFill>
                <a:schemeClr val="bg1"/>
              </a:solidFill>
              <a:latin typeface="+mj-lt"/>
              <a:ea typeface="-윤고딕33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7824" y="3167390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+mj-lt"/>
                <a:ea typeface="-윤고딕330" pitchFamily="18" charset="-127"/>
              </a:rPr>
              <a:t>Business</a:t>
            </a:r>
            <a:endParaRPr lang="ko-KR" altLang="en-US" sz="2400" dirty="0">
              <a:solidFill>
                <a:schemeClr val="bg1"/>
              </a:solidFill>
              <a:latin typeface="+mj-lt"/>
              <a:ea typeface="-윤고딕33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60032" y="3167390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+mj-lt"/>
                <a:ea typeface="-윤고딕330" pitchFamily="18" charset="-127"/>
              </a:rPr>
              <a:t>Innovation</a:t>
            </a:r>
            <a:endParaRPr lang="ko-KR" altLang="en-US" sz="2400" dirty="0">
              <a:solidFill>
                <a:schemeClr val="bg1"/>
              </a:solidFill>
              <a:latin typeface="+mj-lt"/>
              <a:ea typeface="-윤고딕33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76256" y="3167390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+mj-lt"/>
                <a:ea typeface="-윤고딕330" pitchFamily="18" charset="-127"/>
              </a:rPr>
              <a:t> Technology</a:t>
            </a:r>
            <a:endParaRPr lang="ko-KR" altLang="en-US" sz="2400" dirty="0">
              <a:solidFill>
                <a:schemeClr val="bg1"/>
              </a:solidFill>
              <a:latin typeface="+mj-lt"/>
              <a:ea typeface="-윤고딕33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27984" y="3167390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+</a:t>
            </a:r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88224" y="3167390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+</a:t>
            </a:r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55776" y="3167390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+</a:t>
            </a:r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504" y="116632"/>
            <a:ext cx="8784008" cy="369332"/>
            <a:chOff x="107504" y="116632"/>
            <a:chExt cx="8784008" cy="369332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179512" y="476672"/>
              <a:ext cx="87120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07504" y="116632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-윤고딕330" pitchFamily="18" charset="-127"/>
                </a:rPr>
                <a:t>PARTICIPATIORY TALK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+mj-lt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661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그룹 4"/>
          <p:cNvGrpSpPr/>
          <p:nvPr/>
        </p:nvGrpSpPr>
        <p:grpSpPr>
          <a:xfrm>
            <a:off x="2627784" y="972017"/>
            <a:ext cx="3807713" cy="4545215"/>
            <a:chOff x="2708503" y="828001"/>
            <a:chExt cx="3807713" cy="4545215"/>
          </a:xfrm>
        </p:grpSpPr>
        <p:sp>
          <p:nvSpPr>
            <p:cNvPr id="9" name="TextBox 8"/>
            <p:cNvSpPr txBox="1"/>
            <p:nvPr/>
          </p:nvSpPr>
          <p:spPr>
            <a:xfrm>
              <a:off x="3779912" y="828001"/>
              <a:ext cx="16561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2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Bebas Neue" pitchFamily="34" charset="0"/>
                  <a:ea typeface="-윤고딕330" pitchFamily="18" charset="-127"/>
                </a:rPr>
                <a:t>Strength</a:t>
              </a:r>
              <a:endParaRPr lang="ko-KR" alt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Bebas Neue" pitchFamily="34" charset="0"/>
                <a:ea typeface="-윤고딕330" pitchFamily="18" charset="-127"/>
              </a:endParaRPr>
            </a:p>
          </p:txBody>
        </p:sp>
        <p:sp>
          <p:nvSpPr>
            <p:cNvPr id="3" name="순서도: 논리합 2"/>
            <p:cNvSpPr/>
            <p:nvPr/>
          </p:nvSpPr>
          <p:spPr>
            <a:xfrm>
              <a:off x="2708503" y="1565503"/>
              <a:ext cx="3807713" cy="3807713"/>
            </a:xfrm>
            <a:prstGeom prst="flowChartOr">
              <a:avLst/>
            </a:prstGeom>
            <a:noFill/>
            <a:ln w="3175">
              <a:solidFill>
                <a:schemeClr val="bg1">
                  <a:lumMod val="50000"/>
                  <a:alpha val="18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07504" y="116632"/>
            <a:ext cx="8784008" cy="369332"/>
            <a:chOff x="107504" y="116632"/>
            <a:chExt cx="8784008" cy="369332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179512" y="476672"/>
              <a:ext cx="87120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07504" y="116632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Bebas Neue" pitchFamily="34" charset="0"/>
                  <a:ea typeface="-윤고딕330" pitchFamily="18" charset="-127"/>
                </a:rPr>
                <a:t>PARTICIPATIORY TALK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Bebas Neue" pitchFamily="34" charset="0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489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그룹 4"/>
          <p:cNvGrpSpPr/>
          <p:nvPr/>
        </p:nvGrpSpPr>
        <p:grpSpPr>
          <a:xfrm>
            <a:off x="2627784" y="972017"/>
            <a:ext cx="5823937" cy="4545215"/>
            <a:chOff x="2708503" y="828001"/>
            <a:chExt cx="5823937" cy="4545215"/>
          </a:xfrm>
        </p:grpSpPr>
        <p:sp>
          <p:nvSpPr>
            <p:cNvPr id="9" name="TextBox 8"/>
            <p:cNvSpPr txBox="1"/>
            <p:nvPr/>
          </p:nvSpPr>
          <p:spPr>
            <a:xfrm>
              <a:off x="3779912" y="828001"/>
              <a:ext cx="16561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Bebas Neue" pitchFamily="34" charset="0"/>
                  <a:ea typeface="-윤고딕330" pitchFamily="18" charset="-127"/>
                </a:rPr>
                <a:t>Strength</a:t>
              </a:r>
              <a:endParaRPr lang="ko-KR" altLang="en-US" sz="3200" dirty="0">
                <a:solidFill>
                  <a:schemeClr val="bg1"/>
                </a:solidFill>
                <a:latin typeface="Bebas Neue" pitchFamily="34" charset="0"/>
                <a:ea typeface="-윤고딕330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76256" y="3140968"/>
              <a:ext cx="16561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2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Bebas Neue" pitchFamily="34" charset="0"/>
                  <a:ea typeface="-윤고딕330" pitchFamily="18" charset="-127"/>
                </a:rPr>
                <a:t>weakness</a:t>
              </a:r>
              <a:endParaRPr lang="ko-KR" alt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Bebas Neue" pitchFamily="34" charset="0"/>
                <a:ea typeface="-윤고딕330" pitchFamily="18" charset="-127"/>
              </a:endParaRPr>
            </a:p>
          </p:txBody>
        </p:sp>
        <p:sp>
          <p:nvSpPr>
            <p:cNvPr id="3" name="순서도: 논리합 2"/>
            <p:cNvSpPr/>
            <p:nvPr/>
          </p:nvSpPr>
          <p:spPr>
            <a:xfrm>
              <a:off x="2708503" y="1565503"/>
              <a:ext cx="3807713" cy="3807713"/>
            </a:xfrm>
            <a:prstGeom prst="flowChartOr">
              <a:avLst/>
            </a:prstGeom>
            <a:noFill/>
            <a:ln w="3175">
              <a:solidFill>
                <a:schemeClr val="bg1">
                  <a:lumMod val="50000"/>
                  <a:alpha val="18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07504" y="116632"/>
            <a:ext cx="8784008" cy="369332"/>
            <a:chOff x="107504" y="116632"/>
            <a:chExt cx="8784008" cy="369332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179512" y="476672"/>
              <a:ext cx="87120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07504" y="116632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Bebas Neue" pitchFamily="34" charset="0"/>
                  <a:ea typeface="-윤고딕330" pitchFamily="18" charset="-127"/>
                </a:rPr>
                <a:t>PARTICIPATIORY TALK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Bebas Neue" pitchFamily="34" charset="0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8925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그룹 14"/>
          <p:cNvGrpSpPr/>
          <p:nvPr/>
        </p:nvGrpSpPr>
        <p:grpSpPr>
          <a:xfrm>
            <a:off x="107504" y="116632"/>
            <a:ext cx="8784008" cy="369332"/>
            <a:chOff x="107504" y="116632"/>
            <a:chExt cx="8784008" cy="369332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179512" y="476672"/>
              <a:ext cx="87120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07504" y="116632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Bebas Neue" pitchFamily="34" charset="0"/>
                  <a:ea typeface="-윤고딕330" pitchFamily="18" charset="-127"/>
                </a:rPr>
                <a:t>PARTICIPATIORY TALK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Bebas Neue" pitchFamily="34" charset="0"/>
                <a:ea typeface="-윤고딕330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627784" y="980728"/>
            <a:ext cx="5823937" cy="5328592"/>
            <a:chOff x="2627784" y="980728"/>
            <a:chExt cx="5823937" cy="5328592"/>
          </a:xfrm>
        </p:grpSpPr>
        <p:grpSp>
          <p:nvGrpSpPr>
            <p:cNvPr id="6" name="그룹 5"/>
            <p:cNvGrpSpPr/>
            <p:nvPr/>
          </p:nvGrpSpPr>
          <p:grpSpPr>
            <a:xfrm>
              <a:off x="2627784" y="980728"/>
              <a:ext cx="3807713" cy="5328592"/>
              <a:chOff x="2708503" y="1052736"/>
              <a:chExt cx="3807713" cy="532859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779912" y="1052736"/>
                <a:ext cx="16561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bg1"/>
                    </a:solidFill>
                    <a:latin typeface="Bebas Neue" pitchFamily="34" charset="0"/>
                    <a:ea typeface="-윤고딕330" pitchFamily="18" charset="-127"/>
                  </a:rPr>
                  <a:t>Strength</a:t>
                </a:r>
                <a:endParaRPr lang="ko-KR" altLang="en-US" sz="3200" dirty="0">
                  <a:solidFill>
                    <a:schemeClr val="bg1"/>
                  </a:solidFill>
                  <a:latin typeface="Bebas Neue" pitchFamily="34" charset="0"/>
                  <a:ea typeface="-윤고딕330" pitchFamily="18" charset="-127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563888" y="5796553"/>
                <a:ext cx="21602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Bebas Neue" pitchFamily="34" charset="0"/>
                    <a:ea typeface="-윤고딕330" pitchFamily="18" charset="-127"/>
                  </a:rPr>
                  <a:t>Opportunity</a:t>
                </a:r>
                <a:endParaRPr lang="ko-KR" altLang="en-US" sz="32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Bebas Neue" pitchFamily="34" charset="0"/>
                  <a:ea typeface="-윤고딕330" pitchFamily="18" charset="-127"/>
                </a:endParaRPr>
              </a:p>
            </p:txBody>
          </p:sp>
          <p:sp>
            <p:nvSpPr>
              <p:cNvPr id="3" name="순서도: 논리합 2"/>
              <p:cNvSpPr/>
              <p:nvPr/>
            </p:nvSpPr>
            <p:spPr>
              <a:xfrm>
                <a:off x="2708503" y="1772816"/>
                <a:ext cx="3807713" cy="3807713"/>
              </a:xfrm>
              <a:prstGeom prst="flowChartOr">
                <a:avLst/>
              </a:prstGeom>
              <a:noFill/>
              <a:ln w="3175">
                <a:solidFill>
                  <a:schemeClr val="bg1">
                    <a:lumMod val="50000"/>
                    <a:alpha val="18000"/>
                  </a:schemeClr>
                </a:solidFill>
              </a:ln>
              <a:scene3d>
                <a:camera prst="perspectiveFron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6795537" y="3284984"/>
              <a:ext cx="16561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Bebas Neue" pitchFamily="34" charset="0"/>
                  <a:ea typeface="-윤고딕330" pitchFamily="18" charset="-127"/>
                </a:rPr>
                <a:t>weakness</a:t>
              </a:r>
              <a:endParaRPr lang="ko-KR" altLang="en-US" sz="3200" dirty="0">
                <a:solidFill>
                  <a:schemeClr val="bg1"/>
                </a:solidFill>
                <a:latin typeface="Bebas Neue" pitchFamily="34" charset="0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7951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그룹 14"/>
          <p:cNvGrpSpPr/>
          <p:nvPr/>
        </p:nvGrpSpPr>
        <p:grpSpPr>
          <a:xfrm>
            <a:off x="107504" y="116632"/>
            <a:ext cx="8784008" cy="369332"/>
            <a:chOff x="107504" y="116632"/>
            <a:chExt cx="8784008" cy="369332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179512" y="476672"/>
              <a:ext cx="87120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07504" y="116632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Bebas Neue" pitchFamily="34" charset="0"/>
                  <a:ea typeface="-윤고딕330" pitchFamily="18" charset="-127"/>
                </a:rPr>
                <a:t>PARTICIPATIORY TALK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Bebas Neue" pitchFamily="34" charset="0"/>
                <a:ea typeface="-윤고딕330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899592" y="980728"/>
            <a:ext cx="7552129" cy="5328592"/>
            <a:chOff x="899592" y="980728"/>
            <a:chExt cx="7552129" cy="5328592"/>
          </a:xfrm>
        </p:grpSpPr>
        <p:grpSp>
          <p:nvGrpSpPr>
            <p:cNvPr id="6" name="그룹 5"/>
            <p:cNvGrpSpPr/>
            <p:nvPr/>
          </p:nvGrpSpPr>
          <p:grpSpPr>
            <a:xfrm>
              <a:off x="2627784" y="980728"/>
              <a:ext cx="3807713" cy="5328592"/>
              <a:chOff x="2708503" y="1052736"/>
              <a:chExt cx="3807713" cy="532859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779912" y="1052736"/>
                <a:ext cx="16561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bg1"/>
                    </a:solidFill>
                    <a:latin typeface="Bebas Neue" pitchFamily="34" charset="0"/>
                    <a:ea typeface="-윤고딕330" pitchFamily="18" charset="-127"/>
                  </a:rPr>
                  <a:t>Strength</a:t>
                </a:r>
                <a:endParaRPr lang="ko-KR" altLang="en-US" sz="3200" dirty="0">
                  <a:solidFill>
                    <a:schemeClr val="bg1"/>
                  </a:solidFill>
                  <a:latin typeface="Bebas Neue" pitchFamily="34" charset="0"/>
                  <a:ea typeface="-윤고딕330" pitchFamily="18" charset="-127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563888" y="5796553"/>
                <a:ext cx="21602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bg1"/>
                    </a:solidFill>
                    <a:latin typeface="Bebas Neue" pitchFamily="34" charset="0"/>
                    <a:ea typeface="-윤고딕330" pitchFamily="18" charset="-127"/>
                  </a:rPr>
                  <a:t>Opportunity</a:t>
                </a:r>
                <a:endParaRPr lang="ko-KR" altLang="en-US" sz="3200" dirty="0">
                  <a:solidFill>
                    <a:schemeClr val="bg1"/>
                  </a:solidFill>
                  <a:latin typeface="Bebas Neue" pitchFamily="34" charset="0"/>
                  <a:ea typeface="-윤고딕330" pitchFamily="18" charset="-127"/>
                </a:endParaRPr>
              </a:p>
            </p:txBody>
          </p:sp>
          <p:sp>
            <p:nvSpPr>
              <p:cNvPr id="3" name="순서도: 논리합 2"/>
              <p:cNvSpPr/>
              <p:nvPr/>
            </p:nvSpPr>
            <p:spPr>
              <a:xfrm>
                <a:off x="2708503" y="1772816"/>
                <a:ext cx="3807713" cy="3807713"/>
              </a:xfrm>
              <a:prstGeom prst="flowChartOr">
                <a:avLst/>
              </a:prstGeom>
              <a:noFill/>
              <a:ln w="3175">
                <a:solidFill>
                  <a:schemeClr val="bg1">
                    <a:lumMod val="50000"/>
                    <a:alpha val="18000"/>
                  </a:schemeClr>
                </a:solidFill>
              </a:ln>
              <a:scene3d>
                <a:camera prst="perspectiveFron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6795537" y="3284984"/>
              <a:ext cx="16561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Bebas Neue" pitchFamily="34" charset="0"/>
                  <a:ea typeface="-윤고딕330" pitchFamily="18" charset="-127"/>
                </a:rPr>
                <a:t>weakness</a:t>
              </a:r>
              <a:endParaRPr lang="ko-KR" altLang="en-US" sz="3200" dirty="0">
                <a:solidFill>
                  <a:schemeClr val="bg1"/>
                </a:solidFill>
                <a:latin typeface="Bebas Neue" pitchFamily="34" charset="0"/>
                <a:ea typeface="-윤고딕330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99592" y="3339570"/>
              <a:ext cx="16561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2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Bebas Neue" pitchFamily="34" charset="0"/>
                  <a:ea typeface="-윤고딕330" pitchFamily="18" charset="-127"/>
                </a:rPr>
                <a:t>threat</a:t>
              </a:r>
              <a:endParaRPr lang="ko-KR" alt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Bebas Neue" pitchFamily="34" charset="0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8514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226</Words>
  <Application>Microsoft Office PowerPoint</Application>
  <PresentationFormat>화면 슬라이드 쇼(4:3)</PresentationFormat>
  <Paragraphs>57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경기천년바탕 Regular</vt:lpstr>
      <vt:lpstr>Bebas Neue</vt:lpstr>
      <vt:lpstr>Ebrima</vt:lpstr>
      <vt:lpstr>Ahellya</vt:lpstr>
      <vt:lpstr>-윤고딕330</vt:lpstr>
      <vt:lpstr>Arial</vt:lpstr>
      <vt:lpstr>맑은 고딕</vt:lpstr>
      <vt:lpstr>08서울남산체 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sony</dc:creator>
  <cp:lastModifiedBy>Michael</cp:lastModifiedBy>
  <cp:revision>114</cp:revision>
  <dcterms:created xsi:type="dcterms:W3CDTF">2016-02-28T00:49:02Z</dcterms:created>
  <dcterms:modified xsi:type="dcterms:W3CDTF">2018-09-06T15:41:22Z</dcterms:modified>
</cp:coreProperties>
</file>