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66" r:id="rId2"/>
    <p:sldId id="269" r:id="rId3"/>
    <p:sldId id="282" r:id="rId4"/>
    <p:sldId id="279" r:id="rId5"/>
    <p:sldId id="284" r:id="rId6"/>
    <p:sldId id="286" r:id="rId7"/>
    <p:sldId id="287" r:id="rId8"/>
    <p:sldId id="276" r:id="rId9"/>
    <p:sldId id="285" r:id="rId10"/>
  </p:sldIdLst>
  <p:sldSz cx="9144000" cy="6858000" type="screen4x3"/>
  <p:notesSz cx="6858000" cy="9144000"/>
  <p:embeddedFontLst>
    <p:embeddedFont>
      <p:font typeface="Ebrima" panose="02000000000000000000" pitchFamily="2" charset="0"/>
      <p:regular r:id="rId12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922"/>
    <a:srgbClr val="FFCC66"/>
    <a:srgbClr val="019096"/>
    <a:srgbClr val="037679"/>
    <a:srgbClr val="01AAB1"/>
    <a:srgbClr val="007042"/>
    <a:srgbClr val="291F09"/>
    <a:srgbClr val="3A2C0C"/>
    <a:srgbClr val="686868"/>
    <a:srgbClr val="4A7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0984" autoAdjust="0"/>
  </p:normalViewPr>
  <p:slideViewPr>
    <p:cSldViewPr>
      <p:cViewPr varScale="1">
        <p:scale>
          <a:sx n="86" d="100"/>
          <a:sy n="86" d="100"/>
        </p:scale>
        <p:origin x="6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E05F9-B2CA-439B-8EFD-90F64485631B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1DE66-3386-48AC-A7D3-217B93C56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96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의무경찰 출신인 자로 항상 시위대의 이동 경로를 파악하는 역할을 많이 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서울 시내 교통량이 많은 주요 교차로는 다 한번씩 근무해봤고 아는 수준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군생활을 하면서 얻은 지식을 이번 과제에 응용하고자</a:t>
            </a:r>
            <a:endParaRPr lang="en-US" altLang="ko-KR" dirty="0"/>
          </a:p>
          <a:p>
            <a:r>
              <a:rPr lang="ko-KR" altLang="en-US" dirty="0"/>
              <a:t>시위대의 행진 경로를 </a:t>
            </a:r>
            <a:r>
              <a:rPr lang="en-US" altLang="ko-KR" dirty="0"/>
              <a:t>Dynamic Graph</a:t>
            </a:r>
            <a:r>
              <a:rPr lang="ko-KR" altLang="en-US" dirty="0"/>
              <a:t>로 표현하고자 결심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020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자료는 경찰청 홈페이지에서 얻을 수 있는 오늘의 주요 집회 자료</a:t>
            </a:r>
            <a:r>
              <a:rPr lang="en-US" altLang="ko-KR" dirty="0"/>
              <a:t>(</a:t>
            </a:r>
            <a:r>
              <a:rPr lang="ko-KR" altLang="en-US" dirty="0"/>
              <a:t>매일 업데이트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Graphing </a:t>
            </a:r>
            <a:r>
              <a:rPr lang="ko-KR" altLang="en-US" dirty="0"/>
              <a:t>하고 싶은 시위대의 집회 일시</a:t>
            </a:r>
            <a:r>
              <a:rPr lang="en-US" altLang="ko-KR" dirty="0"/>
              <a:t>, </a:t>
            </a:r>
            <a:r>
              <a:rPr lang="ko-KR" altLang="en-US" dirty="0"/>
              <a:t>행진 경로</a:t>
            </a:r>
            <a:r>
              <a:rPr lang="en-US" altLang="ko-KR" dirty="0"/>
              <a:t>(</a:t>
            </a:r>
            <a:r>
              <a:rPr lang="ko-KR" altLang="en-US" dirty="0"/>
              <a:t>교차로별</a:t>
            </a:r>
            <a:r>
              <a:rPr lang="en-US" altLang="ko-KR" dirty="0"/>
              <a:t>), </a:t>
            </a:r>
            <a:r>
              <a:rPr lang="ko-KR" altLang="en-US" dirty="0"/>
              <a:t>시위대 인원</a:t>
            </a:r>
            <a:r>
              <a:rPr lang="en-US" altLang="ko-KR" dirty="0"/>
              <a:t>, </a:t>
            </a:r>
            <a:r>
              <a:rPr lang="ko-KR" altLang="en-US" dirty="0"/>
              <a:t>관할서 등이 표시되어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 프로젝트에서는 사진 오른쪽의 설명과 같이 </a:t>
            </a:r>
            <a:r>
              <a:rPr lang="en-US" altLang="ko-KR" dirty="0"/>
              <a:t>Graph</a:t>
            </a:r>
            <a:r>
              <a:rPr lang="ko-KR" altLang="en-US" dirty="0"/>
              <a:t>를 구성할 예정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177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자료도 경찰청 홈페이지에서 얻을 수 있는 집회</a:t>
            </a:r>
            <a:r>
              <a:rPr lang="en-US" altLang="ko-KR" dirty="0"/>
              <a:t>/</a:t>
            </a:r>
            <a:r>
              <a:rPr lang="ko-KR" altLang="en-US" dirty="0"/>
              <a:t>행진 요도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6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845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882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298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자료도 경찰청 홈페이지에서 얻을 수 있는 주요 집회</a:t>
            </a:r>
            <a:r>
              <a:rPr lang="en-US" altLang="ko-KR" dirty="0"/>
              <a:t>/</a:t>
            </a:r>
            <a:r>
              <a:rPr lang="ko-KR" altLang="en-US" dirty="0"/>
              <a:t>행진 자료</a:t>
            </a:r>
            <a:r>
              <a:rPr lang="en-US" altLang="ko-KR" dirty="0"/>
              <a:t>(</a:t>
            </a:r>
            <a:r>
              <a:rPr lang="ko-KR" altLang="en-US" dirty="0"/>
              <a:t>매일 업데이트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전 슬라이드에서 보여준 요도표는 </a:t>
            </a:r>
            <a:r>
              <a:rPr lang="en-US" altLang="ko-KR" dirty="0"/>
              <a:t>Processed Data</a:t>
            </a:r>
            <a:r>
              <a:rPr lang="ko-KR" altLang="en-US" dirty="0"/>
              <a:t>이고 이건 </a:t>
            </a:r>
            <a:r>
              <a:rPr lang="en-US" altLang="ko-KR" dirty="0"/>
              <a:t>Raw Data.</a:t>
            </a:r>
          </a:p>
          <a:p>
            <a:r>
              <a:rPr lang="en-US" altLang="ko-KR" dirty="0"/>
              <a:t>Processed Data</a:t>
            </a:r>
            <a:r>
              <a:rPr lang="ko-KR" altLang="en-US" dirty="0"/>
              <a:t>가 항상 존재하는 것은 아니어서 </a:t>
            </a:r>
            <a:r>
              <a:rPr lang="en-US" altLang="ko-KR" dirty="0"/>
              <a:t>Raw Data</a:t>
            </a:r>
            <a:r>
              <a:rPr lang="ko-KR" altLang="en-US" dirty="0"/>
              <a:t>를 직접 활용할 수도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행진의 경로가 교차로별로 표기 되어있어 데이터 내용은 동일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23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76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5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3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1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1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05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1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8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1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2849-A083-443C-980D-B9A1D458CE60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7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2142000" y="1124744"/>
            <a:ext cx="4860000" cy="1806590"/>
            <a:chOff x="2142000" y="1124744"/>
            <a:chExt cx="4860000" cy="180659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142000" y="1124744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142000" y="2924944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303748" y="1484784"/>
              <a:ext cx="453650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Data Structure Design</a:t>
              </a:r>
              <a:endParaRPr lang="ko-KR" altLang="en-US" sz="44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375756" y="3501008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alpha val="92000"/>
                  </a:schemeClr>
                </a:solidFill>
                <a:latin typeface="+mj-lt"/>
                <a:ea typeface="맑은 고딕" panose="020B0503020000020004" pitchFamily="50" charset="-127"/>
              </a:rPr>
              <a:t>Problem Definition and Modeling</a:t>
            </a:r>
            <a:endParaRPr lang="ko-KR" altLang="en-US" sz="1600" dirty="0">
              <a:solidFill>
                <a:schemeClr val="bg1">
                  <a:alpha val="92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3848" y="5991671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+mj-lt"/>
                <a:ea typeface="맑은 고딕" panose="020B0503020000020004" pitchFamily="50" charset="-127"/>
                <a:cs typeface="Ebrima" pitchFamily="2" charset="0"/>
              </a:rPr>
              <a:t>Wonhee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anose="020B0503020000020004" pitchFamily="50" charset="-127"/>
                <a:cs typeface="Ebrima" pitchFamily="2" charset="0"/>
              </a:rPr>
              <a:t> Cho</a:t>
            </a:r>
          </a:p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anose="020B0503020000020004" pitchFamily="50" charset="-127"/>
                <a:cs typeface="Ebrima" pitchFamily="2" charset="0"/>
              </a:rPr>
              <a:t>Student ID: 20153129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+mj-lt"/>
              <a:ea typeface="맑은 고딕" panose="020B0503020000020004" pitchFamily="50" charset="-127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3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780718"/>
            <a:ext cx="7056784" cy="841449"/>
            <a:chOff x="3347864" y="787351"/>
            <a:chExt cx="2448272" cy="84144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91880" y="787351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Demonstration Parade Route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B993BA3E-90BE-41FE-81A6-F00FFBCA5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850" y="1981047"/>
            <a:ext cx="6683788" cy="4439149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CC1E46D0-2EAE-4180-8C01-9D2EE4D1DA4D}"/>
              </a:ext>
            </a:extLst>
          </p:cNvPr>
          <p:cNvSpPr/>
          <p:nvPr/>
        </p:nvSpPr>
        <p:spPr>
          <a:xfrm>
            <a:off x="2915816" y="4077072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809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421838"/>
            <a:ext cx="7056784" cy="1200329"/>
            <a:chOff x="3347864" y="428471"/>
            <a:chExt cx="2448272" cy="120032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428471"/>
              <a:ext cx="21602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Demonstration Parade Route</a:t>
              </a:r>
            </a:p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(Raw Data)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2E8804C-E7A2-43F8-8829-1704F71C8E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" t="3800" r="-107" b="39501"/>
          <a:stretch/>
        </p:blipFill>
        <p:spPr>
          <a:xfrm>
            <a:off x="323528" y="1882357"/>
            <a:ext cx="5544616" cy="44462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7C8B7B2-299F-43BE-8D6E-AF2428906A66}"/>
              </a:ext>
            </a:extLst>
          </p:cNvPr>
          <p:cNvSpPr/>
          <p:nvPr/>
        </p:nvSpPr>
        <p:spPr>
          <a:xfrm>
            <a:off x="321296" y="6328614"/>
            <a:ext cx="554461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&lt;2018.09.01 </a:t>
            </a:r>
            <a:r>
              <a:rPr lang="ko-KR" altLang="en-US" dirty="0">
                <a:latin typeface="+mj-lt"/>
              </a:rPr>
              <a:t>서울시 집회 개요 일부</a:t>
            </a:r>
            <a:r>
              <a:rPr lang="en-US" altLang="ko-KR" dirty="0">
                <a:latin typeface="+mj-lt"/>
              </a:rPr>
              <a:t>&gt;</a:t>
            </a:r>
            <a:endParaRPr lang="ko-KR" altLang="en-US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F57BEF-9620-42D4-8D92-5A9B04286E53}"/>
              </a:ext>
            </a:extLst>
          </p:cNvPr>
          <p:cNvSpPr txBox="1"/>
          <p:nvPr/>
        </p:nvSpPr>
        <p:spPr>
          <a:xfrm>
            <a:off x="6026795" y="1872350"/>
            <a:ext cx="31432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Node :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Intersection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Edge :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Road between intersections</a:t>
            </a:r>
            <a:endParaRPr lang="en-US" altLang="ko-KR" sz="1100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Weight 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Road length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Orientation 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Parade’s Direction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(Can be bi-directional)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Dynamic Issues 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Changing nodes over time</a:t>
            </a:r>
          </a:p>
        </p:txBody>
      </p:sp>
    </p:spTree>
    <p:extLst>
      <p:ext uri="{BB962C8B-B14F-4D97-AF65-F5344CB8AC3E}">
        <p14:creationId xmlns:p14="http://schemas.microsoft.com/office/powerpoint/2010/main" val="98886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446609"/>
            <a:ext cx="7056784" cy="1200329"/>
            <a:chOff x="3347864" y="453242"/>
            <a:chExt cx="2448272" cy="120032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453242"/>
              <a:ext cx="21602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Demonstration Parade Route</a:t>
              </a:r>
            </a:p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(Processed Data)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EC75EA1-6304-4EBC-B5AC-8EA46EF06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854489"/>
            <a:ext cx="5695384" cy="43828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72ED28-D8E5-4F95-9A71-C15078B85BF5}"/>
              </a:ext>
            </a:extLst>
          </p:cNvPr>
          <p:cNvSpPr txBox="1"/>
          <p:nvPr/>
        </p:nvSpPr>
        <p:spPr>
          <a:xfrm>
            <a:off x="1297828" y="5867978"/>
            <a:ext cx="345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&lt;2018.02.03 </a:t>
            </a:r>
            <a:r>
              <a:rPr lang="ko-KR" altLang="en-US" dirty="0">
                <a:latin typeface="+mj-lt"/>
              </a:rPr>
              <a:t>종로구 행진 요도</a:t>
            </a:r>
            <a:r>
              <a:rPr lang="en-US" altLang="ko-KR" dirty="0">
                <a:latin typeface="+mj-lt"/>
              </a:rPr>
              <a:t>&gt;</a:t>
            </a:r>
            <a:endParaRPr lang="ko-KR" alt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167531-0125-418D-967D-EAD15A547E02}"/>
              </a:ext>
            </a:extLst>
          </p:cNvPr>
          <p:cNvSpPr txBox="1"/>
          <p:nvPr/>
        </p:nvSpPr>
        <p:spPr>
          <a:xfrm>
            <a:off x="6014511" y="1852445"/>
            <a:ext cx="31555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Node :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Intersection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Edge :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Road between intersections</a:t>
            </a:r>
            <a:endParaRPr lang="en-US" altLang="ko-KR" sz="1100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Weight 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Road length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Orientation 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Parade’s Direction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(Can be bi-directional)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Dynamic Issues 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Changing nodes over time</a:t>
            </a:r>
          </a:p>
        </p:txBody>
      </p:sp>
    </p:spTree>
    <p:extLst>
      <p:ext uri="{BB962C8B-B14F-4D97-AF65-F5344CB8AC3E}">
        <p14:creationId xmlns:p14="http://schemas.microsoft.com/office/powerpoint/2010/main" val="251488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421838"/>
            <a:ext cx="7056784" cy="1200329"/>
            <a:chOff x="3347864" y="428471"/>
            <a:chExt cx="2448272" cy="120032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428471"/>
              <a:ext cx="21602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Graphing</a:t>
              </a:r>
              <a:r>
                <a:rPr lang="ko-KR" altLang="en-US" sz="36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the</a:t>
              </a:r>
              <a:r>
                <a:rPr lang="ko-KR" altLang="en-US" sz="36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Parade Route</a:t>
              </a:r>
            </a:p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(Precondition &amp; Calculation)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8CFB9E7-4E4C-4DF5-82C6-4E87E953A54D}"/>
              </a:ext>
            </a:extLst>
          </p:cNvPr>
          <p:cNvSpPr txBox="1"/>
          <p:nvPr/>
        </p:nvSpPr>
        <p:spPr>
          <a:xfrm>
            <a:off x="251520" y="1844824"/>
            <a:ext cx="878497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The parade proceeds in a single row, is not affected by traffic situation and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does not stop at any circumstances.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When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the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head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of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the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parade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reaches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the end of current intersection,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a new node is created to which the parade proceeds.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When the tail of the parade passes the end of current intersection,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the corresponding node is deleted from the graph.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Parade length = Number of protesters * 1meter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Ex) Parade length = 100 * 1m = 100m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Road length(weight) = Straight line distance between two intersections(meter)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(Calculated via google earth manually)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Parade speed(</a:t>
            </a:r>
            <a:r>
              <a:rPr lang="en-US" altLang="ko-KR" dirty="0" err="1">
                <a:solidFill>
                  <a:schemeClr val="bg1"/>
                </a:solidFill>
              </a:rPr>
              <a:t>mpm</a:t>
            </a:r>
            <a:r>
              <a:rPr lang="en-US" altLang="ko-KR" dirty="0">
                <a:solidFill>
                  <a:schemeClr val="bg1"/>
                </a:solidFill>
              </a:rPr>
              <a:t>) = Total route length(meter) / Parade time(minute)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Ex) Speed =  5km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/ 2h = 5000m / 120m = 41.66mpm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38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467693" y="421838"/>
            <a:ext cx="8172102" cy="1200329"/>
            <a:chOff x="3149864" y="428471"/>
            <a:chExt cx="2835219" cy="120032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149864" y="428471"/>
              <a:ext cx="28352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Graphing</a:t>
              </a:r>
              <a:r>
                <a:rPr lang="ko-KR" altLang="en-US" sz="36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the</a:t>
              </a:r>
              <a:r>
                <a:rPr lang="ko-KR" altLang="en-US" sz="36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Parade Route</a:t>
              </a:r>
            </a:p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(Precondition &amp; Calculation Explained)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4330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421838"/>
            <a:ext cx="7056784" cy="1200329"/>
            <a:chOff x="3347864" y="428471"/>
            <a:chExt cx="2448272" cy="120032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428471"/>
              <a:ext cx="21602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Graphing</a:t>
              </a:r>
              <a:r>
                <a:rPr lang="ko-KR" altLang="en-US" sz="36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the</a:t>
              </a:r>
              <a:r>
                <a:rPr lang="ko-KR" altLang="en-US" sz="36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Parade Route</a:t>
              </a:r>
            </a:p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(Processable Information)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8CFB9E7-4E4C-4DF5-82C6-4E87E953A54D}"/>
              </a:ext>
            </a:extLst>
          </p:cNvPr>
          <p:cNvSpPr txBox="1"/>
          <p:nvPr/>
        </p:nvSpPr>
        <p:spPr>
          <a:xfrm>
            <a:off x="251520" y="1844824"/>
            <a:ext cx="878497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B0F0"/>
                </a:solidFill>
              </a:rPr>
              <a:t>Dynamic Shortest Distance(</a:t>
            </a:r>
            <a:r>
              <a:rPr lang="ko-KR" altLang="en-US" sz="2000" b="1" dirty="0" err="1">
                <a:solidFill>
                  <a:srgbClr val="00B0F0"/>
                </a:solidFill>
              </a:rPr>
              <a:t>차벽</a:t>
            </a:r>
            <a:r>
              <a:rPr lang="ko-KR" altLang="en-US" sz="2000" b="1" dirty="0">
                <a:solidFill>
                  <a:srgbClr val="00B0F0"/>
                </a:solidFill>
              </a:rPr>
              <a:t> 예상 사거리</a:t>
            </a:r>
            <a:r>
              <a:rPr lang="en-US" altLang="ko-KR" sz="2000" b="1" dirty="0">
                <a:solidFill>
                  <a:srgbClr val="00B0F0"/>
                </a:solidFill>
              </a:rPr>
              <a:t>)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Protesters tend to divert designated path and proceed straight to the destination at all times. Continuous shortest distance calculation between the intersections a parade is passing by and the destination is an essential information for predicting intersections that is in need of police barricade.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accent6"/>
                </a:solidFill>
              </a:rPr>
              <a:t>Closeness Centrality(</a:t>
            </a:r>
            <a:r>
              <a:rPr lang="ko-KR" altLang="en-US" sz="2000" b="1" dirty="0">
                <a:solidFill>
                  <a:schemeClr val="accent6"/>
                </a:solidFill>
              </a:rPr>
              <a:t>주요 경력 배치 사거리</a:t>
            </a:r>
            <a:r>
              <a:rPr lang="en-US" altLang="ko-KR" sz="2000" b="1" dirty="0">
                <a:solidFill>
                  <a:schemeClr val="accent6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Continuous CC calculation, excluding intersections the parade is passing by, is an essential information for predicting intersections that is in most need of police force deployment.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Number of Components(</a:t>
            </a:r>
            <a:r>
              <a:rPr lang="ko-KR" altLang="en-US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진행중인 행진 수</a:t>
            </a:r>
            <a:r>
              <a:rPr lang="en-US" altLang="ko-KR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Indicates the number of parades in progress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61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2738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2142000" y="1916832"/>
            <a:ext cx="4860000" cy="1656184"/>
            <a:chOff x="2142000" y="1916832"/>
            <a:chExt cx="4860000" cy="1656184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2142000" y="1916832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142000" y="3573016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9752" y="2299519"/>
              <a:ext cx="45365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Q&amp;A</a:t>
              </a:r>
              <a:endParaRPr lang="ko-KR" altLang="en-US" sz="4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411760" y="3728065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alpha val="92000"/>
                  </a:schemeClr>
                </a:solidFill>
              </a:rPr>
              <a:t>Problem Definition and Modeling</a:t>
            </a:r>
            <a:endParaRPr lang="ko-KR" altLang="en-US" sz="1200" dirty="0">
              <a:solidFill>
                <a:schemeClr val="bg1">
                  <a:alpha val="92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0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421838"/>
            <a:ext cx="7056784" cy="1200329"/>
            <a:chOff x="3347864" y="428471"/>
            <a:chExt cx="2448272" cy="120032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428471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Bibliography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2756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536</Words>
  <Application>Microsoft Office PowerPoint</Application>
  <PresentationFormat>화면 슬라이드 쇼(4:3)</PresentationFormat>
  <Paragraphs>99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Ebrima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sony</dc:creator>
  <cp:lastModifiedBy>Cho Michael</cp:lastModifiedBy>
  <cp:revision>165</cp:revision>
  <dcterms:created xsi:type="dcterms:W3CDTF">2016-02-28T00:49:02Z</dcterms:created>
  <dcterms:modified xsi:type="dcterms:W3CDTF">2018-09-09T06:46:00Z</dcterms:modified>
</cp:coreProperties>
</file>