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2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265" autoAdjust="0"/>
  </p:normalViewPr>
  <p:slideViewPr>
    <p:cSldViewPr>
      <p:cViewPr varScale="1">
        <p:scale>
          <a:sx n="93" d="100"/>
          <a:sy n="93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9T21:10:15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9-09T21:10:16.659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전역자로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활용해서 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관할서가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표에 존재하는 네 가지 필드를 전부 활용할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관할서는 제일 시위가 많이 일어나는 중부</a:t>
            </a:r>
            <a:r>
              <a:rPr lang="en-US" altLang="ko-KR" dirty="0"/>
              <a:t>, </a:t>
            </a:r>
            <a:r>
              <a:rPr lang="ko-KR" altLang="en-US" dirty="0"/>
              <a:t>종로</a:t>
            </a:r>
            <a:r>
              <a:rPr lang="en-US" altLang="ko-KR" dirty="0"/>
              <a:t>,</a:t>
            </a:r>
            <a:r>
              <a:rPr lang="ko-KR" altLang="en-US" dirty="0"/>
              <a:t> 남대문 한정</a:t>
            </a:r>
            <a:r>
              <a:rPr lang="en-US" altLang="ko-KR" dirty="0"/>
              <a:t>(</a:t>
            </a:r>
            <a:r>
              <a:rPr lang="ko-KR" altLang="en-US" dirty="0"/>
              <a:t>경우에 따라서 바뀔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(</a:t>
            </a:r>
            <a:r>
              <a:rPr lang="ko-KR" altLang="en-US" dirty="0"/>
              <a:t>항상 있는 것은 아님</a:t>
            </a:r>
            <a:r>
              <a:rPr lang="en-US" altLang="ko-KR" dirty="0"/>
              <a:t>. </a:t>
            </a:r>
            <a:r>
              <a:rPr lang="ko-KR" altLang="en-US" dirty="0"/>
              <a:t>규모가 있는 시위만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나중에 최종 결과물인 실시간 그래프를 보여줄 때 이런 방식으로 보여줄 예정이라 참고삼아 보여주는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 다른 부분은 여기서는 각 시위대의 행진 경로 전체를 보여주지만 저는 실제 행진이 지나가는 교차로 부분만 위와 같이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아까 말씀드렸듯이 중부</a:t>
            </a:r>
            <a:r>
              <a:rPr lang="en-US" altLang="ko-KR" dirty="0"/>
              <a:t>, </a:t>
            </a:r>
            <a:r>
              <a:rPr lang="ko-KR" altLang="en-US" dirty="0"/>
              <a:t>남대문</a:t>
            </a:r>
            <a:r>
              <a:rPr lang="en-US" altLang="ko-KR" dirty="0"/>
              <a:t>, </a:t>
            </a:r>
            <a:r>
              <a:rPr lang="ko-KR" altLang="en-US" dirty="0"/>
              <a:t>종로 관내 한정해서 교차로가 뚜렷하게 나오는 지도 위에서 표시될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행진이라 하면 직선으로만 진행해서 그래프와는 거리가 멀지 않을까 라는 생각도 드는데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직선으로만 진행하지는 않고 예를 들어 진행하다 분할되거나 길게 왕복을 하여 같은 곳으로 돌아오거나 </a:t>
            </a:r>
            <a:endParaRPr lang="en-US" altLang="ko-KR" dirty="0"/>
          </a:p>
          <a:p>
            <a:r>
              <a:rPr lang="ko-KR" altLang="en-US" dirty="0"/>
              <a:t>아예 다른 시작 지점에서 시작하여 중간에 서로 만나서 같이 진행하는 등 다양한 상황이 존재하여 그래프로 표현할 거리가 풍부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슬라이드는 그래프를 구현하는데 필요한 전제 조건들을 설명한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행진은 항상 일렬로 진행하고 교통상황이나 기타 요소에 간섭 받지 않고 쭉 진행함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머리 부분</a:t>
            </a:r>
            <a:r>
              <a:rPr lang="en-US" altLang="ko-KR" dirty="0"/>
              <a:t>, </a:t>
            </a:r>
            <a:r>
              <a:rPr lang="ko-KR" altLang="en-US" dirty="0"/>
              <a:t>제일 앞부분이 진행하는 교차로의 끝에 다다라 새로운 교차로로 진행할 경우 그래프에 새로운 교차로에 대한 노드가 추가됨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마찬가지로</a:t>
            </a:r>
            <a:r>
              <a:rPr lang="en-US" altLang="ko-KR" dirty="0"/>
              <a:t> </a:t>
            </a:r>
            <a:r>
              <a:rPr lang="ko-KR" altLang="en-US" dirty="0"/>
              <a:t>행진의 꼬리 부분</a:t>
            </a:r>
            <a:r>
              <a:rPr lang="en-US" altLang="ko-KR" dirty="0"/>
              <a:t>, </a:t>
            </a:r>
            <a:r>
              <a:rPr lang="ko-KR" altLang="en-US" dirty="0"/>
              <a:t>제일 뒷부분이 진행하는 교차로의 끝에 </a:t>
            </a:r>
            <a:r>
              <a:rPr lang="ko-KR" altLang="en-US" dirty="0" err="1"/>
              <a:t>다다라면</a:t>
            </a:r>
            <a:r>
              <a:rPr lang="ko-KR" altLang="en-US" dirty="0"/>
              <a:t> 그래프에서 해당 교차로에 대한 노드가 삭제됨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길이는 교차로 수 </a:t>
            </a:r>
            <a:r>
              <a:rPr lang="en-US" altLang="ko-KR" dirty="0"/>
              <a:t>* 1m</a:t>
            </a:r>
          </a:p>
          <a:p>
            <a:pPr marL="228600" indent="-228600">
              <a:buAutoNum type="arabicPeriod"/>
            </a:pP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Weight, </a:t>
            </a:r>
            <a:r>
              <a:rPr lang="ko-KR" altLang="en-US" dirty="0"/>
              <a:t>즉 도로의 길이는 두 </a:t>
            </a:r>
            <a:r>
              <a:rPr lang="ko-KR" altLang="en-US" dirty="0" err="1"/>
              <a:t>교차로간의</a:t>
            </a:r>
            <a:r>
              <a:rPr lang="ko-KR" altLang="en-US" dirty="0"/>
              <a:t> 직선거리</a:t>
            </a:r>
            <a:r>
              <a:rPr lang="en-US" altLang="ko-KR" dirty="0"/>
              <a:t>. </a:t>
            </a:r>
            <a:r>
              <a:rPr lang="ko-KR" altLang="en-US" dirty="0"/>
              <a:t>교차로 사이 거리에 대한 자료가 없어 구글 어스로 하나씩 측정할 예정</a:t>
            </a:r>
            <a:r>
              <a:rPr lang="en-US" altLang="ko-KR" dirty="0"/>
              <a:t>. </a:t>
            </a:r>
            <a:r>
              <a:rPr lang="ko-KR" altLang="en-US" dirty="0"/>
              <a:t>많은 노가다가 예상되니 다른 방안 </a:t>
            </a:r>
            <a:r>
              <a:rPr lang="ko-KR" altLang="en-US" dirty="0" err="1"/>
              <a:t>검토중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진행 속도는 </a:t>
            </a:r>
            <a:r>
              <a:rPr lang="en-US" altLang="ko-KR" dirty="0"/>
              <a:t>(</a:t>
            </a:r>
            <a:r>
              <a:rPr lang="ko-KR" altLang="en-US" dirty="0"/>
              <a:t>행진 경로의 총 길이</a:t>
            </a:r>
            <a:r>
              <a:rPr lang="en-US" altLang="ko-KR" dirty="0"/>
              <a:t>+</a:t>
            </a:r>
            <a:r>
              <a:rPr lang="ko-KR" altLang="en-US" dirty="0"/>
              <a:t>행진의 길이</a:t>
            </a:r>
            <a:r>
              <a:rPr lang="en-US" altLang="ko-KR" dirty="0"/>
              <a:t>) / </a:t>
            </a:r>
            <a:r>
              <a:rPr lang="ko-KR" altLang="en-US" dirty="0"/>
              <a:t>행진의 소요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진행에 따라 노드가 추가</a:t>
            </a:r>
            <a:r>
              <a:rPr lang="en-US" altLang="ko-KR" dirty="0"/>
              <a:t>/</a:t>
            </a:r>
            <a:r>
              <a:rPr lang="ko-KR" altLang="en-US" dirty="0"/>
              <a:t>삭제되는 과정을 설명</a:t>
            </a:r>
            <a:endParaRPr lang="en-US" altLang="ko-KR" dirty="0"/>
          </a:p>
          <a:p>
            <a:r>
              <a:rPr lang="ko-KR" altLang="en-US" dirty="0"/>
              <a:t>중간에 보이는 자료는 제가 임의로 만든 가상의 행진 자료이고 최대한 숫자가 </a:t>
            </a:r>
            <a:r>
              <a:rPr lang="ko-KR" altLang="en-US" dirty="0" err="1"/>
              <a:t>이쁘게</a:t>
            </a:r>
            <a:r>
              <a:rPr lang="ko-KR" altLang="en-US" dirty="0"/>
              <a:t> 계산되도록 설정됨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행진 경로의 총 길이는 </a:t>
            </a:r>
            <a:r>
              <a:rPr lang="en-US" altLang="ko-KR" dirty="0"/>
              <a:t>700m</a:t>
            </a:r>
            <a:r>
              <a:rPr lang="ko-KR" altLang="en-US" dirty="0"/>
              <a:t>이고 각 </a:t>
            </a:r>
            <a:r>
              <a:rPr lang="ko-KR" altLang="en-US" dirty="0" err="1"/>
              <a:t>사거리간의</a:t>
            </a:r>
            <a:r>
              <a:rPr lang="ko-KR" altLang="en-US" dirty="0"/>
              <a:t> </a:t>
            </a:r>
            <a:r>
              <a:rPr lang="en-US" altLang="ko-KR" dirty="0"/>
              <a:t>Weight(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100m.</a:t>
            </a:r>
          </a:p>
          <a:p>
            <a:r>
              <a:rPr lang="ko-KR" altLang="en-US" dirty="0"/>
              <a:t>집회 시간은 </a:t>
            </a:r>
            <a:r>
              <a:rPr lang="en-US" altLang="ko-KR" dirty="0"/>
              <a:t>3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200</a:t>
            </a:r>
            <a:r>
              <a:rPr lang="ko-KR" altLang="en-US" dirty="0"/>
              <a:t>분 소요되며 신고 인원은 </a:t>
            </a:r>
            <a:r>
              <a:rPr lang="en-US" altLang="ko-KR" dirty="0"/>
              <a:t>300</a:t>
            </a:r>
            <a:r>
              <a:rPr lang="ko-KR" altLang="en-US" dirty="0"/>
              <a:t>명이므로 행진의 길이는 </a:t>
            </a:r>
            <a:r>
              <a:rPr lang="en-US" altLang="ko-KR" dirty="0"/>
              <a:t>300m.</a:t>
            </a:r>
          </a:p>
          <a:p>
            <a:r>
              <a:rPr lang="ko-KR" altLang="en-US" dirty="0"/>
              <a:t>그러므로 행진의 진행 속도는 </a:t>
            </a:r>
            <a:r>
              <a:rPr lang="en-US" altLang="ko-KR" dirty="0"/>
              <a:t>5mpm.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 </a:t>
            </a:r>
            <a:r>
              <a:rPr lang="en-US" altLang="ko-KR" dirty="0"/>
              <a:t>Dynamic Graph</a:t>
            </a:r>
            <a:r>
              <a:rPr lang="ko-KR" altLang="en-US" dirty="0"/>
              <a:t>를 통해 얻을 수 있는 유용한 정보 설명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차벽</a:t>
            </a:r>
            <a:r>
              <a:rPr lang="ko-KR" altLang="en-US" dirty="0"/>
              <a:t> 예상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시위자들은 대개 지정된 행진 경로가 있음에도 불구하고 중간중간 행진 목적지까지의 더 빠른 경로로 이탈하는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불법 행진으로 간주되어 기대마</a:t>
            </a:r>
            <a:r>
              <a:rPr lang="en-US" altLang="ko-KR" dirty="0"/>
              <a:t>(</a:t>
            </a:r>
            <a:r>
              <a:rPr lang="ko-KR" altLang="en-US" dirty="0"/>
              <a:t>경찰 버스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차벽을</a:t>
            </a:r>
            <a:r>
              <a:rPr lang="ko-KR" altLang="en-US" dirty="0"/>
              <a:t> 세우거나 기동 대원들이 방패로 바리케이드 구축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실시간으로 행진이 지나가는 교차로를 기준으로 행진 목적지 까지의 최단 경로를 계산하면 그 중간에 있는 노드들을 </a:t>
            </a:r>
            <a:r>
              <a:rPr lang="ko-KR" altLang="en-US" dirty="0" err="1"/>
              <a:t>차벽</a:t>
            </a:r>
            <a:r>
              <a:rPr lang="ko-KR" altLang="en-US" dirty="0"/>
              <a:t> 예상 교차로로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경력 배치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여러가지 </a:t>
            </a:r>
            <a:r>
              <a:rPr lang="en-US" altLang="ko-KR" dirty="0"/>
              <a:t>Centrality</a:t>
            </a:r>
            <a:r>
              <a:rPr lang="ko-KR" altLang="en-US" dirty="0"/>
              <a:t>를 살펴봤지만 실제로 시위 현장에서 </a:t>
            </a:r>
            <a:r>
              <a:rPr lang="ko-KR" altLang="en-US" dirty="0" err="1"/>
              <a:t>적용될만한건</a:t>
            </a:r>
            <a:r>
              <a:rPr lang="ko-KR" altLang="en-US" dirty="0"/>
              <a:t> </a:t>
            </a:r>
            <a:r>
              <a:rPr lang="en-US" altLang="ko-KR" dirty="0"/>
              <a:t>Closeness Centrality.</a:t>
            </a:r>
          </a:p>
          <a:p>
            <a:r>
              <a:rPr lang="ko-KR" altLang="en-US" dirty="0"/>
              <a:t>말 그대로 다른 교차로들과 얼마나 거리가 가까운지에 대한 척도이므로 주요 경력 배치 교차로 예측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wsis.com/view/?id=NISX20180202_0000220913" TargetMode="External"/><Relationship Id="rId4" Type="http://schemas.openxmlformats.org/officeDocument/2006/relationships/hyperlink" Target="https://www.facebook.com/policewiki/photos/a.200723500090670/886645851498428/?type=3&amp;thea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does not stop at any circumstances.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           a new node is created to which the parade proceeds.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             the corresponding node is deleted from the graph.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length = Number of protesters * 1meter                                       Ex) Parade length = 100 * 1m = 100m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 (Calculated via google earth manually)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</a:t>
            </a:r>
            <a:r>
              <a:rPr lang="en-US" altLang="ko-KR" sz="1500" dirty="0">
                <a:solidFill>
                  <a:schemeClr val="bg1"/>
                </a:solidFill>
              </a:rPr>
              <a:t>(Total route length+ Parade length)meter / Parade time(minute)</a:t>
            </a: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Ex) Speed = (5000 + 1000)meters / 120minutes = 50mpm</a:t>
            </a: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9C31256-32B7-47B2-A4D1-5400840346E8}"/>
              </a:ext>
            </a:extLst>
          </p:cNvPr>
          <p:cNvSpPr/>
          <p:nvPr/>
        </p:nvSpPr>
        <p:spPr>
          <a:xfrm>
            <a:off x="755576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서울역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D90369-3955-49DC-901A-3ECE3F476ED2}"/>
              </a:ext>
            </a:extLst>
          </p:cNvPr>
          <p:cNvSpPr/>
          <p:nvPr/>
        </p:nvSpPr>
        <p:spPr>
          <a:xfrm>
            <a:off x="2771800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C50F2B-5CD2-40C1-B511-A9F0D870C51A}"/>
              </a:ext>
            </a:extLst>
          </p:cNvPr>
          <p:cNvSpPr/>
          <p:nvPr/>
        </p:nvSpPr>
        <p:spPr>
          <a:xfrm>
            <a:off x="3779912" y="2426244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879F97-C3B0-4377-8A22-58DD877B4234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1043608" y="3022102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8ACBE2-7A01-4595-B9A9-4F4B631DFA0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2050245" y="2564903"/>
            <a:ext cx="721555" cy="3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519FED-F2BE-4D7D-9030-4396BF28E28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059832" y="2564903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F435ADE-246D-47A4-BCC5-DC068C8AC428}"/>
              </a:ext>
            </a:extLst>
          </p:cNvPr>
          <p:cNvSpPr/>
          <p:nvPr/>
        </p:nvSpPr>
        <p:spPr>
          <a:xfrm>
            <a:off x="4810065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702409-5AFA-4DDA-82E5-AE59E965B374}"/>
              </a:ext>
            </a:extLst>
          </p:cNvPr>
          <p:cNvCxnSpPr>
            <a:endCxn id="41" idx="2"/>
          </p:cNvCxnSpPr>
          <p:nvPr/>
        </p:nvCxnSpPr>
        <p:spPr>
          <a:xfrm>
            <a:off x="4089985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B26D259-46E1-4E0E-9E7C-28B4ED706AAC}"/>
              </a:ext>
            </a:extLst>
          </p:cNvPr>
          <p:cNvSpPr/>
          <p:nvPr/>
        </p:nvSpPr>
        <p:spPr>
          <a:xfrm>
            <a:off x="5836842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종각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EC35E7-EF37-4EA5-912A-EA184C683BB4}"/>
              </a:ext>
            </a:extLst>
          </p:cNvPr>
          <p:cNvCxnSpPr>
            <a:endCxn id="43" idx="2"/>
          </p:cNvCxnSpPr>
          <p:nvPr/>
        </p:nvCxnSpPr>
        <p:spPr>
          <a:xfrm>
            <a:off x="5116762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C431A60-31FD-46D5-966D-0112AEAE0BF7}"/>
              </a:ext>
            </a:extLst>
          </p:cNvPr>
          <p:cNvSpPr/>
          <p:nvPr/>
        </p:nvSpPr>
        <p:spPr>
          <a:xfrm>
            <a:off x="6902349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을지로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A9436C-0BE5-4E37-AC41-303ED90CC17F}"/>
              </a:ext>
            </a:extLst>
          </p:cNvPr>
          <p:cNvSpPr/>
          <p:nvPr/>
        </p:nvSpPr>
        <p:spPr>
          <a:xfrm>
            <a:off x="7951167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개풍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36FE2E-A76B-426D-9B1C-ECBC4933A0A2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7190381" y="3064283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D95E49-E68F-4FA4-9B28-0F22ACEEC8A9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>
            <a:off x="6124874" y="2564903"/>
            <a:ext cx="819656" cy="3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B213BAB-4545-4749-AEEE-2C77CD127CFD}"/>
              </a:ext>
            </a:extLst>
          </p:cNvPr>
          <p:cNvSpPr/>
          <p:nvPr/>
        </p:nvSpPr>
        <p:spPr>
          <a:xfrm>
            <a:off x="2771800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60F539-0770-4569-AC37-FCD3130D4BC5}"/>
              </a:ext>
            </a:extLst>
          </p:cNvPr>
          <p:cNvSpPr/>
          <p:nvPr/>
        </p:nvSpPr>
        <p:spPr>
          <a:xfrm>
            <a:off x="3768065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1202C3F-BBC2-499D-8D51-B993F67FEFEB}"/>
              </a:ext>
            </a:extLst>
          </p:cNvPr>
          <p:cNvSpPr/>
          <p:nvPr/>
        </p:nvSpPr>
        <p:spPr>
          <a:xfrm>
            <a:off x="4803713" y="241553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499C26-1FC2-4E2A-8959-370B9CABC966}"/>
              </a:ext>
            </a:extLst>
          </p:cNvPr>
          <p:cNvSpPr/>
          <p:nvPr/>
        </p:nvSpPr>
        <p:spPr>
          <a:xfrm>
            <a:off x="5840218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7FD66E7-AB1A-49AA-A0D8-423E7E8A3640}"/>
              </a:ext>
            </a:extLst>
          </p:cNvPr>
          <p:cNvSpPr/>
          <p:nvPr/>
        </p:nvSpPr>
        <p:spPr>
          <a:xfrm>
            <a:off x="6902349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D352AF-DD58-4814-9C2B-F0CEF01B1B1F}"/>
              </a:ext>
            </a:extLst>
          </p:cNvPr>
          <p:cNvSpPr/>
          <p:nvPr/>
        </p:nvSpPr>
        <p:spPr>
          <a:xfrm>
            <a:off x="7945957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EAAE169-BC7F-4CC3-8866-D2EB8600CB2A}"/>
              </a:ext>
            </a:extLst>
          </p:cNvPr>
          <p:cNvSpPr/>
          <p:nvPr/>
        </p:nvSpPr>
        <p:spPr>
          <a:xfrm>
            <a:off x="742573" y="2878087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8F27B3-FC49-4196-A621-F1DF5E46E55B}"/>
              </a:ext>
            </a:extLst>
          </p:cNvPr>
          <p:cNvSpPr/>
          <p:nvPr/>
        </p:nvSpPr>
        <p:spPr>
          <a:xfrm>
            <a:off x="1804394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남대문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1752A1-301B-4352-872D-5B02B0ACA9BA}"/>
              </a:ext>
            </a:extLst>
          </p:cNvPr>
          <p:cNvSpPr/>
          <p:nvPr/>
        </p:nvSpPr>
        <p:spPr>
          <a:xfrm>
            <a:off x="1799184" y="2874468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6398FB2A-5B08-4EAF-86DF-1102EEB63CF0}"/>
              </a:ext>
            </a:extLst>
          </p:cNvPr>
          <p:cNvSpPr/>
          <p:nvPr/>
        </p:nvSpPr>
        <p:spPr>
          <a:xfrm>
            <a:off x="742574" y="3937732"/>
            <a:ext cx="7491416" cy="198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700m</a:t>
            </a:r>
            <a:endParaRPr lang="ko-KR" altLang="en-US" sz="1400" dirty="0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FF14F601-24CF-42DF-945D-6CFAF022F9F3}"/>
              </a:ext>
            </a:extLst>
          </p:cNvPr>
          <p:cNvSpPr/>
          <p:nvPr/>
        </p:nvSpPr>
        <p:spPr>
          <a:xfrm>
            <a:off x="742574" y="3446363"/>
            <a:ext cx="1165130" cy="198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0" name="화살표: 왼쪽/오른쪽 69">
            <a:extLst>
              <a:ext uri="{FF2B5EF4-FFF2-40B4-BE49-F238E27FC236}">
                <a16:creationId xmlns:a16="http://schemas.microsoft.com/office/drawing/2014/main" id="{11A8A330-D1C2-41EA-82FE-CA249D0201EC}"/>
              </a:ext>
            </a:extLst>
          </p:cNvPr>
          <p:cNvSpPr/>
          <p:nvPr/>
        </p:nvSpPr>
        <p:spPr>
          <a:xfrm>
            <a:off x="1900823" y="3441880"/>
            <a:ext cx="1093122" cy="21291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1" name="화살표: 왼쪽/오른쪽 70">
            <a:extLst>
              <a:ext uri="{FF2B5EF4-FFF2-40B4-BE49-F238E27FC236}">
                <a16:creationId xmlns:a16="http://schemas.microsoft.com/office/drawing/2014/main" id="{CB9670D0-5CAD-4DDE-AB86-03D8A12F7661}"/>
              </a:ext>
            </a:extLst>
          </p:cNvPr>
          <p:cNvSpPr/>
          <p:nvPr/>
        </p:nvSpPr>
        <p:spPr>
          <a:xfrm>
            <a:off x="2987064" y="3445981"/>
            <a:ext cx="959863" cy="2033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2" name="화살표: 왼쪽/오른쪽 71">
            <a:extLst>
              <a:ext uri="{FF2B5EF4-FFF2-40B4-BE49-F238E27FC236}">
                <a16:creationId xmlns:a16="http://schemas.microsoft.com/office/drawing/2014/main" id="{ECC81EF5-359C-49DF-80A9-34ADFC59DCD8}"/>
              </a:ext>
            </a:extLst>
          </p:cNvPr>
          <p:cNvSpPr/>
          <p:nvPr/>
        </p:nvSpPr>
        <p:spPr>
          <a:xfrm>
            <a:off x="3940046" y="3443707"/>
            <a:ext cx="1049818" cy="20526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3" name="화살표: 왼쪽/오른쪽 72">
            <a:extLst>
              <a:ext uri="{FF2B5EF4-FFF2-40B4-BE49-F238E27FC236}">
                <a16:creationId xmlns:a16="http://schemas.microsoft.com/office/drawing/2014/main" id="{BCE00036-C345-4967-90A5-B5C51881EC00}"/>
              </a:ext>
            </a:extLst>
          </p:cNvPr>
          <p:cNvSpPr/>
          <p:nvPr/>
        </p:nvSpPr>
        <p:spPr>
          <a:xfrm>
            <a:off x="4982983" y="3451804"/>
            <a:ext cx="1049818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4" name="화살표: 왼쪽/오른쪽 73">
            <a:extLst>
              <a:ext uri="{FF2B5EF4-FFF2-40B4-BE49-F238E27FC236}">
                <a16:creationId xmlns:a16="http://schemas.microsoft.com/office/drawing/2014/main" id="{82F69F31-3734-4013-8948-A7F857D06B4D}"/>
              </a:ext>
            </a:extLst>
          </p:cNvPr>
          <p:cNvSpPr/>
          <p:nvPr/>
        </p:nvSpPr>
        <p:spPr>
          <a:xfrm>
            <a:off x="6025920" y="3447318"/>
            <a:ext cx="1049818" cy="21291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EAE5F1A1-86BD-48D9-8E96-E7C4676F25CB}"/>
              </a:ext>
            </a:extLst>
          </p:cNvPr>
          <p:cNvSpPr/>
          <p:nvPr/>
        </p:nvSpPr>
        <p:spPr>
          <a:xfrm>
            <a:off x="7068859" y="3457241"/>
            <a:ext cx="1165130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89247D-A613-4303-B1C6-18D049BA1197}"/>
              </a:ext>
            </a:extLst>
          </p:cNvPr>
          <p:cNvSpPr txBox="1"/>
          <p:nvPr/>
        </p:nvSpPr>
        <p:spPr>
          <a:xfrm>
            <a:off x="1352734" y="5803778"/>
            <a:ext cx="64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speed = (700 + 300)meters / 200minutes = 5mpm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E6A6D-4842-4AA2-8989-1B608741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40" y="4654106"/>
            <a:ext cx="6238720" cy="8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9" grpId="0" animBg="1"/>
      <p:bldP spid="9" grpId="1" animBg="1"/>
      <p:bldP spid="59" grpId="0" animBg="1"/>
      <p:bldP spid="59" grpId="1" animBg="1"/>
      <p:bldP spid="59" grpId="2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(Processable 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Shortest Distance(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차벽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예상 교차로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Protesters tend to divert designated path and proceed straight to the destination at all times. Continuous shortest distance calculation between the intersections a parade is passing by and the destination is an essential information for predicting intersections that is in need of police barricade.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Closeness Centrality(</a:t>
            </a:r>
            <a:r>
              <a:rPr lang="ko-KR" altLang="en-US" sz="2000" b="1" dirty="0">
                <a:solidFill>
                  <a:schemeClr val="accent6"/>
                </a:solidFill>
              </a:rPr>
              <a:t>주요 경력 배치 교차로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Continuous CC calculation, excluding intersections the parade is passing by, is an essential information for predicting intersections that is in top priority of police force deployment.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Components(</a:t>
            </a:r>
            <a:r>
              <a:rPr lang="ko-KR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진행중인 행진 수</a:t>
            </a:r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Indicates the number of parades in progress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F3B1D95-99E2-4475-9305-F309676E5C68}"/>
              </a:ext>
            </a:extLst>
          </p:cNvPr>
          <p:cNvSpPr/>
          <p:nvPr/>
        </p:nvSpPr>
        <p:spPr>
          <a:xfrm>
            <a:off x="6760919" y="6396842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7D788-151C-4189-A88E-008B524B51BB}"/>
              </a:ext>
            </a:extLst>
          </p:cNvPr>
          <p:cNvSpPr/>
          <p:nvPr/>
        </p:nvSpPr>
        <p:spPr>
          <a:xfrm>
            <a:off x="7336983" y="59403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095A75-73FB-4008-9E55-C13C3A8FD32C}"/>
              </a:ext>
            </a:extLst>
          </p:cNvPr>
          <p:cNvSpPr/>
          <p:nvPr/>
        </p:nvSpPr>
        <p:spPr>
          <a:xfrm>
            <a:off x="7931553" y="55399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AE8B76-F600-4E89-911D-883894CD59FE}"/>
              </a:ext>
            </a:extLst>
          </p:cNvPr>
          <p:cNvSpPr/>
          <p:nvPr/>
        </p:nvSpPr>
        <p:spPr>
          <a:xfrm>
            <a:off x="7370595" y="519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E78F-D1A5-4CC8-A0BF-93010FFC3411}"/>
              </a:ext>
            </a:extLst>
          </p:cNvPr>
          <p:cNvSpPr/>
          <p:nvPr/>
        </p:nvSpPr>
        <p:spPr>
          <a:xfrm>
            <a:off x="6776766" y="4856868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B2CCDB-45D7-4DA1-8632-D0B495F64B27}"/>
              </a:ext>
            </a:extLst>
          </p:cNvPr>
          <p:cNvSpPr/>
          <p:nvPr/>
        </p:nvSpPr>
        <p:spPr>
          <a:xfrm>
            <a:off x="6760919" y="55820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B817DA-6708-4C8D-A85D-B7E48545512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945307" y="6124786"/>
            <a:ext cx="423312" cy="3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688D0C-FA6F-4192-976A-D3F2A572863F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7521371" y="5647994"/>
            <a:ext cx="410182" cy="3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197CBD-0213-49B9-A097-DCC54F4F7FEA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6868931" y="5798112"/>
            <a:ext cx="0" cy="5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DA2756-753F-4EAF-B02D-03B72CB9312A}"/>
              </a:ext>
            </a:extLst>
          </p:cNvPr>
          <p:cNvCxnSpPr>
            <a:stCxn id="9" idx="1"/>
            <a:endCxn id="16" idx="5"/>
          </p:cNvCxnSpPr>
          <p:nvPr/>
        </p:nvCxnSpPr>
        <p:spPr>
          <a:xfrm flipH="1" flipV="1">
            <a:off x="6945307" y="5766476"/>
            <a:ext cx="423312" cy="2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01B7E-BE73-485F-8AEA-BD2855731D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6868931" y="5072892"/>
            <a:ext cx="15847" cy="5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3A6DD5-BA44-4FDD-80D5-626CEDC8B408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 flipV="1">
            <a:off x="7586619" y="5299100"/>
            <a:ext cx="376570" cy="2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0F75EB-41B7-44E4-BC89-59D7FED86068}"/>
              </a:ext>
            </a:extLst>
          </p:cNvPr>
          <p:cNvCxnSpPr>
            <a:cxnSpLocks/>
            <a:stCxn id="11" idx="1"/>
            <a:endCxn id="15" idx="6"/>
          </p:cNvCxnSpPr>
          <p:nvPr/>
        </p:nvCxnSpPr>
        <p:spPr>
          <a:xfrm flipH="1" flipV="1">
            <a:off x="6992790" y="4964880"/>
            <a:ext cx="409441" cy="2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43BC-6D4E-4FA5-9FA3-D99EBB9B1285}"/>
              </a:ext>
            </a:extLst>
          </p:cNvPr>
          <p:cNvSpPr/>
          <p:nvPr/>
        </p:nvSpPr>
        <p:spPr>
          <a:xfrm rot="19432310">
            <a:off x="6619260" y="5888930"/>
            <a:ext cx="766863" cy="123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https://www.facebook.com/policewiki/photos/a.200723500090670/886645851498428/?type=3&amp;theater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00220006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1109</Words>
  <Application>Microsoft Office PowerPoint</Application>
  <PresentationFormat>화면 슬라이드 쇼(4:3)</PresentationFormat>
  <Paragraphs>141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197</cp:revision>
  <dcterms:created xsi:type="dcterms:W3CDTF">2016-02-28T00:49:02Z</dcterms:created>
  <dcterms:modified xsi:type="dcterms:W3CDTF">2018-09-09T16:55:53Z</dcterms:modified>
</cp:coreProperties>
</file>