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6" r:id="rId2"/>
    <p:sldId id="269" r:id="rId3"/>
    <p:sldId id="282" r:id="rId4"/>
    <p:sldId id="279" r:id="rId5"/>
    <p:sldId id="284" r:id="rId6"/>
    <p:sldId id="286" r:id="rId7"/>
    <p:sldId id="287" r:id="rId8"/>
    <p:sldId id="276" r:id="rId9"/>
    <p:sldId id="285" r:id="rId10"/>
  </p:sldIdLst>
  <p:sldSz cx="9144000" cy="6858000" type="screen4x3"/>
  <p:notesSz cx="6858000" cy="9144000"/>
  <p:embeddedFontLst>
    <p:embeddedFont>
      <p:font typeface="Ebrima" panose="02000000000000000000" pitchFamily="2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2"/>
    <a:srgbClr val="FFCC66"/>
    <a:srgbClr val="019096"/>
    <a:srgbClr val="037679"/>
    <a:srgbClr val="01AAB1"/>
    <a:srgbClr val="007042"/>
    <a:srgbClr val="291F09"/>
    <a:srgbClr val="3A2C0C"/>
    <a:srgbClr val="686868"/>
    <a:srgbClr val="4A7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984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E05F9-B2CA-439B-8EFD-90F64485631B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DE66-3386-48AC-A7D3-217B93C56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의무경찰 출신인 자로 항상 시위대의 이동 경로를 파악하는 역할을 많이 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서울 시내 교통량이 많은 주요 교차로는 다 한번씩 근무해봤고 아는 수준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군생활을 하면서 얻은 지식을 이번 과제에 응용하고자</a:t>
            </a:r>
            <a:endParaRPr lang="en-US" altLang="ko-KR" dirty="0"/>
          </a:p>
          <a:p>
            <a:r>
              <a:rPr lang="ko-KR" altLang="en-US" dirty="0"/>
              <a:t>시위대의 행진 경로를 </a:t>
            </a:r>
            <a:r>
              <a:rPr lang="en-US" altLang="ko-KR" dirty="0"/>
              <a:t>Dynamic Graph</a:t>
            </a:r>
            <a:r>
              <a:rPr lang="ko-KR" altLang="en-US" dirty="0"/>
              <a:t>로 표현하고자 결심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자료는 경찰청 홈페이지에서 얻을 수 있는 오늘의 주요 집회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Graphing </a:t>
            </a:r>
            <a:r>
              <a:rPr lang="ko-KR" altLang="en-US" dirty="0"/>
              <a:t>하고 싶은 시위대의 집회 일시</a:t>
            </a:r>
            <a:r>
              <a:rPr lang="en-US" altLang="ko-KR" dirty="0"/>
              <a:t>, </a:t>
            </a:r>
            <a:r>
              <a:rPr lang="ko-KR" altLang="en-US" dirty="0"/>
              <a:t>행진 경로</a:t>
            </a:r>
            <a:r>
              <a:rPr lang="en-US" altLang="ko-KR" dirty="0"/>
              <a:t>(</a:t>
            </a:r>
            <a:r>
              <a:rPr lang="ko-KR" altLang="en-US" dirty="0"/>
              <a:t>교차로별</a:t>
            </a:r>
            <a:r>
              <a:rPr lang="en-US" altLang="ko-KR" dirty="0"/>
              <a:t>), </a:t>
            </a:r>
            <a:r>
              <a:rPr lang="ko-KR" altLang="en-US" dirty="0"/>
              <a:t>시위대 인원</a:t>
            </a:r>
            <a:r>
              <a:rPr lang="en-US" altLang="ko-KR" dirty="0"/>
              <a:t>, </a:t>
            </a:r>
            <a:r>
              <a:rPr lang="ko-KR" altLang="en-US" dirty="0"/>
              <a:t>관할서 등이 표시되어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프로젝트에서는 사진 오른쪽의 설명과 같이 </a:t>
            </a:r>
            <a:r>
              <a:rPr lang="en-US" altLang="ko-KR" dirty="0"/>
              <a:t>Graph</a:t>
            </a:r>
            <a:r>
              <a:rPr lang="ko-KR" altLang="en-US" dirty="0"/>
              <a:t>를 구성할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77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집회</a:t>
            </a:r>
            <a:r>
              <a:rPr lang="en-US" altLang="ko-KR" dirty="0"/>
              <a:t>/</a:t>
            </a:r>
            <a:r>
              <a:rPr lang="ko-KR" altLang="en-US" dirty="0"/>
              <a:t>행진 요도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8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자료도 경찰청 홈페이지에서 얻을 수 있는 주요 집회</a:t>
            </a:r>
            <a:r>
              <a:rPr lang="en-US" altLang="ko-KR" dirty="0"/>
              <a:t>/</a:t>
            </a:r>
            <a:r>
              <a:rPr lang="ko-KR" altLang="en-US" dirty="0"/>
              <a:t>행진 자료</a:t>
            </a:r>
            <a:r>
              <a:rPr lang="en-US" altLang="ko-KR" dirty="0"/>
              <a:t>(</a:t>
            </a:r>
            <a:r>
              <a:rPr lang="ko-KR" altLang="en-US" dirty="0"/>
              <a:t>매일 업데이트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 슬라이드에서 보여준 요도표는 </a:t>
            </a:r>
            <a:r>
              <a:rPr lang="en-US" altLang="ko-KR" dirty="0"/>
              <a:t>Processed Data</a:t>
            </a:r>
            <a:r>
              <a:rPr lang="ko-KR" altLang="en-US" dirty="0"/>
              <a:t>이고 이건 </a:t>
            </a:r>
            <a:r>
              <a:rPr lang="en-US" altLang="ko-KR" dirty="0"/>
              <a:t>Raw Data.</a:t>
            </a:r>
          </a:p>
          <a:p>
            <a:r>
              <a:rPr lang="en-US" altLang="ko-KR" dirty="0"/>
              <a:t>Processed Data</a:t>
            </a:r>
            <a:r>
              <a:rPr lang="ko-KR" altLang="en-US" dirty="0"/>
              <a:t>가 항상 존재하는 것은 아니어서 </a:t>
            </a:r>
            <a:r>
              <a:rPr lang="en-US" altLang="ko-KR" dirty="0"/>
              <a:t>Raw Data</a:t>
            </a:r>
            <a:r>
              <a:rPr lang="ko-KR" altLang="en-US" dirty="0"/>
              <a:t>를 직접 활용할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행진의 경로가 교차로별로 표기 되어있어 데이터 내용은 동일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1DE66-3386-48AC-A7D3-217B93C561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124744"/>
            <a:ext cx="4860000" cy="1806590"/>
            <a:chOff x="2142000" y="1124744"/>
            <a:chExt cx="4860000" cy="1806590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42000" y="11247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142000" y="2924944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03748" y="1484784"/>
              <a:ext cx="453650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Data Structure Design</a:t>
              </a:r>
              <a:endParaRPr lang="ko-KR" altLang="en-US" sz="4400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5756" y="3501008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alpha val="92000"/>
                  </a:schemeClr>
                </a:solidFill>
                <a:latin typeface="+mj-lt"/>
                <a:ea typeface="맑은 고딕" panose="020B0503020000020004" pitchFamily="50" charset="-127"/>
              </a:rPr>
              <a:t>Problem Definition and Modeling</a:t>
            </a:r>
            <a:endParaRPr lang="ko-KR" altLang="en-US" sz="1600" dirty="0">
              <a:solidFill>
                <a:schemeClr val="bg1">
                  <a:alpha val="92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848" y="5991671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Wonhee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 Cho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anose="020B0503020000020004" pitchFamily="50" charset="-127"/>
                <a:cs typeface="Ebrima" pitchFamily="2" charset="0"/>
              </a:rPr>
              <a:t>Student ID: 20153129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+mj-lt"/>
              <a:ea typeface="맑은 고딕" panose="020B0503020000020004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780718"/>
            <a:ext cx="7056784" cy="841449"/>
            <a:chOff x="3347864" y="787351"/>
            <a:chExt cx="2448272" cy="84144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91880" y="78735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993BA3E-90BE-41FE-81A6-F00FFBCA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0" y="1981047"/>
            <a:ext cx="6683788" cy="443914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C1E46D0-2EAE-4180-8C01-9D2EE4D1DA4D}"/>
              </a:ext>
            </a:extLst>
          </p:cNvPr>
          <p:cNvSpPr/>
          <p:nvPr/>
        </p:nvSpPr>
        <p:spPr>
          <a:xfrm>
            <a:off x="2915816" y="407707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09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(Raw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2E8804C-E7A2-43F8-8829-1704F71C8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3800" r="-107" b="39501"/>
          <a:stretch/>
        </p:blipFill>
        <p:spPr>
          <a:xfrm>
            <a:off x="323528" y="1882357"/>
            <a:ext cx="5544616" cy="44462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C8B7B2-299F-43BE-8D6E-AF2428906A66}"/>
              </a:ext>
            </a:extLst>
          </p:cNvPr>
          <p:cNvSpPr/>
          <p:nvPr/>
        </p:nvSpPr>
        <p:spPr>
          <a:xfrm>
            <a:off x="321296" y="6328614"/>
            <a:ext cx="554461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&lt;2018.09.01 </a:t>
            </a:r>
            <a:r>
              <a:rPr lang="ko-KR" altLang="en-US" dirty="0">
                <a:latin typeface="+mj-lt"/>
              </a:rPr>
              <a:t>서울시 집회 개요 일부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57BEF-9620-42D4-8D92-5A9B04286E53}"/>
              </a:ext>
            </a:extLst>
          </p:cNvPr>
          <p:cNvSpPr txBox="1"/>
          <p:nvPr/>
        </p:nvSpPr>
        <p:spPr>
          <a:xfrm>
            <a:off x="6026795" y="1872350"/>
            <a:ext cx="3143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9888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46609"/>
            <a:ext cx="7056784" cy="1200329"/>
            <a:chOff x="3347864" y="453242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53242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Demonstration 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(Processed Data)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EC75EA1-6304-4EBC-B5AC-8EA46EF06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54489"/>
            <a:ext cx="5695384" cy="4382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2ED28-D8E5-4F95-9A71-C15078B85BF5}"/>
              </a:ext>
            </a:extLst>
          </p:cNvPr>
          <p:cNvSpPr txBox="1"/>
          <p:nvPr/>
        </p:nvSpPr>
        <p:spPr>
          <a:xfrm>
            <a:off x="1297828" y="5867978"/>
            <a:ext cx="34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&lt;2018.02.03 </a:t>
            </a:r>
            <a:r>
              <a:rPr lang="ko-KR" altLang="en-US" dirty="0">
                <a:latin typeface="+mj-lt"/>
              </a:rPr>
              <a:t>종로구 행진 요도</a:t>
            </a:r>
            <a:r>
              <a:rPr lang="en-US" altLang="ko-KR" dirty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167531-0125-418D-967D-EAD15A547E02}"/>
              </a:ext>
            </a:extLst>
          </p:cNvPr>
          <p:cNvSpPr txBox="1"/>
          <p:nvPr/>
        </p:nvSpPr>
        <p:spPr>
          <a:xfrm>
            <a:off x="6014511" y="1852445"/>
            <a:ext cx="3155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Node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Intersection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Edge 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between intersections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Weight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Road length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Orientation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Parade’s Direction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(Can be bi-directional)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Dynamic Issues 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Changing nodes over time</a:t>
            </a:r>
          </a:p>
        </p:txBody>
      </p:sp>
    </p:spTree>
    <p:extLst>
      <p:ext uri="{BB962C8B-B14F-4D97-AF65-F5344CB8AC3E}">
        <p14:creationId xmlns:p14="http://schemas.microsoft.com/office/powerpoint/2010/main" val="25148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 parade proceeds in a single row, is not affected by traffic situation and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does not stop at any circumstances.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head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parade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reaches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the end of current intersection,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 new node is created to which the parade proceeds.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When the tail of the parade passes the end of current intersection,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the corresponding node is deleted from the graph.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Parade length = Number of protesters * 1meter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Ex) Parade length = 100 * 1m = 100m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Road length(weight) = Straight line distance between two intersections(meter)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(Calculated via google earth manually)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Parade speed(</a:t>
            </a:r>
            <a:r>
              <a:rPr lang="en-US" altLang="ko-KR" dirty="0" err="1">
                <a:solidFill>
                  <a:schemeClr val="bg1"/>
                </a:solidFill>
              </a:rPr>
              <a:t>mpm</a:t>
            </a:r>
            <a:r>
              <a:rPr lang="en-US" altLang="ko-KR" dirty="0">
                <a:solidFill>
                  <a:schemeClr val="bg1"/>
                </a:solidFill>
              </a:rPr>
              <a:t>) = Total route length(meter) / Parade time(minute)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Ex) Speed =  5km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2h = 5000m / 120m = 41.66mpm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8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467693" y="421838"/>
            <a:ext cx="8172102" cy="1200329"/>
            <a:chOff x="3149864" y="428471"/>
            <a:chExt cx="2835219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149864" y="428471"/>
              <a:ext cx="2835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(Precondition &amp; Calculation Explained)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33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Graphing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the</a:t>
              </a:r>
              <a:r>
                <a:rPr lang="ko-KR" altLang="en-US" sz="36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Parade Route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(Information)</a:t>
              </a:r>
              <a:endParaRPr lang="ko-KR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CFB9E7-4E4C-4DF5-82C6-4E87E953A54D}"/>
              </a:ext>
            </a:extLst>
          </p:cNvPr>
          <p:cNvSpPr txBox="1"/>
          <p:nvPr/>
        </p:nvSpPr>
        <p:spPr>
          <a:xfrm>
            <a:off x="251520" y="1844824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차벽</a:t>
            </a:r>
            <a:r>
              <a:rPr lang="ko-KR" altLang="en-US" dirty="0">
                <a:solidFill>
                  <a:schemeClr val="bg1"/>
                </a:solidFill>
              </a:rPr>
              <a:t> 예상 사거리</a:t>
            </a:r>
            <a:r>
              <a:rPr lang="en-US" altLang="ko-KR" dirty="0">
                <a:solidFill>
                  <a:schemeClr val="bg1"/>
                </a:solidFill>
              </a:rPr>
              <a:t>(Shortest distance)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Communities(</a:t>
            </a:r>
            <a:r>
              <a:rPr lang="ko-KR" altLang="en-US" dirty="0">
                <a:solidFill>
                  <a:schemeClr val="bg1"/>
                </a:solidFill>
              </a:rPr>
              <a:t>행진 그래프별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Centralities()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Component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1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2142000" y="1916832"/>
            <a:ext cx="4860000" cy="1656184"/>
            <a:chOff x="2142000" y="1916832"/>
            <a:chExt cx="4860000" cy="1656184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142000" y="1916832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142000" y="3573016"/>
              <a:ext cx="4860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9752" y="2299519"/>
              <a:ext cx="4536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Q&amp;A</a:t>
              </a:r>
              <a:endParaRPr lang="ko-KR" altLang="en-US" sz="4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411760" y="372806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alpha val="92000"/>
                  </a:schemeClr>
                </a:solidFill>
              </a:rPr>
              <a:t>Problem Definition and Modeling</a:t>
            </a:r>
            <a:endParaRPr lang="ko-KR" altLang="en-US" sz="1200" dirty="0">
              <a:solidFill>
                <a:schemeClr val="bg1">
                  <a:alpha val="92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-45374"/>
            <a:ext cx="9180512" cy="6930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210" y="0"/>
            <a:ext cx="9144000" cy="69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1038398" y="421838"/>
            <a:ext cx="7056784" cy="1200329"/>
            <a:chOff x="3347864" y="428471"/>
            <a:chExt cx="2448272" cy="120032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347864" y="1628800"/>
              <a:ext cx="244827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7354" y="428471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Front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+mj-lt"/>
                </a:rPr>
                <a:t>Bibliography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7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444</Words>
  <Application>Microsoft Office PowerPoint</Application>
  <PresentationFormat>화면 슬라이드 쇼(4:3)</PresentationFormat>
  <Paragraphs>95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Ebrima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Michael</cp:lastModifiedBy>
  <cp:revision>157</cp:revision>
  <dcterms:created xsi:type="dcterms:W3CDTF">2016-02-28T00:49:02Z</dcterms:created>
  <dcterms:modified xsi:type="dcterms:W3CDTF">2018-09-07T14:18:04Z</dcterms:modified>
</cp:coreProperties>
</file>