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0" r:id="rId4"/>
    <p:sldId id="266" r:id="rId5"/>
    <p:sldId id="268" r:id="rId6"/>
    <p:sldId id="279" r:id="rId7"/>
    <p:sldId id="267" r:id="rId8"/>
    <p:sldId id="280" r:id="rId9"/>
    <p:sldId id="281" r:id="rId10"/>
    <p:sldId id="282" r:id="rId11"/>
    <p:sldId id="283" r:id="rId12"/>
    <p:sldId id="277" r:id="rId13"/>
    <p:sldId id="278" r:id="rId14"/>
    <p:sldId id="2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B0B0B0"/>
    <a:srgbClr val="81818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5183" autoAdjust="0"/>
  </p:normalViewPr>
  <p:slideViewPr>
    <p:cSldViewPr snapToGrid="0">
      <p:cViewPr varScale="1">
        <p:scale>
          <a:sx n="107" d="100"/>
          <a:sy n="107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1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2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8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0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5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7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7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2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2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3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8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kmib.co.kr/article/view.asp?arcid=0924215816&amp;code=11151100&amp;cp=nv" TargetMode="External"/><Relationship Id="rId7" Type="http://schemas.openxmlformats.org/officeDocument/2006/relationships/hyperlink" Target="http://www.&#54788;&#45824;&#52264;&#52264;&#52264;.k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extdaily.co.kr/news/articleView.html?idxno=201883" TargetMode="External"/><Relationship Id="rId5" Type="http://schemas.openxmlformats.org/officeDocument/2006/relationships/hyperlink" Target="http://www.incheonilbo.com/news/articleView.html?idxno=1121493" TargetMode="External"/><Relationship Id="rId4" Type="http://schemas.openxmlformats.org/officeDocument/2006/relationships/hyperlink" Target="https://www.mk.co.kr/economy/view/2021/111435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5D28009-A95B-4F28-90A2-149496921A4F}"/>
              </a:ext>
            </a:extLst>
          </p:cNvPr>
          <p:cNvSpPr/>
          <p:nvPr/>
        </p:nvSpPr>
        <p:spPr>
          <a:xfrm>
            <a:off x="4286250" y="1445986"/>
            <a:ext cx="3619500" cy="3556295"/>
          </a:xfrm>
          <a:prstGeom prst="round2SameRect">
            <a:avLst>
              <a:gd name="adj1" fmla="val 7116"/>
              <a:gd name="adj2" fmla="val 0"/>
            </a:avLst>
          </a:prstGeom>
          <a:solidFill>
            <a:srgbClr val="0BCD91"/>
          </a:solidFill>
          <a:ln w="41275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56000" rtlCol="0" anchor="t"/>
          <a:lstStyle/>
          <a:p>
            <a:pPr algn="ctr">
              <a:defRPr/>
            </a:pPr>
            <a:r>
              <a:rPr lang="ko-KR" altLang="en-US" sz="24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발표자 </a:t>
            </a:r>
            <a:r>
              <a:rPr lang="en-US" altLang="ko-KR" sz="24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11</a:t>
            </a:r>
            <a:r>
              <a:rPr lang="ko-KR" altLang="en-US" sz="24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 이예찬</a:t>
            </a:r>
            <a:r>
              <a:rPr lang="en-US" altLang="ko-KR" sz="24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조우형</a:t>
            </a:r>
            <a:endParaRPr lang="ko-KR" altLang="en-US" sz="24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F15175-BE0B-4DB0-8C80-6803E77616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6000" y="1934871"/>
            <a:ext cx="0" cy="6156000"/>
          </a:xfrm>
          <a:prstGeom prst="line">
            <a:avLst/>
          </a:prstGeom>
          <a:ln w="41275">
            <a:solidFill>
              <a:schemeClr val="tx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1D7985-403E-45B7-8DAF-4E4CD3569B98}"/>
              </a:ext>
            </a:extLst>
          </p:cNvPr>
          <p:cNvSpPr/>
          <p:nvPr/>
        </p:nvSpPr>
        <p:spPr>
          <a:xfrm>
            <a:off x="7639050" y="2395134"/>
            <a:ext cx="79277" cy="2484000"/>
          </a:xfrm>
          <a:prstGeom prst="roundRect">
            <a:avLst>
              <a:gd name="adj" fmla="val 50000"/>
            </a:avLst>
          </a:prstGeom>
          <a:solidFill>
            <a:schemeClr val="bg1">
              <a:alpha val="46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3600" b="1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D96C27-48EC-4854-9345-59FC22BE9018}"/>
              </a:ext>
            </a:extLst>
          </p:cNvPr>
          <p:cNvSpPr/>
          <p:nvPr/>
        </p:nvSpPr>
        <p:spPr>
          <a:xfrm>
            <a:off x="3603659" y="2972714"/>
            <a:ext cx="4984682" cy="1053183"/>
          </a:xfrm>
          <a:prstGeom prst="roundRect">
            <a:avLst>
              <a:gd name="adj" fmla="val 14899"/>
            </a:avLst>
          </a:prstGeom>
          <a:solidFill>
            <a:schemeClr val="bg1"/>
          </a:solidFill>
          <a:ln w="34925">
            <a:gradFill flip="none" rotWithShape="1">
              <a:gsLst>
                <a:gs pos="0">
                  <a:srgbClr val="33C072"/>
                </a:gs>
                <a:gs pos="100000">
                  <a:srgbClr val="46B5BF"/>
                </a:gs>
              </a:gsLst>
              <a:lin ang="18900000" scaled="1"/>
              <a:tileRect/>
            </a:gradFill>
          </a:ln>
          <a:effectLst>
            <a:outerShdw dist="508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중고차 시세 예측</a:t>
            </a:r>
            <a:endParaRPr lang="en-US" altLang="ko-KR" sz="3600" b="1" kern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D480CD5-B0BF-4BA0-BE91-08166EB91F4A}"/>
              </a:ext>
            </a:extLst>
          </p:cNvPr>
          <p:cNvSpPr/>
          <p:nvPr/>
        </p:nvSpPr>
        <p:spPr>
          <a:xfrm>
            <a:off x="8328876" y="2713249"/>
            <a:ext cx="518929" cy="518929"/>
          </a:xfrm>
          <a:prstGeom prst="ellipse">
            <a:avLst/>
          </a:prstGeom>
          <a:solidFill>
            <a:srgbClr val="00B0F0"/>
          </a:solidFill>
          <a:ln w="158750">
            <a:solidFill>
              <a:srgbClr val="00B0F0">
                <a:alpha val="4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905E3D-251B-439F-89DC-3B7EB6B98473}"/>
              </a:ext>
            </a:extLst>
          </p:cNvPr>
          <p:cNvGrpSpPr/>
          <p:nvPr/>
        </p:nvGrpSpPr>
        <p:grpSpPr>
          <a:xfrm>
            <a:off x="8404772" y="2789145"/>
            <a:ext cx="367135" cy="367135"/>
            <a:chOff x="1651388" y="2172798"/>
            <a:chExt cx="1083168" cy="108316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ADEA2D-D5DC-4F87-A6B4-74B5C1AE6F17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BB51052-172B-415A-873A-17380177E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82A9555-E550-4742-8835-2BB9FA953542}"/>
              </a:ext>
            </a:extLst>
          </p:cNvPr>
          <p:cNvGrpSpPr/>
          <p:nvPr/>
        </p:nvGrpSpPr>
        <p:grpSpPr>
          <a:xfrm>
            <a:off x="7607642" y="4405309"/>
            <a:ext cx="142092" cy="388573"/>
            <a:chOff x="7527925" y="4580298"/>
            <a:chExt cx="208767" cy="38857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BFCF9A7-68A2-4F3D-BC67-89E0A2B3F16C}"/>
                </a:ext>
              </a:extLst>
            </p:cNvPr>
            <p:cNvSpPr/>
            <p:nvPr/>
          </p:nvSpPr>
          <p:spPr>
            <a:xfrm>
              <a:off x="7527925" y="4580298"/>
              <a:ext cx="208767" cy="3885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93F1A8A-9CC2-4E20-A396-48FC851F3CAE}"/>
                </a:ext>
              </a:extLst>
            </p:cNvPr>
            <p:cNvSpPr/>
            <p:nvPr/>
          </p:nvSpPr>
          <p:spPr>
            <a:xfrm>
              <a:off x="7562823" y="4704057"/>
              <a:ext cx="144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E766213-A077-43D9-B5F9-9A0A99FB8374}"/>
                </a:ext>
              </a:extLst>
            </p:cNvPr>
            <p:cNvSpPr/>
            <p:nvPr/>
          </p:nvSpPr>
          <p:spPr>
            <a:xfrm>
              <a:off x="7562823" y="4803872"/>
              <a:ext cx="144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561D0160-1966-4933-A4EB-1CE9763DF848}"/>
              </a:ext>
            </a:extLst>
          </p:cNvPr>
          <p:cNvSpPr/>
          <p:nvPr/>
        </p:nvSpPr>
        <p:spPr>
          <a:xfrm>
            <a:off x="4286250" y="1441622"/>
            <a:ext cx="3619500" cy="34946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41275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56000" rtlCol="0" anchor="t"/>
          <a:lstStyle/>
          <a:p>
            <a:pPr algn="ctr">
              <a:defRPr/>
            </a:pPr>
            <a:endParaRPr lang="ko-KR" altLang="en-US" sz="24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4211A90-55B3-406A-BD93-92164A797F1D}"/>
              </a:ext>
            </a:extLst>
          </p:cNvPr>
          <p:cNvSpPr/>
          <p:nvPr/>
        </p:nvSpPr>
        <p:spPr>
          <a:xfrm>
            <a:off x="6006000" y="152853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41275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5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3. </a:t>
              </a:r>
              <a:r>
                <a:rPr kumimoji="0" lang="ko-KR" altLang="en-US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분석 방법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 분석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Freeform 36"/>
          <p:cNvSpPr>
            <a:spLocks noEditPoints="1"/>
          </p:cNvSpPr>
          <p:nvPr/>
        </p:nvSpPr>
        <p:spPr bwMode="auto">
          <a:xfrm>
            <a:off x="875916" y="1325832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28" y="2038586"/>
            <a:ext cx="2949196" cy="41303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3" y="2038586"/>
            <a:ext cx="3093988" cy="41227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40" y="2038586"/>
            <a:ext cx="3109229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2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3. </a:t>
              </a:r>
              <a:r>
                <a:rPr kumimoji="0" lang="ko-KR" altLang="en-US" sz="32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분석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결과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분석 결과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Freeform 36"/>
          <p:cNvSpPr>
            <a:spLocks noEditPoints="1"/>
          </p:cNvSpPr>
          <p:nvPr/>
        </p:nvSpPr>
        <p:spPr bwMode="auto">
          <a:xfrm>
            <a:off x="875916" y="1325832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5E138E30-00C9-4462-AA4D-E67B1C233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83184"/>
              </p:ext>
            </p:extLst>
          </p:nvPr>
        </p:nvGraphicFramePr>
        <p:xfrm>
          <a:off x="720728" y="2028719"/>
          <a:ext cx="64309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비트맵 이미지" r:id="rId4" imgW="6431400" imgH="2362320" progId="Paint.Picture">
                  <p:embed/>
                </p:oleObj>
              </mc:Choice>
              <mc:Fallback>
                <p:oleObj name="비트맵 이미지" r:id="rId4" imgW="6431400" imgH="2362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728" y="2028719"/>
                        <a:ext cx="64309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7BFBAADA-AC30-43CC-8C9D-9B6A73E68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263555"/>
              </p:ext>
            </p:extLst>
          </p:nvPr>
        </p:nvGraphicFramePr>
        <p:xfrm>
          <a:off x="4902200" y="3878413"/>
          <a:ext cx="5738813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비트맵 이미지" r:id="rId6" imgW="5738040" imgH="2606040" progId="Paint.Picture">
                  <p:embed/>
                </p:oleObj>
              </mc:Choice>
              <mc:Fallback>
                <p:oleObj name="비트맵 이미지" r:id="rId6" imgW="5738040" imgH="2606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02200" y="3878413"/>
                        <a:ext cx="5738813" cy="260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05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4. </a:t>
              </a:r>
              <a:r>
                <a:rPr kumimoji="0" lang="ko-KR" altLang="en-US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참고자료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3579660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참고 문헌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활용 데이터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612777" y="2018268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뉴스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543158" y="2559440"/>
            <a:ext cx="8558897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국민일보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http://news.kmib.co.kr/article/view.asp?arcid=0924215816&amp;code=11151100&amp;cp=nv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매일경제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  <a:hlinkClick r:id="rId4"/>
              </a:rPr>
              <a:t>https://www.mk.co.kr/economy/view/2021/1114351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인천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일보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  <a:hlinkClick r:id="rId5"/>
              </a:rPr>
              <a:t>http://www.incheonilbo.com/news/articleView.html?idxno=1121493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넥스트데일리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  <a:hlinkClick r:id="rId6"/>
              </a:rPr>
              <a:t>http://www.nextdaily.co.kr/news/articleView.html?idxno=201883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612777" y="4062983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618478" y="4481162"/>
            <a:ext cx="4231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dirty="0">
                <a:hlinkClick r:id="rId7"/>
              </a:rPr>
              <a:t>www.</a:t>
            </a:r>
            <a:r>
              <a:rPr lang="ko-KR" altLang="en-US" sz="1600" dirty="0" err="1">
                <a:hlinkClick r:id="rId7"/>
              </a:rPr>
              <a:t>현대차차차</a:t>
            </a:r>
            <a:r>
              <a:rPr lang="en-US" altLang="ko-KR" sz="1600" dirty="0">
                <a:hlinkClick r:id="rId7"/>
              </a:rPr>
              <a:t>.</a:t>
            </a:r>
            <a:r>
              <a:rPr lang="en-US" altLang="ko-KR" sz="1600" dirty="0" err="1">
                <a:hlinkClick r:id="rId7"/>
              </a:rPr>
              <a:t>kr</a:t>
            </a:r>
            <a:r>
              <a:rPr lang="en-US" altLang="ko-KR" sz="1600" dirty="0">
                <a:hlinkClick r:id="rId7"/>
              </a:rPr>
              <a:t> (</a:t>
            </a:r>
            <a:r>
              <a:rPr lang="en-US" altLang="ko-KR" sz="1600" dirty="0" err="1">
                <a:hlinkClick r:id="rId7"/>
              </a:rPr>
              <a:t>xn</a:t>
            </a:r>
            <a:r>
              <a:rPr lang="en-US" altLang="ko-KR" sz="1600" dirty="0">
                <a:hlinkClick r:id="rId7"/>
              </a:rPr>
              <a:t>--vk1b209baa037j.kr)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28789" y="1292660"/>
            <a:ext cx="323877" cy="358978"/>
            <a:chOff x="4006850" y="1601788"/>
            <a:chExt cx="322263" cy="357188"/>
          </a:xfrm>
          <a:solidFill>
            <a:srgbClr val="595959"/>
          </a:solidFill>
        </p:grpSpPr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1B2A7AA-923C-4208-9073-27FCA7716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14166"/>
              </p:ext>
            </p:extLst>
          </p:nvPr>
        </p:nvGraphicFramePr>
        <p:xfrm>
          <a:off x="609919" y="5613070"/>
          <a:ext cx="10682050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866340">
                  <a:extLst>
                    <a:ext uri="{9D8B030D-6E8A-4147-A177-3AD203B41FA5}">
                      <a16:colId xmlns:a16="http://schemas.microsoft.com/office/drawing/2014/main" val="2585835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2957641"/>
                    </a:ext>
                  </a:extLst>
                </a:gridCol>
                <a:gridCol w="2803368">
                  <a:extLst>
                    <a:ext uri="{9D8B030D-6E8A-4147-A177-3AD203B41FA5}">
                      <a16:colId xmlns:a16="http://schemas.microsoft.com/office/drawing/2014/main" val="3406360157"/>
                    </a:ext>
                  </a:extLst>
                </a:gridCol>
                <a:gridCol w="2804062">
                  <a:extLst>
                    <a:ext uri="{9D8B030D-6E8A-4147-A177-3AD203B41FA5}">
                      <a16:colId xmlns:a16="http://schemas.microsoft.com/office/drawing/2014/main" val="25650547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데이터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기준년도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출처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08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car_data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csv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현대차차차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250573"/>
                  </a:ext>
                </a:extLst>
              </a:tr>
            </a:tbl>
          </a:graphicData>
        </a:graphic>
      </p:graphicFrame>
      <p:sp>
        <p:nvSpPr>
          <p:cNvPr id="31" name="사각형: 둥근 모서리 86">
            <a:extLst>
              <a:ext uri="{FF2B5EF4-FFF2-40B4-BE49-F238E27FC236}">
                <a16:creationId xmlns:a16="http://schemas.microsoft.com/office/drawing/2014/main" id="{BB5E0328-07A2-4D06-B4B4-4DF1A81E0C56}"/>
              </a:ext>
            </a:extLst>
          </p:cNvPr>
          <p:cNvSpPr/>
          <p:nvPr/>
        </p:nvSpPr>
        <p:spPr>
          <a:xfrm>
            <a:off x="609919" y="5052337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활용 데이터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71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D480CD5-B0BF-4BA0-BE91-08166EB91F4A}"/>
                </a:ext>
              </a:extLst>
            </p:cNvPr>
            <p:cNvSpPr/>
            <p:nvPr/>
          </p:nvSpPr>
          <p:spPr>
            <a:xfrm>
              <a:off x="543158" y="430671"/>
              <a:ext cx="476017" cy="476017"/>
            </a:xfrm>
            <a:prstGeom prst="ellipse">
              <a:avLst/>
            </a:prstGeom>
            <a:solidFill>
              <a:srgbClr val="00B0F0"/>
            </a:solidFill>
            <a:ln w="158750">
              <a:solidFill>
                <a:srgbClr val="00B0F0">
                  <a:alpha val="4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어려웠던 점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28789" y="1297421"/>
            <a:ext cx="323877" cy="358978"/>
            <a:chOff x="4006850" y="1601788"/>
            <a:chExt cx="322263" cy="357188"/>
          </a:xfrm>
          <a:solidFill>
            <a:srgbClr val="595959"/>
          </a:solidFill>
        </p:grpSpPr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사각형: 둥근 모서리 86">
            <a:extLst>
              <a:ext uri="{FF2B5EF4-FFF2-40B4-BE49-F238E27FC236}">
                <a16:creationId xmlns:a16="http://schemas.microsoft.com/office/drawing/2014/main" id="{D933BBE9-347A-478E-89D4-5B2462BFFCFF}"/>
              </a:ext>
            </a:extLst>
          </p:cNvPr>
          <p:cNvSpPr/>
          <p:nvPr/>
        </p:nvSpPr>
        <p:spPr>
          <a:xfrm>
            <a:off x="612776" y="3614082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서버오류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사각형: 둥근 모서리 86">
            <a:extLst>
              <a:ext uri="{FF2B5EF4-FFF2-40B4-BE49-F238E27FC236}">
                <a16:creationId xmlns:a16="http://schemas.microsoft.com/office/drawing/2014/main" id="{71C3042C-2FB1-4013-8605-E8C4ED03495A}"/>
              </a:ext>
            </a:extLst>
          </p:cNvPr>
          <p:cNvSpPr/>
          <p:nvPr/>
        </p:nvSpPr>
        <p:spPr>
          <a:xfrm>
            <a:off x="612777" y="2484790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lang="ko-KR" altLang="en-US" sz="1600" b="1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항목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24DF7594-2487-48F2-B509-0B8138F684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311777"/>
              </p:ext>
            </p:extLst>
          </p:nvPr>
        </p:nvGraphicFramePr>
        <p:xfrm>
          <a:off x="612776" y="4307684"/>
          <a:ext cx="4908868" cy="142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비트맵 이미지" r:id="rId3" imgW="7284600" imgH="2110680" progId="Paint.Picture">
                  <p:embed/>
                </p:oleObj>
              </mc:Choice>
              <mc:Fallback>
                <p:oleObj name="비트맵 이미지" r:id="rId3" imgW="7284600" imgH="2110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776" y="4307684"/>
                        <a:ext cx="4908868" cy="1422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43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BC6FFCB-009A-47A8-8CF0-5EF6044BAF7C}"/>
                </a:ext>
              </a:extLst>
            </p:cNvPr>
            <p:cNvGrpSpPr/>
            <p:nvPr/>
          </p:nvGrpSpPr>
          <p:grpSpPr>
            <a:xfrm>
              <a:off x="11726590" y="4781711"/>
              <a:ext cx="98010" cy="176553"/>
              <a:chOff x="11726590" y="4859623"/>
              <a:chExt cx="98010" cy="205747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93F1A8A-9CC2-4E20-A396-48FC851F3CAE}"/>
                  </a:ext>
                </a:extLst>
              </p:cNvPr>
              <p:cNvSpPr/>
              <p:nvPr/>
            </p:nvSpPr>
            <p:spPr>
              <a:xfrm>
                <a:off x="11726590" y="4859623"/>
                <a:ext cx="9801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0E766213-A077-43D9-B5F9-9A0A99FB8374}"/>
                  </a:ext>
                </a:extLst>
              </p:cNvPr>
              <p:cNvSpPr/>
              <p:nvPr/>
            </p:nvSpPr>
            <p:spPr>
              <a:xfrm>
                <a:off x="11726590" y="4944497"/>
                <a:ext cx="9801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34B17F6E-B6FA-4062-91EB-02AEEA2608B8}"/>
                  </a:ext>
                </a:extLst>
              </p:cNvPr>
              <p:cNvSpPr/>
              <p:nvPr/>
            </p:nvSpPr>
            <p:spPr>
              <a:xfrm>
                <a:off x="11726590" y="5029370"/>
                <a:ext cx="9801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</p:grpSp>
      </p:grpSp>
      <p:sp>
        <p:nvSpPr>
          <p:cNvPr id="34" name="사각형: 둥근 모서리 86">
            <a:extLst>
              <a:ext uri="{FF2B5EF4-FFF2-40B4-BE49-F238E27FC236}">
                <a16:creationId xmlns:a16="http://schemas.microsoft.com/office/drawing/2014/main" id="{29860D4B-AB5A-4006-BA8A-454F9C170E4C}"/>
              </a:ext>
            </a:extLst>
          </p:cNvPr>
          <p:cNvSpPr/>
          <p:nvPr/>
        </p:nvSpPr>
        <p:spPr>
          <a:xfrm>
            <a:off x="3182471" y="705975"/>
            <a:ext cx="5827059" cy="3413948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008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600" b="1" kern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600" b="1" kern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600" b="1" kern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600" b="1" kern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600" b="1" kern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lvl="2" latinLnBrk="0">
                <a:defRPr/>
              </a:pPr>
              <a:r>
                <a:rPr lang="en-US" altLang="ko-KR" sz="3200" b="1" kern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CONTENTS</a:t>
              </a:r>
              <a:endParaRPr lang="en-US" altLang="ko-KR" sz="3200" b="1" kern="0" dirty="0">
                <a:ln w="1905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>
                <a:defRPr/>
              </a:pPr>
              <a:endParaRPr lang="ko-KR" altLang="en-US" sz="24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0DA2D826-53B6-476D-BBB2-95F8A4A46A0C}"/>
              </a:ext>
            </a:extLst>
          </p:cNvPr>
          <p:cNvSpPr/>
          <p:nvPr/>
        </p:nvSpPr>
        <p:spPr>
          <a:xfrm>
            <a:off x="4112047" y="4580505"/>
            <a:ext cx="897622" cy="897622"/>
          </a:xfrm>
          <a:prstGeom prst="ellipse">
            <a:avLst/>
          </a:prstGeom>
          <a:noFill/>
          <a:ln w="254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EEBB621C-0530-4E0D-A7BA-362821E6AEDE}"/>
              </a:ext>
            </a:extLst>
          </p:cNvPr>
          <p:cNvSpPr/>
          <p:nvPr/>
        </p:nvSpPr>
        <p:spPr>
          <a:xfrm>
            <a:off x="3949160" y="4417618"/>
            <a:ext cx="1223395" cy="1223395"/>
          </a:xfrm>
          <a:prstGeom prst="arc">
            <a:avLst>
              <a:gd name="adj1" fmla="val 18838228"/>
              <a:gd name="adj2" fmla="val 5467610"/>
            </a:avLst>
          </a:prstGeom>
          <a:noFill/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19B185F9-C599-4CAF-937C-42AF9ED656EC}"/>
              </a:ext>
            </a:extLst>
          </p:cNvPr>
          <p:cNvSpPr/>
          <p:nvPr/>
        </p:nvSpPr>
        <p:spPr>
          <a:xfrm>
            <a:off x="4794599" y="3531636"/>
            <a:ext cx="1223395" cy="1223395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0FF3A97-90A7-4E3E-8363-8C7245BF2E04}"/>
              </a:ext>
            </a:extLst>
          </p:cNvPr>
          <p:cNvSpPr/>
          <p:nvPr/>
        </p:nvSpPr>
        <p:spPr>
          <a:xfrm>
            <a:off x="4957486" y="3694523"/>
            <a:ext cx="897622" cy="897622"/>
          </a:xfrm>
          <a:prstGeom prst="ellipse">
            <a:avLst/>
          </a:prstGeom>
          <a:solidFill>
            <a:srgbClr val="53585B"/>
          </a:solidFill>
          <a:ln w="25400">
            <a:solidFill>
              <a:srgbClr val="5358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4E2DDB9-D313-4670-93DE-1D26C8D2F536}"/>
              </a:ext>
            </a:extLst>
          </p:cNvPr>
          <p:cNvSpPr/>
          <p:nvPr/>
        </p:nvSpPr>
        <p:spPr>
          <a:xfrm>
            <a:off x="5576327" y="2592427"/>
            <a:ext cx="1223395" cy="1223395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623F1FE-F9B0-4B6E-B89D-723A61CE9794}"/>
              </a:ext>
            </a:extLst>
          </p:cNvPr>
          <p:cNvSpPr/>
          <p:nvPr/>
        </p:nvSpPr>
        <p:spPr>
          <a:xfrm>
            <a:off x="5741594" y="2755314"/>
            <a:ext cx="897622" cy="897622"/>
          </a:xfrm>
          <a:prstGeom prst="ellipse">
            <a:avLst/>
          </a:prstGeom>
          <a:solidFill>
            <a:srgbClr val="88E0D0"/>
          </a:solidFill>
          <a:ln w="254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6436400" y="1722204"/>
            <a:ext cx="1223395" cy="1223395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7048097" y="1722204"/>
            <a:ext cx="3600000" cy="0"/>
          </a:xfrm>
          <a:prstGeom prst="line">
            <a:avLst/>
          </a:prstGeom>
          <a:ln w="38100">
            <a:solidFill>
              <a:srgbClr val="88E0D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CD1A8B-4915-439B-9189-DDFDC9DBC067}"/>
              </a:ext>
            </a:extLst>
          </p:cNvPr>
          <p:cNvCxnSpPr>
            <a:cxnSpLocks/>
          </p:cNvCxnSpPr>
          <p:nvPr/>
        </p:nvCxnSpPr>
        <p:spPr>
          <a:xfrm>
            <a:off x="960857" y="5641013"/>
            <a:ext cx="3600000" cy="0"/>
          </a:xfrm>
          <a:prstGeom prst="line">
            <a:avLst/>
          </a:prstGeom>
          <a:ln w="38100">
            <a:solidFill>
              <a:srgbClr val="88E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6599286" y="1885091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rgbClr val="5358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C62A71-3398-464A-976B-771BC9D2212F}"/>
              </a:ext>
            </a:extLst>
          </p:cNvPr>
          <p:cNvSpPr/>
          <p:nvPr/>
        </p:nvSpPr>
        <p:spPr>
          <a:xfrm>
            <a:off x="7054826" y="3297682"/>
            <a:ext cx="3600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2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데이터 수집 방법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5CC723-0D54-4331-B34B-3D0D7C5D6E6B}"/>
              </a:ext>
            </a:extLst>
          </p:cNvPr>
          <p:cNvSpPr/>
          <p:nvPr/>
        </p:nvSpPr>
        <p:spPr>
          <a:xfrm>
            <a:off x="5357835" y="5041405"/>
            <a:ext cx="3600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4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참고자료 및 과제수행에서 어려웠던 점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1B6932-CAA0-4383-B016-02E5DB54CCCE}"/>
              </a:ext>
            </a:extLst>
          </p:cNvPr>
          <p:cNvSpPr/>
          <p:nvPr/>
        </p:nvSpPr>
        <p:spPr>
          <a:xfrm>
            <a:off x="853323" y="3462731"/>
            <a:ext cx="3600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3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분석 방법 및 결과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2292482" y="1667191"/>
            <a:ext cx="3600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1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주제 및 주제 선정 배경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E18E9E2-EC7D-4205-AC11-EBD9D40F55E8}"/>
              </a:ext>
            </a:extLst>
          </p:cNvPr>
          <p:cNvSpPr/>
          <p:nvPr/>
        </p:nvSpPr>
        <p:spPr>
          <a:xfrm rot="18000000">
            <a:off x="4771033" y="3707476"/>
            <a:ext cx="146305" cy="126125"/>
          </a:xfrm>
          <a:prstGeom prst="triangl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63EA5BBC-1F65-4C74-B720-FC252FE369D6}"/>
              </a:ext>
            </a:extLst>
          </p:cNvPr>
          <p:cNvSpPr/>
          <p:nvPr/>
        </p:nvSpPr>
        <p:spPr>
          <a:xfrm rot="7200000">
            <a:off x="6718584" y="3468573"/>
            <a:ext cx="146305" cy="126125"/>
          </a:xfrm>
          <a:prstGeom prst="triangl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FE6AC4CB-D284-46A5-8C70-69B1E2329BEE}"/>
              </a:ext>
            </a:extLst>
          </p:cNvPr>
          <p:cNvSpPr/>
          <p:nvPr/>
        </p:nvSpPr>
        <p:spPr>
          <a:xfrm rot="7200000">
            <a:off x="5089655" y="5252177"/>
            <a:ext cx="146305" cy="126125"/>
          </a:xfrm>
          <a:prstGeom prst="triangl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6396034" y="1942298"/>
            <a:ext cx="146305" cy="126125"/>
          </a:xfrm>
          <a:prstGeom prst="triangl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457658" y="4836326"/>
            <a:ext cx="323877" cy="358978"/>
            <a:chOff x="4006850" y="1601788"/>
            <a:chExt cx="322263" cy="357188"/>
          </a:xfrm>
          <a:solidFill>
            <a:srgbClr val="88E0D0"/>
          </a:solidFill>
        </p:grpSpPr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6" name="Freeform 6"/>
          <p:cNvSpPr>
            <a:spLocks/>
          </p:cNvSpPr>
          <p:nvPr/>
        </p:nvSpPr>
        <p:spPr bwMode="auto">
          <a:xfrm>
            <a:off x="6890816" y="2186393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Freeform 11"/>
          <p:cNvSpPr>
            <a:spLocks noEditPoints="1"/>
          </p:cNvSpPr>
          <p:nvPr/>
        </p:nvSpPr>
        <p:spPr bwMode="auto">
          <a:xfrm>
            <a:off x="6050055" y="3010848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Freeform 36"/>
          <p:cNvSpPr>
            <a:spLocks noEditPoints="1"/>
          </p:cNvSpPr>
          <p:nvPr/>
        </p:nvSpPr>
        <p:spPr bwMode="auto">
          <a:xfrm>
            <a:off x="5308875" y="3992974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0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600" b="1" kern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600" b="1" kern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600" b="1" kern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600" b="1" kern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600" b="1" kern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lvl="2" latinLnBrk="0">
                <a:defRPr/>
              </a:pPr>
              <a:r>
                <a:rPr lang="en-US" altLang="ko-KR" sz="3200" b="1" kern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1. </a:t>
              </a:r>
              <a:r>
                <a:rPr lang="ko-KR" altLang="en-US" sz="3200" b="1" kern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주제 및 주제 선정 배경</a:t>
              </a: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>
                <a:defRPr/>
              </a:pPr>
              <a:endParaRPr lang="ko-KR" altLang="en-US" sz="24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중고차 수요 증가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>
            <a:off x="830824" y="1333470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97"/>
          <a:stretch/>
        </p:blipFill>
        <p:spPr>
          <a:xfrm>
            <a:off x="658894" y="1885769"/>
            <a:ext cx="4686316" cy="134651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8" y="3233368"/>
            <a:ext cx="4732432" cy="330685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24" y="1475240"/>
            <a:ext cx="5760000" cy="500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6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1. </a:t>
              </a:r>
              <a:r>
                <a:rPr kumimoji="0" lang="ko-KR" altLang="en-US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주제 및 주제 선정 배경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3106368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중고차 허위매물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>
            <a:off x="830824" y="1333470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3" b="70534"/>
          <a:stretch/>
        </p:blipFill>
        <p:spPr>
          <a:xfrm>
            <a:off x="548316" y="1915167"/>
            <a:ext cx="5760000" cy="11831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2" y="3098279"/>
            <a:ext cx="5759998" cy="3470982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308316" y="1915167"/>
            <a:ext cx="5400000" cy="4635000"/>
            <a:chOff x="6199184" y="1745240"/>
            <a:chExt cx="5400000" cy="463500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9184" y="1745240"/>
              <a:ext cx="5400000" cy="24750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9184" y="4220240"/>
              <a:ext cx="540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804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2. </a:t>
              </a:r>
              <a:r>
                <a:rPr kumimoji="0" lang="ko-KR" altLang="en-US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데이터 수집 방법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중고차 시세 자료 수집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82" y="1932611"/>
            <a:ext cx="3874909" cy="2880000"/>
          </a:xfrm>
          <a:prstGeom prst="rect">
            <a:avLst/>
          </a:prstGeom>
        </p:spPr>
      </p:pic>
      <p:sp>
        <p:nvSpPr>
          <p:cNvPr id="35" name="Freeform 11"/>
          <p:cNvSpPr>
            <a:spLocks noEditPoints="1"/>
          </p:cNvSpPr>
          <p:nvPr/>
        </p:nvSpPr>
        <p:spPr bwMode="auto">
          <a:xfrm>
            <a:off x="833301" y="1281964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543158" y="4974223"/>
            <a:ext cx="10825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중고차 판매 사이트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현대 차차차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“ 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사이트를 통해 크롤링 가능한 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각종 중고차량의 브랜드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차종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연식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주행거리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구동방식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가격 데이터 확인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018" y="2301748"/>
            <a:ext cx="6120000" cy="2404425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 flipV="1">
            <a:off x="2946336" y="3138854"/>
            <a:ext cx="3149663" cy="1204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9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2. </a:t>
              </a:r>
              <a:r>
                <a:rPr kumimoji="0" lang="ko-KR" altLang="en-US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데이터 수집 방법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중고차 시세 자료 수집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Freeform 11"/>
          <p:cNvSpPr>
            <a:spLocks noEditPoints="1"/>
          </p:cNvSpPr>
          <p:nvPr/>
        </p:nvSpPr>
        <p:spPr bwMode="auto">
          <a:xfrm>
            <a:off x="833301" y="1281964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658894" y="3827669"/>
            <a:ext cx="49300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noProof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크롤링 범위를 </a:t>
            </a:r>
            <a:r>
              <a:rPr lang="en-US" altLang="ko-KR" sz="1600" b="1" noProof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500</a:t>
            </a:r>
            <a:r>
              <a:rPr lang="ko-KR" altLang="en-US" sz="1600" b="1" noProof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페이지로 제한하여 총 </a:t>
            </a:r>
            <a:r>
              <a:rPr lang="en-US" altLang="ko-KR" sz="1600" b="1" noProof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1600" b="1" noProof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만대 차량의 데이터를 크롤링</a:t>
            </a:r>
            <a:r>
              <a:rPr lang="en-US" altLang="ko-KR" sz="1600" b="1" noProof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불필요한 단어 및 데이터 부분들을 제외하여 수집하였으며 브랜드 및 구동방식을 숫자로 변환하여 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크롤링함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.)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t="52465"/>
          <a:stretch/>
        </p:blipFill>
        <p:spPr>
          <a:xfrm>
            <a:off x="612778" y="1933339"/>
            <a:ext cx="7200000" cy="140516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612666" y="2417152"/>
            <a:ext cx="5400000" cy="3952435"/>
            <a:chOff x="5650605" y="2640617"/>
            <a:chExt cx="5400000" cy="395243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216"/>
            <a:stretch/>
          </p:blipFill>
          <p:spPr>
            <a:xfrm>
              <a:off x="5650605" y="2640617"/>
              <a:ext cx="5400000" cy="167792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548"/>
            <a:stretch/>
          </p:blipFill>
          <p:spPr>
            <a:xfrm>
              <a:off x="5650605" y="4317541"/>
              <a:ext cx="5400000" cy="2275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238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b="1" kern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</a:t>
              </a: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. </a:t>
              </a:r>
              <a:r>
                <a:rPr lang="ko-KR" altLang="en-US" sz="3200" b="1" kern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분석 방법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불러오기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Freeform 36"/>
          <p:cNvSpPr>
            <a:spLocks noEditPoints="1"/>
          </p:cNvSpPr>
          <p:nvPr/>
        </p:nvSpPr>
        <p:spPr bwMode="auto">
          <a:xfrm>
            <a:off x="875916" y="1325832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8418740" y="1819897"/>
            <a:ext cx="2896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크롤링을 통해 저장한 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csv 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파일 값을 불러오고 회귀 분석을 하기 위해서 브랜드 이름을 숫자로 변환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 (ex&gt;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기아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=2, 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현대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=3)</a:t>
            </a:r>
          </a:p>
          <a:p>
            <a:pPr algn="just">
              <a:lnSpc>
                <a:spcPct val="150000"/>
              </a:lnSpc>
            </a:pP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국산차 브랜드 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곳 이외에 불필요하게 들어간 브랜드 총 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117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개의 값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버스 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or 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화물차량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과 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9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개의 세미오토 차량 데이터를 삭제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차종은 숫자로 변환할 수 없어 변수에서 제외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8" y="1961997"/>
            <a:ext cx="7200000" cy="412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3. </a:t>
              </a:r>
              <a:r>
                <a:rPr kumimoji="0" lang="ko-KR" altLang="en-US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분석 방법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회귀 분석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Freeform 36"/>
          <p:cNvSpPr>
            <a:spLocks noEditPoints="1"/>
          </p:cNvSpPr>
          <p:nvPr/>
        </p:nvSpPr>
        <p:spPr bwMode="auto">
          <a:xfrm>
            <a:off x="875916" y="1325832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6601438" y="2440585"/>
            <a:ext cx="4722104" cy="300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회귀 분석을 하기 위해서 모델을 생성하고 훈련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회귀분석을 통해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y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절편 값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회귀 계수 값의 결과를 도출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/>
          <a:stretch/>
        </p:blipFill>
        <p:spPr>
          <a:xfrm>
            <a:off x="781165" y="1824269"/>
            <a:ext cx="5400000" cy="23473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5" y="4260879"/>
            <a:ext cx="5400000" cy="22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1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3. </a:t>
              </a:r>
              <a:r>
                <a:rPr kumimoji="0" lang="ko-KR" altLang="en-US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분석 방법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그래프 분석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Freeform 36"/>
          <p:cNvSpPr>
            <a:spLocks noEditPoints="1"/>
          </p:cNvSpPr>
          <p:nvPr/>
        </p:nvSpPr>
        <p:spPr bwMode="auto">
          <a:xfrm>
            <a:off x="875916" y="1325832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27" y="1843519"/>
            <a:ext cx="3078747" cy="418987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/>
          <a:stretch/>
        </p:blipFill>
        <p:spPr>
          <a:xfrm>
            <a:off x="720728" y="1932687"/>
            <a:ext cx="7200000" cy="185648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751445" y="4434995"/>
            <a:ext cx="72369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각각 브랜드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연식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주행거리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구동방식에 따른 가격의 상관 관계를 그래프를 통해 분석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01730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376</Words>
  <Application>Microsoft Office PowerPoint</Application>
  <PresentationFormat>와이드스크린</PresentationFormat>
  <Paragraphs>63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야놀자 야체 B</vt:lpstr>
      <vt:lpstr>Arial</vt:lpstr>
      <vt:lpstr>7_Office 테마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우형 조</cp:lastModifiedBy>
  <cp:revision>75</cp:revision>
  <dcterms:created xsi:type="dcterms:W3CDTF">2021-10-03T04:44:11Z</dcterms:created>
  <dcterms:modified xsi:type="dcterms:W3CDTF">2021-12-22T14:33:43Z</dcterms:modified>
</cp:coreProperties>
</file>