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6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59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6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5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57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17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2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6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0597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5000" b="1" i="1" kern="0">
                <a:solidFill>
                  <a:srgbClr val="7670ae"/>
                </a:solidFill>
              </a:rPr>
              <a:t>프로젝트 계획서</a:t>
            </a:r>
            <a:endParaRPr lang="ko-KR" altLang="en-US" sz="5000" b="1" i="1" kern="0">
              <a:solidFill>
                <a:srgbClr val="7670ae"/>
              </a:solidFill>
            </a:endParaRPr>
          </a:p>
          <a:p>
            <a:pPr algn="ctr" latinLnBrk="0">
              <a:defRPr/>
            </a:pPr>
            <a:r>
              <a:rPr lang="ko-KR" altLang="en-US" sz="1200" kern="0">
                <a:solidFill>
                  <a:prstClr val="white">
                    <a:lumMod val="75000"/>
                  </a:prstClr>
                </a:solidFill>
              </a:rPr>
              <a:t>       </a:t>
            </a:r>
            <a:endParaRPr lang="ko-KR" altLang="en-US" sz="1200" kern="0">
              <a:solidFill>
                <a:prstClr val="white">
                  <a:lumMod val="75000"/>
                </a:prstClr>
              </a:solidFill>
            </a:endParaRPr>
          </a:p>
          <a:p>
            <a:pPr algn="ctr" latinLnBrk="0">
              <a:defRPr/>
            </a:pPr>
            <a:r>
              <a:rPr lang="en-US" altLang="ko-KR" sz="1500" kern="0">
                <a:solidFill>
                  <a:srgbClr val="7670ae"/>
                </a:solidFill>
              </a:rPr>
              <a:t>20173023</a:t>
            </a:r>
            <a:r>
              <a:rPr lang="ko-KR" altLang="en-US" sz="1500" kern="0">
                <a:solidFill>
                  <a:srgbClr val="7670ae"/>
                </a:solidFill>
              </a:rPr>
              <a:t> </a:t>
            </a:r>
            <a:r>
              <a:rPr lang="en-US" altLang="ko-KR" sz="1500" kern="0">
                <a:solidFill>
                  <a:srgbClr val="7670ae"/>
                </a:solidFill>
              </a:rPr>
              <a:t>황진호</a:t>
            </a:r>
            <a:r>
              <a:rPr lang="ko-KR" altLang="en-US" sz="1500" kern="0">
                <a:solidFill>
                  <a:srgbClr val="7670ae"/>
                </a:solidFill>
              </a:rPr>
              <a:t> </a:t>
            </a:r>
            <a:r>
              <a:rPr lang="en-US" altLang="ko-KR" sz="1500" kern="0">
                <a:solidFill>
                  <a:srgbClr val="7670ae"/>
                </a:solidFill>
              </a:rPr>
              <a:t>20183073</a:t>
            </a:r>
            <a:r>
              <a:rPr lang="ko-KR" altLang="en-US" sz="1500" kern="0">
                <a:solidFill>
                  <a:srgbClr val="7670ae"/>
                </a:solidFill>
              </a:rPr>
              <a:t> </a:t>
            </a:r>
            <a:r>
              <a:rPr lang="en-US" altLang="ko-KR" sz="1500" kern="0">
                <a:solidFill>
                  <a:srgbClr val="7670ae"/>
                </a:solidFill>
              </a:rPr>
              <a:t>이상원</a:t>
            </a:r>
            <a:r>
              <a:rPr lang="ko-KR" altLang="en-US" sz="1500" kern="0">
                <a:solidFill>
                  <a:srgbClr val="7670ae"/>
                </a:solidFill>
              </a:rPr>
              <a:t> </a:t>
            </a:r>
            <a:r>
              <a:rPr lang="en-US" altLang="ko-KR" sz="1500" kern="0">
                <a:solidFill>
                  <a:srgbClr val="7670ae"/>
                </a:solidFill>
              </a:rPr>
              <a:t>20203032</a:t>
            </a:r>
            <a:r>
              <a:rPr lang="ko-KR" altLang="en-US" sz="1500" kern="0">
                <a:solidFill>
                  <a:srgbClr val="7670ae"/>
                </a:solidFill>
              </a:rPr>
              <a:t> </a:t>
            </a:r>
            <a:r>
              <a:rPr lang="en-US" altLang="ko-KR" sz="1500" kern="0">
                <a:solidFill>
                  <a:srgbClr val="7670ae"/>
                </a:solidFill>
              </a:rPr>
              <a:t>송현섭</a:t>
            </a:r>
            <a:r>
              <a:rPr lang="ko-KR" altLang="en-US" sz="1500" kern="0">
                <a:solidFill>
                  <a:srgbClr val="7670ae"/>
                </a:solidFill>
              </a:rPr>
              <a:t> </a:t>
            </a:r>
            <a:r>
              <a:rPr lang="en-US" altLang="ko-KR" sz="1500" kern="0">
                <a:solidFill>
                  <a:srgbClr val="7670ae"/>
                </a:solidFill>
              </a:rPr>
              <a:t>20203001</a:t>
            </a:r>
            <a:r>
              <a:rPr lang="ko-KR" altLang="en-US" sz="1500" kern="0">
                <a:solidFill>
                  <a:srgbClr val="7670ae"/>
                </a:solidFill>
              </a:rPr>
              <a:t> 하상인</a:t>
            </a:r>
            <a:endParaRPr lang="ko-KR" altLang="en-US" sz="1500" kern="0">
              <a:solidFill>
                <a:schemeClr val="tx1"/>
              </a:solidFill>
            </a:endParaRPr>
          </a:p>
          <a:p>
            <a:pPr algn="ctr" latinLnBrk="0">
              <a:defRPr/>
            </a:pPr>
            <a:endParaRPr lang="en-US" altLang="ko-KR" sz="1200" kern="0">
              <a:solidFill>
                <a:prstClr val="white">
                  <a:lumMod val="75000"/>
                </a:prstClr>
              </a:solidFill>
            </a:endParaRPr>
          </a:p>
          <a:p>
            <a:pPr algn="ctr" latinLnBrk="0">
              <a:defRPr/>
            </a:pPr>
            <a:endParaRPr lang="ko-KR" altLang="en-US" sz="1200" ker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1200" kern="0">
                <a:solidFill>
                  <a:prstClr val="white"/>
                </a:solidFill>
              </a:rPr>
              <a:t>식단플래너 프로젝트 계획서</a:t>
            </a:r>
            <a:endParaRPr lang="ko-KR" altLang="en-US" sz="1200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79596" y="263494"/>
            <a:ext cx="11642528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생명주기</a:t>
            </a:r>
            <a:endParaRPr lang="ko-KR" altLang="en-US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8" name="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3374" y="1093430"/>
            <a:ext cx="5762625" cy="5565322"/>
          </a:xfrm>
          <a:prstGeom prst="rect">
            <a:avLst/>
          </a:prstGeom>
        </p:spPr>
      </p:pic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83128"/>
            <a:ext cx="5753100" cy="5576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79596" y="263494"/>
            <a:ext cx="11642528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도구선정</a:t>
            </a:r>
            <a:endParaRPr lang="ko-KR" altLang="en-US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8" name="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84" name=""/>
          <p:cNvSpPr txBox="1"/>
          <p:nvPr/>
        </p:nvSpPr>
        <p:spPr>
          <a:xfrm>
            <a:off x="1012760" y="1600276"/>
            <a:ext cx="10166480" cy="36574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▪ </a:t>
            </a:r>
            <a:r>
              <a:rPr lang="ko-KR" altLang="en-US"/>
              <a:t>객체지향 분석</a:t>
            </a:r>
            <a:endParaRPr lang="ko-KR" altLang="en-US"/>
          </a:p>
          <a:p>
            <a:pPr>
              <a:defRPr/>
            </a:pPr>
            <a:r>
              <a:rPr lang="ko-KR" altLang="en-US"/>
              <a:t> UML언어를 활용하여 기능적요구사항인 유스케이스와 유스케이스다이어그램, 시나리오를 이용하여 시스템 요구사항을 분석하고, ER Diagram 과 테이블목록 및 기술을 하여 데이터베이스 요구사항을 분석한다.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▪ </a:t>
            </a:r>
            <a:r>
              <a:rPr lang="ko-KR" altLang="en-US"/>
              <a:t>객체지향 설계 </a:t>
            </a:r>
            <a:endParaRPr lang="ko-KR" altLang="en-US"/>
          </a:p>
          <a:p>
            <a:pPr>
              <a:defRPr/>
            </a:pPr>
            <a:r>
              <a:rPr lang="ko-KR" altLang="en-US"/>
              <a:t> UML 언어의 클래스 다이어그램으로 클래스를 정의하고 클래스들의 관계 및 알고리즘 그리고 자료구조를 설계한다. 또한 시퀀스 다이어그램을 이용하여 프로그램 흐름을 설계한다.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▪ </a:t>
            </a:r>
            <a:r>
              <a:rPr lang="ko-KR" altLang="en-US"/>
              <a:t>객체지향 프로그래밍 </a:t>
            </a:r>
            <a:endParaRPr lang="ko-KR" altLang="en-US"/>
          </a:p>
          <a:p>
            <a:pPr>
              <a:defRPr/>
            </a:pPr>
            <a:r>
              <a:rPr lang="ko-KR" altLang="en-US"/>
              <a:t>객체지향 설계를 바탕으로 Kotlin 프로그래밍 언어를 이용하여 앱의 기능과 데이터구조 및 관련메소드들을 객체들로 구현한다.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74736" y="263494"/>
            <a:ext cx="11642528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WBS</a:t>
            </a:r>
            <a:endParaRPr lang="en-US" altLang="ko-KR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8" name="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84" name=""/>
          <p:cNvSpPr txBox="1"/>
          <p:nvPr/>
        </p:nvSpPr>
        <p:spPr>
          <a:xfrm>
            <a:off x="1012760" y="1600276"/>
            <a:ext cx="10166480" cy="3599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432" y="800747"/>
            <a:ext cx="11585518" cy="6057253"/>
          </a:xfrm>
          <a:prstGeom prst="rect">
            <a:avLst/>
          </a:prstGeom>
        </p:spPr>
      </p:pic>
      <p:sp>
        <p:nvSpPr>
          <p:cNvPr id="86" name=""/>
          <p:cNvSpPr/>
          <p:nvPr/>
        </p:nvSpPr>
        <p:spPr>
          <a:xfrm>
            <a:off x="1591064" y="4561503"/>
            <a:ext cx="593660" cy="13684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rgbClr val="70ad47"/>
              </a:solidFill>
            </a:endParaRPr>
          </a:p>
        </p:txBody>
      </p:sp>
      <p:sp>
        <p:nvSpPr>
          <p:cNvPr id="87" name=""/>
          <p:cNvSpPr/>
          <p:nvPr/>
        </p:nvSpPr>
        <p:spPr>
          <a:xfrm>
            <a:off x="7798448" y="5327002"/>
            <a:ext cx="593660" cy="13684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70ad47"/>
              </a:solidFill>
            </a:endParaRPr>
          </a:p>
        </p:txBody>
      </p:sp>
      <p:sp>
        <p:nvSpPr>
          <p:cNvPr id="88" name=""/>
          <p:cNvSpPr/>
          <p:nvPr/>
        </p:nvSpPr>
        <p:spPr>
          <a:xfrm>
            <a:off x="8828898" y="5327002"/>
            <a:ext cx="593660" cy="13684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solidFill>
                <a:srgbClr val="70ad4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8" name="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84" name=""/>
          <p:cNvSpPr txBox="1"/>
          <p:nvPr/>
        </p:nvSpPr>
        <p:spPr>
          <a:xfrm>
            <a:off x="1012760" y="1600276"/>
            <a:ext cx="10166480" cy="3599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1" y="0"/>
            <a:ext cx="6095999" cy="5288307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5249118"/>
            <a:ext cx="6096000" cy="1608882"/>
          </a:xfrm>
          <a:prstGeom prst="rect">
            <a:avLst/>
          </a:prstGeom>
        </p:spPr>
      </p:pic>
      <p:sp>
        <p:nvSpPr>
          <p:cNvPr id="94" name="사각형: 둥근 위쪽 모서리 17"/>
          <p:cNvSpPr/>
          <p:nvPr/>
        </p:nvSpPr>
        <p:spPr>
          <a:xfrm>
            <a:off x="0" y="0"/>
            <a:ext cx="6096000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간트차트</a:t>
            </a:r>
            <a:endParaRPr lang="ko-KR" altLang="en-US" b="1" i="1" kern="0">
              <a:solidFill>
                <a:prstClr val="white"/>
              </a:solidFill>
            </a:endParaRPr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97187"/>
            <a:ext cx="6096000" cy="6360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1820118" y="263495"/>
            <a:ext cx="81435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1815259" y="263495"/>
            <a:ext cx="8182426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비용산정</a:t>
            </a:r>
            <a:endParaRPr lang="ko-KR" altLang="en-US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8" name="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84" name=""/>
          <p:cNvSpPr txBox="1"/>
          <p:nvPr/>
        </p:nvSpPr>
        <p:spPr>
          <a:xfrm>
            <a:off x="1012760" y="1600276"/>
            <a:ext cx="10166480" cy="3599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483054" y="935976"/>
            <a:ext cx="4558393" cy="3670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8" name=""/>
          <p:cNvSpPr txBox="1"/>
          <p:nvPr/>
        </p:nvSpPr>
        <p:spPr>
          <a:xfrm>
            <a:off x="366420" y="1052609"/>
            <a:ext cx="4772219" cy="3647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7144" y="970189"/>
            <a:ext cx="6048374" cy="573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1820118" y="263495"/>
            <a:ext cx="81435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1815259" y="263495"/>
            <a:ext cx="8182426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마일 스톤 및 일정 계획</a:t>
            </a:r>
            <a:endParaRPr lang="ko-KR" altLang="en-US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8" name="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84" name=""/>
          <p:cNvSpPr txBox="1"/>
          <p:nvPr/>
        </p:nvSpPr>
        <p:spPr>
          <a:xfrm>
            <a:off x="1012760" y="1600276"/>
            <a:ext cx="10166480" cy="3599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483054" y="935976"/>
            <a:ext cx="4558393" cy="3670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98" name=""/>
          <p:cNvSpPr txBox="1"/>
          <p:nvPr/>
        </p:nvSpPr>
        <p:spPr>
          <a:xfrm>
            <a:off x="366420" y="1052609"/>
            <a:ext cx="4772219" cy="3647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1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2460" y="1967009"/>
            <a:ext cx="6856622" cy="2923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727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black">
                    <a:lumMod val="75000"/>
                    <a:lumOff val="25000"/>
                  </a:prstClr>
                </a:solidFill>
              </a:rPr>
              <a:t>QnA</a:t>
            </a:r>
            <a:endParaRPr lang="en-US" altLang="ko-KR" sz="28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40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23959" y="1973603"/>
            <a:ext cx="2693316" cy="2693316"/>
          </a:xfrm>
          <a:prstGeom prst="ellipse">
            <a:avLst/>
          </a:prstGeom>
          <a:solidFill>
            <a:srgbClr val="e7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R 231</a:t>
            </a:r>
            <a:endParaRPr lang="en-US" altLang="ko-KR" sz="28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G 231</a:t>
            </a:r>
            <a:endParaRPr lang="en-US" altLang="ko-KR" sz="28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B 255</a:t>
            </a:r>
            <a:endParaRPr lang="en-US" altLang="ko-KR" sz="2800" b="1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68932" y="1973603"/>
            <a:ext cx="2693316" cy="2693316"/>
          </a:xfrm>
          <a:prstGeom prst="ellipse">
            <a:avLst/>
          </a:prstGeom>
          <a:solidFill>
            <a:srgbClr val="767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R 118</a:t>
            </a:r>
            <a:endParaRPr lang="en-US" altLang="ko-KR" sz="28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G 112</a:t>
            </a:r>
            <a:endParaRPr lang="en-US" altLang="ko-KR" sz="2800" b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</a:rPr>
              <a:t>B 174</a:t>
            </a:r>
            <a:endParaRPr lang="en-US" altLang="ko-KR" sz="28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4371458" y="263495"/>
            <a:ext cx="7550665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2600" b="1" i="1" kern="0">
              <a:solidFill>
                <a:srgbClr val="7670ae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4352019" y="263495"/>
            <a:ext cx="7570104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sz="1300" kern="0">
                <a:solidFill>
                  <a:prstClr val="white"/>
                </a:solidFill>
              </a:rPr>
              <a:t>목차</a:t>
            </a:r>
            <a:endParaRPr lang="ko-KR" altLang="en-US" sz="1300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917095" y="1263840"/>
            <a:ext cx="3039109" cy="667830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3800" b="1">
                <a:solidFill>
                  <a:srgbClr val="7670ae"/>
                </a:solidFill>
              </a:rPr>
              <a:t>Contents</a:t>
            </a:r>
            <a:endParaRPr lang="en-US" altLang="ko-KR" sz="3800" b="1">
              <a:solidFill>
                <a:srgbClr val="7670ae"/>
              </a:solidFill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5158080" y="1013731"/>
            <a:ext cx="6541148" cy="55851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1.</a:t>
            </a:r>
            <a:r>
              <a:rPr lang="ko-KR" altLang="en-US">
                <a:solidFill>
                  <a:srgbClr val="000000"/>
                </a:solidFill>
              </a:rPr>
              <a:t>  프로젝트 개요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    ▪ 목적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    ▪ 시장분석 및 정의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    ▪ 산출물 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2.</a:t>
            </a:r>
            <a:r>
              <a:rPr lang="ko-KR" altLang="en-US">
                <a:solidFill>
                  <a:srgbClr val="000000"/>
                </a:solidFill>
              </a:rPr>
              <a:t> 프로젝트 주요 일정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3.</a:t>
            </a:r>
            <a:r>
              <a:rPr lang="ko-KR" altLang="en-US">
                <a:solidFill>
                  <a:srgbClr val="000000"/>
                </a:solidFill>
              </a:rPr>
              <a:t> 프로젝트 조직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    ▪ 범위 및 역할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4.</a:t>
            </a:r>
            <a:r>
              <a:rPr lang="ko-KR" altLang="en-US">
                <a:solidFill>
                  <a:srgbClr val="000000"/>
                </a:solidFill>
              </a:rPr>
              <a:t> 기술적 프로젝트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    ▪ 생명주기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    ▪ 도구선정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    ▪</a:t>
            </a:r>
            <a:r>
              <a:rPr lang="en-US" altLang="ko-KR">
                <a:solidFill>
                  <a:srgbClr val="000000"/>
                </a:solidFill>
              </a:rPr>
              <a:t> WBS</a:t>
            </a:r>
            <a:endParaRPr lang="en-US" altLang="ko-KR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    </a:t>
            </a:r>
            <a:r>
              <a:rPr lang="ko-KR" altLang="ko-KR">
                <a:solidFill>
                  <a:srgbClr val="000000"/>
                </a:solidFill>
              </a:rPr>
              <a:t>▪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간트차트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5.</a:t>
            </a:r>
            <a:r>
              <a:rPr lang="ko-KR" altLang="en-US">
                <a:solidFill>
                  <a:srgbClr val="000000"/>
                </a:solidFill>
              </a:rPr>
              <a:t> 개발규모 및 비용산정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6.</a:t>
            </a:r>
            <a:r>
              <a:rPr lang="ko-KR" altLang="en-US">
                <a:solidFill>
                  <a:srgbClr val="000000"/>
                </a:solidFill>
              </a:rPr>
              <a:t> 마일스톤 및 일정계획</a:t>
            </a:r>
            <a:endParaRPr lang="ko-KR" altLang="en-US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프로젝트 개요</a:t>
            </a:r>
            <a:endParaRPr lang="ko-KR" altLang="en-US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667722" y="1178961"/>
            <a:ext cx="10924592" cy="362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45" name=""/>
          <p:cNvSpPr txBox="1"/>
          <p:nvPr/>
        </p:nvSpPr>
        <p:spPr>
          <a:xfrm>
            <a:off x="585107" y="1348426"/>
            <a:ext cx="11021786" cy="44319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900">
                <a:solidFill>
                  <a:srgbClr val="000000"/>
                </a:solidFill>
              </a:rPr>
              <a:t>≫ 프로젝트 명 : 식단플래너</a:t>
            </a: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1900">
                <a:solidFill>
                  <a:srgbClr val="000000"/>
                </a:solidFill>
              </a:rPr>
              <a:t>≫ 주제: 현대인들의 균형잡힌 식단을위한 식단플래너</a:t>
            </a: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1900">
                <a:solidFill>
                  <a:srgbClr val="000000"/>
                </a:solidFill>
              </a:rPr>
              <a:t>≫ 프로젝트 기간 : 2022.03.24 ~ 2022.06.09 </a:t>
            </a: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1900">
                <a:solidFill>
                  <a:srgbClr val="000000"/>
                </a:solidFill>
              </a:rPr>
              <a:t>≫ 개발 환경 : Window 10 64Bit, SQLite</a:t>
            </a: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1900">
                <a:solidFill>
                  <a:srgbClr val="000000"/>
                </a:solidFill>
              </a:rPr>
              <a:t>≫ 개발 목적 : 현대인들의 균형잡힌 식단과 체중관리를 위한 사용자 편의성 좋은 앱개발을 위함</a:t>
            </a: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1900">
                <a:solidFill>
                  <a:srgbClr val="000000"/>
                </a:solidFill>
              </a:rPr>
              <a:t>≫ 개발 언어 : Kotlin</a:t>
            </a: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1900">
                <a:solidFill>
                  <a:srgbClr val="000000"/>
                </a:solidFill>
              </a:rPr>
              <a:t>≫ 개발 도구 : Android Studio</a:t>
            </a: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endParaRPr lang="ko-KR" altLang="en-US" sz="19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1900">
                <a:solidFill>
                  <a:srgbClr val="000000"/>
                </a:solidFill>
              </a:rPr>
              <a:t>≫ 팀 구성 : 황진호,하상인,이상원,송현섭</a:t>
            </a:r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프로젝트 목적</a:t>
            </a:r>
            <a:endParaRPr lang="ko-KR" altLang="en-US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667722" y="1178961"/>
            <a:ext cx="10924592" cy="3621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45" name=""/>
          <p:cNvSpPr txBox="1"/>
          <p:nvPr/>
        </p:nvSpPr>
        <p:spPr>
          <a:xfrm>
            <a:off x="585107" y="1348426"/>
            <a:ext cx="11021786" cy="3736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1900">
              <a:solidFill>
                <a:srgbClr val="7670ae"/>
              </a:solidFill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364852" y="3127951"/>
            <a:ext cx="5462296" cy="75634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400">
                <a:solidFill>
                  <a:srgbClr val="7670ae"/>
                </a:solidFill>
              </a:rPr>
              <a:t>식단 플래너</a:t>
            </a:r>
            <a:r>
              <a:rPr lang="en-US" altLang="ko-KR" sz="4400">
                <a:solidFill>
                  <a:srgbClr val="7670ae"/>
                </a:solidFill>
              </a:rPr>
              <a:t>?</a:t>
            </a:r>
            <a:endParaRPr lang="en-US" altLang="ko-KR" sz="4400">
              <a:solidFill>
                <a:srgbClr val="7670ae"/>
              </a:solidFill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174227" y="2218935"/>
            <a:ext cx="1623137" cy="4842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solidFill>
                  <a:srgbClr val="7670ae"/>
                </a:solidFill>
              </a:rPr>
              <a:t>다이어트</a:t>
            </a:r>
            <a:endParaRPr lang="ko-KR" altLang="en-US" sz="2600">
              <a:solidFill>
                <a:srgbClr val="7670ae"/>
              </a:solidFill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3486344" y="4405798"/>
            <a:ext cx="1302399" cy="364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7670ae"/>
                </a:solidFill>
              </a:rPr>
              <a:t>식이요법</a:t>
            </a:r>
            <a:endParaRPr lang="ko-KR" altLang="en-US">
              <a:solidFill>
                <a:srgbClr val="7670ae"/>
              </a:solidFill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6829814" y="5018119"/>
            <a:ext cx="1963316" cy="4473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solidFill>
                  <a:srgbClr val="7670ae"/>
                </a:solidFill>
              </a:rPr>
              <a:t>체중관리</a:t>
            </a:r>
            <a:endParaRPr lang="ko-KR" altLang="en-US" sz="2400">
              <a:solidFill>
                <a:srgbClr val="7670ae"/>
              </a:solidFill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811472" y="1567737"/>
            <a:ext cx="1778648" cy="3639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7670ae"/>
                </a:solidFill>
              </a:rPr>
              <a:t>운동</a:t>
            </a:r>
            <a:endParaRPr lang="ko-KR" altLang="en-US">
              <a:solidFill>
                <a:srgbClr val="7670ae"/>
              </a:solidFill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8958360" y="3239471"/>
            <a:ext cx="2147984" cy="43527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300">
                <a:solidFill>
                  <a:srgbClr val="7670ae"/>
                </a:solidFill>
              </a:rPr>
              <a:t>영양소</a:t>
            </a:r>
            <a:endParaRPr lang="ko-KR" altLang="en-US" sz="2300">
              <a:solidFill>
                <a:srgbClr val="7670ae"/>
              </a:solidFill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649380" y="5368017"/>
            <a:ext cx="1214924" cy="3641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7670ae"/>
                </a:solidFill>
              </a:rPr>
              <a:t>꾸준함</a:t>
            </a:r>
            <a:endParaRPr lang="ko-KR" altLang="en-US">
              <a:solidFill>
                <a:srgbClr val="7670a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4769954" y="1041046"/>
            <a:ext cx="7123012" cy="5000526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4760233" y="1050765"/>
            <a:ext cx="7123012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시장분석</a:t>
            </a:r>
            <a:endParaRPr lang="ko-KR" altLang="en-US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8558" y="847272"/>
            <a:ext cx="2108200" cy="3530600"/>
          </a:xfrm>
          <a:prstGeom prst="rect">
            <a:avLst/>
          </a:prstGeom>
        </p:spPr>
      </p:pic>
      <p:pic>
        <p:nvPicPr>
          <p:cNvPr id="1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89070" y="2862165"/>
            <a:ext cx="2120900" cy="3505200"/>
          </a:xfrm>
          <a:prstGeom prst="rect">
            <a:avLst/>
          </a:prstGeom>
        </p:spPr>
      </p:pic>
      <p:sp>
        <p:nvSpPr>
          <p:cNvPr id="125" name=""/>
          <p:cNvSpPr txBox="1"/>
          <p:nvPr/>
        </p:nvSpPr>
        <p:spPr>
          <a:xfrm>
            <a:off x="5177518" y="1072048"/>
            <a:ext cx="1856403" cy="364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26" name=""/>
          <p:cNvSpPr txBox="1"/>
          <p:nvPr/>
        </p:nvSpPr>
        <p:spPr>
          <a:xfrm>
            <a:off x="5119202" y="1110925"/>
            <a:ext cx="6453671" cy="363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27" name=""/>
          <p:cNvSpPr txBox="1"/>
          <p:nvPr/>
        </p:nvSpPr>
        <p:spPr>
          <a:xfrm>
            <a:off x="4934532" y="1742685"/>
            <a:ext cx="6745255" cy="40417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			 </a:t>
            </a:r>
            <a:r>
              <a:rPr lang="ko-KR" altLang="en-US" sz="1900" b="1"/>
              <a:t>기능분석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▪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/>
              <a:t>음식 사진을 찍으면 AI가 사진을 인식하여 해당음식의 정보를 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   </a:t>
            </a:r>
            <a:r>
              <a:rPr lang="ko-KR" altLang="en-US" sz="1600"/>
              <a:t>추출하고</a:t>
            </a:r>
            <a:r>
              <a:rPr lang="en-US" altLang="ko-KR" sz="1600"/>
              <a:t> </a:t>
            </a:r>
            <a:r>
              <a:rPr lang="ko-KR" altLang="en-US" sz="1600"/>
              <a:t>식단을 구성해준다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▪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/>
              <a:t>최근 1주일단위로 식단을 구성할수있고, 해당하는요일의 아침,점심,저        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녁,간식을 기록하면 영양성분을 계산해준다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▪ </a:t>
            </a:r>
            <a:r>
              <a:rPr lang="ko-KR" altLang="en-US" sz="1600"/>
              <a:t>운동의 항목을 선택하여 본인이 한 운동을 기록하여 볼수있다.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▪ </a:t>
            </a:r>
            <a:r>
              <a:rPr lang="ko-KR" altLang="en-US" sz="1600"/>
              <a:t>각종 첼린지를 선택하고 공유하여 여러사람들끼리 함께 응원하며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목표를</a:t>
            </a:r>
            <a:r>
              <a:rPr lang="en-US" altLang="ko-KR" sz="1600"/>
              <a:t> </a:t>
            </a:r>
            <a:r>
              <a:rPr lang="ko-KR" altLang="en-US" sz="1600"/>
              <a:t>달성할수있다.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▪</a:t>
            </a:r>
            <a:r>
              <a:rPr lang="ko-KR" altLang="en-US" sz="1600"/>
              <a:t>본인의 식습관데이터를 활용하여 식단을 추천해주어 편한 식단을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구성하도록 돕는다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defRPr/>
            </a:pPr>
            <a:r>
              <a:rPr lang="ko-KR" altLang="en-US" sz="1600"/>
              <a:t>      </a:t>
            </a:r>
            <a:endParaRPr lang="ko-KR" altLang="en-US" sz="1600"/>
          </a:p>
        </p:txBody>
      </p:sp>
      <p:sp>
        <p:nvSpPr>
          <p:cNvPr id="128" name=""/>
          <p:cNvSpPr txBox="1"/>
          <p:nvPr/>
        </p:nvSpPr>
        <p:spPr>
          <a:xfrm>
            <a:off x="1552184" y="411128"/>
            <a:ext cx="1875842" cy="36762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>
                <a:solidFill>
                  <a:srgbClr val="5527cf"/>
                </a:solidFill>
              </a:rPr>
              <a:t>FILICOACH</a:t>
            </a:r>
            <a:endParaRPr lang="en-US" altLang="ko-KR" b="1">
              <a:solidFill>
                <a:srgbClr val="5527c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4769954" y="1041046"/>
            <a:ext cx="7123012" cy="5000526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prstClr val="white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4760233" y="1050765"/>
            <a:ext cx="7123012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시장분석</a:t>
            </a:r>
            <a:endParaRPr lang="ko-KR" altLang="en-US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5177518" y="1072048"/>
            <a:ext cx="1856403" cy="3643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26" name=""/>
          <p:cNvSpPr txBox="1"/>
          <p:nvPr/>
        </p:nvSpPr>
        <p:spPr>
          <a:xfrm>
            <a:off x="5119202" y="1110925"/>
            <a:ext cx="6453671" cy="3635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27" name=""/>
          <p:cNvSpPr txBox="1"/>
          <p:nvPr/>
        </p:nvSpPr>
        <p:spPr>
          <a:xfrm>
            <a:off x="4934532" y="1742684"/>
            <a:ext cx="6745255" cy="4037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			 </a:t>
            </a:r>
            <a:r>
              <a:rPr lang="ko-KR" altLang="en-US" sz="1900" b="1"/>
              <a:t>기능분석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▪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/>
              <a:t>다이어트 꿀팁에 관한 운동, 식단 성공후기등을 공유한다.</a:t>
            </a:r>
            <a:endParaRPr lang="ko-KR" altLang="en-US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▪</a:t>
            </a:r>
            <a:r>
              <a:rPr lang="en-US" altLang="ko-KR" sz="1600">
                <a:solidFill>
                  <a:srgbClr val="000000"/>
                </a:solidFill>
              </a:rPr>
              <a:t> </a:t>
            </a:r>
            <a:r>
              <a:rPr lang="ko-KR" altLang="en-US" sz="1600"/>
              <a:t>칼로리사전 기능으로 음식칼로리와 운동칼로리를 쉽게 참고할 수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있다.</a:t>
            </a:r>
            <a:endParaRPr lang="ko-KR" altLang="en-US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▪ </a:t>
            </a:r>
            <a:r>
              <a:rPr lang="ko-KR" altLang="en-US" sz="1600"/>
              <a:t>COVID-19 시대에 맞게 각 부위별 홈트레이닝을 제공하며 챌린지에   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도전할 수 있다.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▪ </a:t>
            </a:r>
            <a:r>
              <a:rPr lang="ko-KR" altLang="en-US" sz="1600"/>
              <a:t>다신샵을 이용하여 닭가슴살, 샐러드, 도시락등 다이어트 식단을 쉽게   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구매할 수 있다.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▪ 물 섭취량을 체크하며 일일 목표 성취량을 설정하며 현재 물 섭취량을      </a:t>
            </a:r>
            <a:endParaRPr lang="ko-KR" altLang="en-US" sz="16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1600">
                <a:solidFill>
                  <a:srgbClr val="000000"/>
                </a:solidFill>
              </a:rPr>
              <a:t>   표시할 수 있다.</a:t>
            </a:r>
            <a:endParaRPr lang="ko-KR" altLang="en-US" sz="1600">
              <a:solidFill>
                <a:srgbClr val="000000"/>
              </a:solidFill>
            </a:endParaRPr>
          </a:p>
          <a:p>
            <a:pPr>
              <a:defRPr/>
            </a:pPr>
            <a:r>
              <a:rPr lang="ko-KR" altLang="en-US" sz="1600"/>
              <a:t>      </a:t>
            </a:r>
            <a:endParaRPr lang="ko-KR" altLang="en-US" sz="1600"/>
          </a:p>
        </p:txBody>
      </p:sp>
      <p:sp>
        <p:nvSpPr>
          <p:cNvPr id="128" name=""/>
          <p:cNvSpPr txBox="1"/>
          <p:nvPr/>
        </p:nvSpPr>
        <p:spPr>
          <a:xfrm>
            <a:off x="1552184" y="411128"/>
            <a:ext cx="1875842" cy="35849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다이어트신</a:t>
            </a:r>
            <a:endParaRPr lang="en-US" altLang="ko-KR" b="1">
              <a:solidFill>
                <a:schemeClr val="dk1"/>
              </a:solidFill>
            </a:endParaRPr>
          </a:p>
        </p:txBody>
      </p:sp>
      <p:pic>
        <p:nvPicPr>
          <p:cNvPr id="1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316" y="887963"/>
            <a:ext cx="1973035" cy="3512003"/>
          </a:xfrm>
          <a:prstGeom prst="rect">
            <a:avLst/>
          </a:prstGeom>
        </p:spPr>
      </p:pic>
      <p:pic>
        <p:nvPicPr>
          <p:cNvPr id="1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16115" y="2695771"/>
            <a:ext cx="1979555" cy="3547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69876" y="263495"/>
            <a:ext cx="11652247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프로젝트 주요일정</a:t>
            </a:r>
            <a:endParaRPr lang="ko-KR" altLang="en-US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0" name=""/>
          <p:cNvGraphicFramePr>
            <a:graphicFrameLocks noGrp="1"/>
          </p:cNvGraphicFramePr>
          <p:nvPr/>
        </p:nvGraphicFramePr>
        <p:xfrm>
          <a:off x="1190556" y="1107791"/>
          <a:ext cx="9685448" cy="509858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309412"/>
                <a:gridCol w="3183255"/>
                <a:gridCol w="3192780"/>
              </a:tblGrid>
              <a:tr h="3563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주요 개발 활동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e3e2f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수행 일정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e3e2f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주요 산출물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e3e2fc"/>
                    </a:solidFill>
                  </a:tcPr>
                </a:tc>
              </a:tr>
              <a:tr h="3522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프로젝트 계획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2022.03.24. ~ 2022.03.31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프로젝트 계획서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22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초기 요구사항 분석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2022.04.01. ~ 2022.04.02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유스케이스 및 UI프로토타입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4822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프로토타입 개발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2022.04.03. ~ 2022.04.05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초기 프로토타입 소스코드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241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고객 피드백 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&amp;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프로토타입 조정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2022.04.06. ~ 2022.04.12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940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최종 요구사항 분석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2022.04.13. ~ 2022.04.14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최종 요구사항 명세서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22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최종 설계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2022.04.15. ~ 2022.05.12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최종 설계서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563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프로그램 구현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2022.05.13. ~ 2022.05.29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최종 프로그램 소스 코드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88263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테스트, 수정 및 보완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2022.05.30. ~ 2022.06.01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테스트 계획서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테스트 케이스 작성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시스템 테스트 결과 보고서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67732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유지 보수/프로젝트 종료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2022.06.02. ~ 2022.06.09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유지 보수 계획서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프로젝트 완료 보고서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1" name=""/>
          <p:cNvSpPr txBox="1"/>
          <p:nvPr/>
        </p:nvSpPr>
        <p:spPr>
          <a:xfrm>
            <a:off x="7898947" y="2772941"/>
            <a:ext cx="2371531" cy="358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2" name=""/>
          <p:cNvSpPr txBox="1"/>
          <p:nvPr/>
        </p:nvSpPr>
        <p:spPr>
          <a:xfrm>
            <a:off x="7685312" y="2706809"/>
            <a:ext cx="3333750" cy="6438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고객의 요구사항이 담긴 문서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프로토타입 소스코드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79596" y="263494"/>
            <a:ext cx="11642528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프로젝트 조직</a:t>
            </a:r>
            <a:endParaRPr lang="en-US" altLang="ko-KR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898947" y="2772941"/>
            <a:ext cx="2371531" cy="358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79950" y="1299935"/>
            <a:ext cx="2832100" cy="2489200"/>
          </a:xfrm>
          <a:prstGeom prst="rect">
            <a:avLst/>
          </a:prstGeom>
        </p:spPr>
      </p:pic>
      <p:graphicFrame>
        <p:nvGraphicFramePr>
          <p:cNvPr id="74" name=""/>
          <p:cNvGraphicFramePr>
            <a:graphicFrameLocks noGrp="1"/>
          </p:cNvGraphicFramePr>
          <p:nvPr/>
        </p:nvGraphicFramePr>
        <p:xfrm>
          <a:off x="2826632" y="4130520"/>
          <a:ext cx="6538736" cy="18383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28336"/>
                <a:gridCol w="5210399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이름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e3e2fc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역할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e3e2fc"/>
                    </a:solidFill>
                  </a:tcPr>
                </a:tc>
              </a:tr>
              <a:tr h="36202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황진호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코더(클라이언트설계),산출물관리,일정관리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하상인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코더(UI디자인), 산출물 관리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이상원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코더(클라이언트설계,DB설계),산출물 관리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송현섭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코더(UI디자인), 산출물 관리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위쪽 모서리 18"/>
          <p:cNvSpPr/>
          <p:nvPr/>
        </p:nvSpPr>
        <p:spPr>
          <a:xfrm>
            <a:off x="279596" y="263494"/>
            <a:ext cx="11642528" cy="6594505"/>
          </a:xfrm>
          <a:prstGeom prst="round2SameRect">
            <a:avLst>
              <a:gd name="adj1" fmla="val 159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28600" sx="101000" sy="101000" algn="ctr" rotWithShape="0">
              <a:srgbClr val="7670ae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lang="ko-KR" altLang="en-US" sz="3200" kern="0">
              <a:solidFill>
                <a:schemeClr val="dk1"/>
              </a:solidFill>
            </a:endParaRPr>
          </a:p>
        </p:txBody>
      </p:sp>
      <p:sp>
        <p:nvSpPr>
          <p:cNvPr id="18" name="사각형: 둥근 위쪽 모서리 17"/>
          <p:cNvSpPr/>
          <p:nvPr/>
        </p:nvSpPr>
        <p:spPr>
          <a:xfrm>
            <a:off x="269877" y="263495"/>
            <a:ext cx="11652247" cy="490595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7670ae"/>
          </a:solidFill>
          <a:ln>
            <a:noFill/>
          </a:ln>
          <a:effectLst>
            <a:outerShdw dist="127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r>
              <a:rPr lang="ko-KR" altLang="en-US" b="1" i="1" kern="0">
                <a:solidFill>
                  <a:prstClr val="white"/>
                </a:solidFill>
              </a:rPr>
              <a:t>생명주기</a:t>
            </a:r>
            <a:endParaRPr lang="ko-KR" altLang="en-US" b="1" i="1" kern="0">
              <a:solidFill>
                <a:prstClr val="white"/>
              </a:solidFill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402431" y="416717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/>
          <p:cNvSpPr/>
          <p:nvPr/>
        </p:nvSpPr>
        <p:spPr>
          <a:xfrm>
            <a:off x="402431" y="490405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2431" y="564094"/>
            <a:ext cx="180000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898946" y="2772941"/>
            <a:ext cx="2371532" cy="3588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425" y="1577165"/>
            <a:ext cx="5743574" cy="4597854"/>
          </a:xfrm>
          <a:prstGeom prst="rect">
            <a:avLst/>
          </a:prstGeom>
        </p:spPr>
      </p:pic>
      <p:sp>
        <p:nvSpPr>
          <p:cNvPr id="78" name=""/>
          <p:cNvSpPr txBox="1"/>
          <p:nvPr/>
        </p:nvSpPr>
        <p:spPr>
          <a:xfrm>
            <a:off x="4905375" y="1091487"/>
            <a:ext cx="796990" cy="3639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9" name=""/>
          <p:cNvSpPr txBox="1"/>
          <p:nvPr/>
        </p:nvSpPr>
        <p:spPr>
          <a:xfrm>
            <a:off x="4025770" y="926256"/>
            <a:ext cx="4140459" cy="3672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생명주기: 원형모델(Prototype Model)</a:t>
            </a:r>
            <a:endParaRPr lang="ko-KR" altLang="en-US"/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578914"/>
            <a:ext cx="5734050" cy="459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552</ep:Words>
  <ep:PresentationFormat>와이드스크린</ep:PresentationFormat>
  <ep:Paragraphs>123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6_Office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2022-02-11T02:11:51.000</dcterms:created>
  <dc:creator>조현석</dc:creator>
  <cp:lastModifiedBy>h</cp:lastModifiedBy>
  <dcterms:modified xsi:type="dcterms:W3CDTF">2022-04-07T15:43:22.206</dcterms:modified>
  <cp:revision>39</cp:revision>
  <dc:title>PowerPoint 프레젠테이션</dc:title>
  <cp:version>1000.0000.01</cp:version>
</cp:coreProperties>
</file>