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593" r:id="rId3"/>
    <p:sldId id="594" r:id="rId4"/>
    <p:sldId id="544" r:id="rId5"/>
    <p:sldId id="600" r:id="rId6"/>
    <p:sldId id="560" r:id="rId7"/>
    <p:sldId id="597" r:id="rId8"/>
    <p:sldId id="602" r:id="rId9"/>
    <p:sldId id="603" r:id="rId10"/>
    <p:sldId id="604" r:id="rId11"/>
    <p:sldId id="605" r:id="rId12"/>
    <p:sldId id="599" r:id="rId13"/>
    <p:sldId id="598" r:id="rId14"/>
    <p:sldId id="595" r:id="rId15"/>
    <p:sldId id="588" r:id="rId16"/>
    <p:sldId id="606" r:id="rId17"/>
    <p:sldId id="607" r:id="rId18"/>
    <p:sldId id="610" r:id="rId19"/>
    <p:sldId id="646" r:id="rId20"/>
    <p:sldId id="647" r:id="rId21"/>
    <p:sldId id="648" r:id="rId22"/>
    <p:sldId id="611" r:id="rId23"/>
    <p:sldId id="612" r:id="rId24"/>
    <p:sldId id="613" r:id="rId25"/>
    <p:sldId id="576" r:id="rId26"/>
    <p:sldId id="614" r:id="rId27"/>
    <p:sldId id="615" r:id="rId28"/>
    <p:sldId id="618" r:id="rId29"/>
    <p:sldId id="616" r:id="rId30"/>
    <p:sldId id="619" r:id="rId31"/>
    <p:sldId id="617" r:id="rId32"/>
    <p:sldId id="621" r:id="rId33"/>
    <p:sldId id="641" r:id="rId34"/>
    <p:sldId id="642" r:id="rId35"/>
    <p:sldId id="643" r:id="rId36"/>
    <p:sldId id="644" r:id="rId37"/>
    <p:sldId id="645" r:id="rId38"/>
    <p:sldId id="624" r:id="rId39"/>
    <p:sldId id="625" r:id="rId40"/>
    <p:sldId id="622" r:id="rId41"/>
    <p:sldId id="623" r:id="rId42"/>
    <p:sldId id="649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486" r:id="rId56"/>
    <p:sldId id="651" r:id="rId57"/>
    <p:sldId id="650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91" d="100"/>
          <a:sy n="91" d="100"/>
        </p:scale>
        <p:origin x="48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506B26-05E7-4813-B506-4D5207F76F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telenor.bg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6" name="TextBox 15"/>
          <p:cNvSpPr txBox="1"/>
          <p:nvPr/>
        </p:nvSpPr>
        <p:spPr>
          <a:xfrm rot="576164">
            <a:off x="5069739" y="39130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4612" y="3076156"/>
            <a:ext cx="3371849" cy="332464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and </a:t>
            </a:r>
            <a:r>
              <a:rPr lang="en-GB" dirty="0" smtClean="0">
                <a:cs typeface="Consolas" panose="020B0609020204030204" pitchFamily="49" charset="0"/>
              </a:rPr>
              <a:t>doesn't </a:t>
            </a:r>
            <a:r>
              <a:rPr lang="en-GB" dirty="0">
                <a:cs typeface="Consolas" panose="020B0609020204030204" pitchFamily="49" charset="0"/>
              </a:rPr>
              <a:t>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modify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the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data </a:t>
            </a:r>
            <a:r>
              <a:rPr lang="en-GB" dirty="0">
                <a:cs typeface="Consolas" panose="020B0609020204030204" pitchFamily="49" charset="0"/>
              </a:rPr>
              <a:t>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327752" cy="2057400"/>
            <a:chOff x="3239874" y="4452223"/>
            <a:chExt cx="6327752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466139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 upper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b="1" dirty="0"/>
          </a:p>
          <a:p>
            <a:r>
              <a:rPr lang="en-US" dirty="0"/>
              <a:t>Of the names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Stream&lt;T&gt;</a:t>
            </a:r>
            <a:r>
              <a:rPr lang="en-GB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dirty="0"/>
              <a:t>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/>
              <a:t>Types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9412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efficiently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76492"/>
            <a:ext cx="10896600" cy="1402298"/>
          </a:xfrm>
        </p:spPr>
        <p:txBody>
          <a:bodyPr/>
          <a:lstStyle/>
          <a:p>
            <a:r>
              <a:rPr lang="en-US" sz="4800" dirty="0" smtClean="0"/>
              <a:t>Practice: Stream&lt;T</a:t>
            </a:r>
            <a:r>
              <a:rPr lang="en-US" sz="4800" dirty="0"/>
              <a:t>&gt; and Primitive 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71" t="30523" r="31568" b="25014"/>
          <a:stretch/>
        </p:blipFill>
        <p:spPr>
          <a:xfrm>
            <a:off x="2208212" y="2495550"/>
            <a:ext cx="1554480" cy="14859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4003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Allow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Terminate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objects by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75719" y="2041575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for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stream2.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 smtClean="0"/>
              <a:t> </a:t>
            </a:r>
            <a:r>
              <a:rPr lang="en-GB" dirty="0"/>
              <a:t>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Entry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b="1" dirty="0"/>
              <a:t> </a:t>
            </a:r>
            <a:r>
              <a:rPr lang="en-US" dirty="0"/>
              <a:t>of districts in 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cities with population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b="1" dirty="0"/>
              <a:t> </a:t>
            </a:r>
            <a:r>
              <a:rPr lang="en-US" dirty="0"/>
              <a:t>for a given city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data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b="1" dirty="0"/>
              <a:t> </a:t>
            </a:r>
            <a:r>
              <a:rPr lang="en-US" dirty="0"/>
              <a:t>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</a:t>
            </a:r>
            <a:r>
              <a:rPr lang="en-US" dirty="0" smtClean="0"/>
              <a:t>way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Get </a:t>
            </a:r>
            <a:r>
              <a:rPr lang="en-GB" dirty="0">
                <a:cs typeface="Consolas" panose="020B0609020204030204" pitchFamily="49" charset="0"/>
              </a:rPr>
              <a:t>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A List:</a:t>
            </a:r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 and </a:t>
            </a:r>
            <a:r>
              <a:rPr lang="en" dirty="0" smtClean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bound ≤ n ≤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953002">
            <a:off x="7725181" y="2802897"/>
            <a:ext cx="2804424" cy="1008929"/>
            <a:chOff x="2665412" y="1790700"/>
            <a:chExt cx="6248400" cy="236220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89">
            <a:off x="1212693" y="2777065"/>
            <a:ext cx="2533603" cy="1023576"/>
          </a:xfrm>
          <a:prstGeom prst="roundRect">
            <a:avLst>
              <a:gd name="adj" fmla="val 4958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58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5212" y="3352800"/>
            <a:ext cx="2721969" cy="29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581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are chained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</a:t>
            </a:r>
            <a:r>
              <a:rPr lang="en-GB" dirty="0" smtClean="0">
                <a:cs typeface="Consolas" panose="020B0609020204030204" pitchFamily="49" charset="0"/>
              </a:rPr>
              <a:t>: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18" name="Arrow: Down 4"/>
          <p:cNvSpPr/>
          <p:nvPr/>
        </p:nvSpPr>
        <p:spPr>
          <a:xfrm>
            <a:off x="5675312" y="48768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9" name="Group 18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20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1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2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8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30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712" y="5407103"/>
            <a:ext cx="8915400" cy="779501"/>
            <a:chOff x="2284412" y="3886200"/>
            <a:chExt cx="8915400" cy="779501"/>
          </a:xfrm>
        </p:grpSpPr>
        <p:sp>
          <p:nvSpPr>
            <p:cNvPr id="32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3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4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1963</Words>
  <Application>Microsoft Office PowerPoint</Application>
  <PresentationFormat>Custom</PresentationFormat>
  <Paragraphs>541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 16x9</vt:lpstr>
      <vt:lpstr>Stream API</vt:lpstr>
      <vt:lpstr>Table of Contents</vt:lpstr>
      <vt:lpstr>Questions</vt:lpstr>
      <vt:lpstr>Stream API</vt:lpstr>
      <vt:lpstr>Stream API and Stream&lt;T&gt; Class</vt:lpstr>
      <vt:lpstr>Stream&lt;T&gt; Class (2)</vt:lpstr>
      <vt:lpstr>Problem: Take Two</vt:lpstr>
      <vt:lpstr>Solution: Take Two – Non Functional</vt:lpstr>
      <vt:lpstr>Solution: Take Two – Functional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Practice: Stream&lt;T&gt; and Primitive Streams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Types of Operations</vt:lpstr>
      <vt:lpstr>Summary</vt:lpstr>
      <vt:lpstr>Stream API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2017-10-09T14:39:38Z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