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69" r:id="rId17"/>
    <p:sldId id="276" r:id="rId18"/>
    <p:sldId id="277" r:id="rId19"/>
    <p:sldId id="278" r:id="rId20"/>
    <p:sldId id="280" r:id="rId21"/>
    <p:sldId id="272" r:id="rId22"/>
    <p:sldId id="281" r:id="rId23"/>
    <p:sldId id="282" r:id="rId24"/>
    <p:sldId id="283" r:id="rId25"/>
    <p:sldId id="284" r:id="rId26"/>
    <p:sldId id="273" r:id="rId27"/>
    <p:sldId id="286" r:id="rId28"/>
    <p:sldId id="289" r:id="rId29"/>
    <p:sldId id="290" r:id="rId30"/>
    <p:sldId id="292" r:id="rId31"/>
    <p:sldId id="291" r:id="rId32"/>
    <p:sldId id="294" r:id="rId33"/>
    <p:sldId id="274" r:id="rId34"/>
    <p:sldId id="293" r:id="rId35"/>
    <p:sldId id="295" r:id="rId36"/>
    <p:sldId id="297" r:id="rId37"/>
    <p:sldId id="296" r:id="rId38"/>
    <p:sldId id="275" r:id="rId39"/>
    <p:sldId id="299" r:id="rId40"/>
    <p:sldId id="300" r:id="rId41"/>
    <p:sldId id="288" r:id="rId42"/>
    <p:sldId id="301" r:id="rId43"/>
    <p:sldId id="302" r:id="rId44"/>
    <p:sldId id="303" r:id="rId45"/>
    <p:sldId id="305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70" autoAdjust="0"/>
  </p:normalViewPr>
  <p:slideViewPr>
    <p:cSldViewPr>
      <p:cViewPr varScale="1">
        <p:scale>
          <a:sx n="114" d="100"/>
          <a:sy n="114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5D18E-41E3-44B8-9959-18EADA69D63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43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89E17241-7B83-4EE5-9628-E76EB875529D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620015D-9AA0-4E8F-BB3E-4D5A5E86258C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8837F08-E420-4692-A3D1-9968138FB6ED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0161587-6E7D-46AF-BEA4-96C866295EA0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659F92E7-841F-428B-B3C2-D05602AC9C01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C974C-CEDF-4709-BC5D-570093D9A8B2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5FC63A4F-9031-4223-8A4A-3A578F0BE0A6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D541334B-5E88-4248-B45C-D53D777736AE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993383B-F4B0-4519-92EB-23FFFE500AE1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9C7D74C3-5EC5-4A2F-A369-CAFA85CEFF9A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fld id="{A3CE3064-C61C-4FE8-8E7C-17C50B6286FC}" type="datetime1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맑은 고딕" pitchFamily="50" charset="-127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class.me/html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.HTML5 </a:t>
            </a:r>
            <a:r>
              <a:rPr lang="ko-KR" altLang="en-US" dirty="0" smtClean="0"/>
              <a:t>문서의 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문서에서 </a:t>
            </a:r>
            <a:r>
              <a:rPr lang="ko-KR" altLang="en-US" dirty="0"/>
              <a:t>요소를 표시하기 위해 문서 내용에 붙여주는 일종의 </a:t>
            </a:r>
            <a:r>
              <a:rPr lang="ko-KR" altLang="en-US" dirty="0" smtClean="0"/>
              <a:t>꼬리표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시작을 나타내는 </a:t>
            </a:r>
            <a:r>
              <a:rPr lang="ko-KR" altLang="en-US" dirty="0" smtClean="0"/>
              <a:t>시작태그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/>
              <a:t>&lt;’ </a:t>
            </a:r>
            <a:r>
              <a:rPr lang="ko-KR" altLang="en-US" dirty="0"/>
              <a:t>문자와 태그 이름</a:t>
            </a:r>
            <a:r>
              <a:rPr lang="en-US" altLang="ko-KR" dirty="0"/>
              <a:t>, ‘&gt;’ </a:t>
            </a:r>
            <a:r>
              <a:rPr lang="ko-KR" altLang="en-US" dirty="0"/>
              <a:t>문자로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끝을 나타내는 </a:t>
            </a:r>
            <a:r>
              <a:rPr lang="ko-KR" altLang="en-US" dirty="0" smtClean="0"/>
              <a:t>종료태그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‘</a:t>
            </a:r>
            <a:r>
              <a:rPr lang="en-US" altLang="ko-KR" dirty="0"/>
              <a:t>&lt;/’ </a:t>
            </a:r>
            <a:r>
              <a:rPr lang="ko-KR" altLang="en-US" dirty="0"/>
              <a:t>문자와 태그 이름</a:t>
            </a:r>
            <a:r>
              <a:rPr lang="en-US" altLang="ko-KR" dirty="0"/>
              <a:t>, ‘&gt;’ </a:t>
            </a:r>
            <a:r>
              <a:rPr lang="ko-KR" altLang="en-US" dirty="0"/>
              <a:t>문자로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종료태그를 </a:t>
            </a:r>
            <a:r>
              <a:rPr lang="ko-KR" altLang="en-US" dirty="0"/>
              <a:t>없는 경우 있는 것으로 간주하는 요소도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가능하면 </a:t>
            </a:r>
            <a:r>
              <a:rPr lang="ko-KR" altLang="en-US" dirty="0"/>
              <a:t>종료태그를 써주는 것이 </a:t>
            </a:r>
            <a:r>
              <a:rPr lang="ko-KR" altLang="en-US" dirty="0" smtClean="0"/>
              <a:t>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시작과 </a:t>
            </a:r>
            <a:r>
              <a:rPr lang="ko-KR" altLang="en-US" dirty="0"/>
              <a:t>종료를 한 번에 나타내는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‘</a:t>
            </a:r>
            <a:r>
              <a:rPr lang="en-US" altLang="ko-KR" dirty="0"/>
              <a:t>&lt;’ </a:t>
            </a:r>
            <a:r>
              <a:rPr lang="ko-KR" altLang="en-US" dirty="0"/>
              <a:t>문자와 태그 이름</a:t>
            </a:r>
            <a:r>
              <a:rPr lang="en-US" altLang="ko-KR" dirty="0"/>
              <a:t>, ‘/&gt;’ </a:t>
            </a:r>
            <a:r>
              <a:rPr lang="ko-KR" altLang="en-US" dirty="0"/>
              <a:t>문자로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다른 요소나 내용을 가지지 않는 요소를 위한 </a:t>
            </a:r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복합태그와 단독태그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복합태그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요소가 시작태그와 종료태그로 구성되는 경우에 사용하는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단독태그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시작과 </a:t>
            </a:r>
            <a:r>
              <a:rPr lang="ko-KR" altLang="en-US" dirty="0"/>
              <a:t>종료를 같이 나타내는 태그로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title&gt;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시작태그인 </a:t>
            </a:r>
            <a:r>
              <a:rPr lang="en-US" altLang="ko-KR" dirty="0"/>
              <a:t>&lt;title&gt;</a:t>
            </a:r>
            <a:r>
              <a:rPr lang="ko-KR" altLang="en-US" dirty="0"/>
              <a:t>와 종료태그인 </a:t>
            </a:r>
            <a:r>
              <a:rPr lang="en-US" altLang="ko-KR" dirty="0"/>
              <a:t>&lt;/title&gt;</a:t>
            </a:r>
            <a:r>
              <a:rPr lang="ko-KR" altLang="en-US" dirty="0"/>
              <a:t>로 구성된 </a:t>
            </a:r>
            <a:r>
              <a:rPr lang="ko-KR" altLang="en-US" dirty="0" smtClean="0"/>
              <a:t>복합태그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시작과 </a:t>
            </a:r>
            <a:r>
              <a:rPr lang="ko-KR" altLang="en-US" dirty="0"/>
              <a:t>종료를 같이 의미하는 단독태그인 </a:t>
            </a:r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/&gt;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725144"/>
            <a:ext cx="619268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tag_name</a:t>
            </a:r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&gt; ... &lt;/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tag_name</a:t>
            </a:r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&gt; // </a:t>
            </a:r>
            <a:r>
              <a:rPr lang="ko-KR" altLang="en-US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복합태그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tag_name</a:t>
            </a:r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/&gt;               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단독태그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890782" y="3582099"/>
            <a:ext cx="939573" cy="1558250"/>
          </a:xfrm>
          <a:custGeom>
            <a:avLst/>
            <a:gdLst>
              <a:gd name="connsiteX0" fmla="*/ 478172 w 939573"/>
              <a:gd name="connsiteY0" fmla="*/ 0 h 1558250"/>
              <a:gd name="connsiteX1" fmla="*/ 939567 w 939573"/>
              <a:gd name="connsiteY1" fmla="*/ 604007 h 1558250"/>
              <a:gd name="connsiteX2" fmla="*/ 469783 w 939573"/>
              <a:gd name="connsiteY2" fmla="*/ 1417740 h 1558250"/>
              <a:gd name="connsiteX3" fmla="*/ 0 w 939573"/>
              <a:gd name="connsiteY3" fmla="*/ 1551963 h 155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573" h="1558250">
                <a:moveTo>
                  <a:pt x="478172" y="0"/>
                </a:moveTo>
                <a:cubicBezTo>
                  <a:pt x="709568" y="183858"/>
                  <a:pt x="940965" y="367717"/>
                  <a:pt x="939567" y="604007"/>
                </a:cubicBezTo>
                <a:cubicBezTo>
                  <a:pt x="938169" y="840297"/>
                  <a:pt x="626377" y="1259747"/>
                  <a:pt x="469783" y="1417740"/>
                </a:cubicBezTo>
                <a:cubicBezTo>
                  <a:pt x="313189" y="1575733"/>
                  <a:pt x="156594" y="1563848"/>
                  <a:pt x="0" y="155196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요소에 추가정보를 주기 위해서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추가정보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모양을 나타내는 스타일 등이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요소에 </a:t>
            </a:r>
            <a:r>
              <a:rPr lang="ko-KR" altLang="en-US" dirty="0"/>
              <a:t>공통적으로 적용되는 것과 요소마다 다르게 적용되는 것이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요소의 </a:t>
            </a:r>
            <a:r>
              <a:rPr lang="ko-KR" altLang="en-US" dirty="0"/>
              <a:t>시작태그 내에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이름과 </a:t>
            </a:r>
            <a:r>
              <a:rPr lang="ko-KR" altLang="en-US" dirty="0"/>
              <a:t>값으로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이름과 </a:t>
            </a:r>
            <a:r>
              <a:rPr lang="ko-KR" altLang="en-US" dirty="0">
                <a:solidFill>
                  <a:srgbClr val="FF0000"/>
                </a:solidFill>
              </a:rPr>
              <a:t>값 사이에는 ‘</a:t>
            </a:r>
            <a:r>
              <a:rPr lang="en-US" altLang="ko-KR" dirty="0">
                <a:solidFill>
                  <a:srgbClr val="FF0000"/>
                </a:solidFill>
              </a:rPr>
              <a:t>=’ </a:t>
            </a:r>
            <a:r>
              <a:rPr lang="ko-KR" altLang="en-US" dirty="0">
                <a:solidFill>
                  <a:srgbClr val="FF0000"/>
                </a:solidFill>
              </a:rPr>
              <a:t>문자가 나타나고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값은 “” 문자 또는 ‘’ 문자에 감싸서 </a:t>
            </a:r>
            <a:r>
              <a:rPr lang="ko-KR" altLang="en-US" dirty="0" smtClean="0">
                <a:solidFill>
                  <a:srgbClr val="FF0000"/>
                </a:solidFill>
              </a:rPr>
              <a:t>나타냄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요소는 여러 속성을 가질 수 있으며</a:t>
            </a:r>
            <a:r>
              <a:rPr lang="en-US" altLang="ko-KR" dirty="0"/>
              <a:t>, </a:t>
            </a:r>
            <a:r>
              <a:rPr lang="ko-KR" altLang="en-US" dirty="0"/>
              <a:t>이 경우 속성은 빈 칸으로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5338" y="5209455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&lt;p 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style=”</a:t>
            </a:r>
            <a:r>
              <a:rPr lang="en-US" altLang="ko-KR" sz="1400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font-size=0</a:t>
            </a:r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”&gt; ... 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6217567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나눔고딕코딩" pitchFamily="49" charset="-127"/>
                <a:ea typeface="나눔고딕코딩" pitchFamily="49" charset="-127"/>
              </a:rPr>
              <a:t>&lt;p style=”font-size=0” script=”alert(‘error’);”&gt; ... &lt;/p&gt;</a:t>
            </a:r>
            <a:endParaRPr lang="en-US" altLang="ko-KR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기타 문서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dirty="0" smtClean="0">
                <a:solidFill>
                  <a:srgbClr val="FF0000"/>
                </a:solidFill>
              </a:rPr>
              <a:t>주석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웹 브라우저에서는 보이지 않으나 문서 작성자가 문서에 대한 정보를 남기기 위해서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1800" dirty="0" smtClean="0"/>
              <a:t>특수문자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‘</a:t>
            </a:r>
            <a:r>
              <a:rPr lang="en-US" altLang="ko-KR" sz="1600" dirty="0"/>
              <a:t>&lt;’ </a:t>
            </a:r>
            <a:r>
              <a:rPr lang="ko-KR" altLang="en-US" sz="1600" dirty="0"/>
              <a:t>문자나 ‘</a:t>
            </a:r>
            <a:r>
              <a:rPr lang="en-US" altLang="ko-KR" sz="1600" dirty="0"/>
              <a:t>&gt;’ </a:t>
            </a:r>
            <a:r>
              <a:rPr lang="ko-KR" altLang="en-US" sz="1600" dirty="0"/>
              <a:t>문자와 같은 문자는 웹 문서에서 태그를 표현하기 위해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문자코</a:t>
            </a:r>
            <a:r>
              <a:rPr lang="ko-KR" altLang="en-US" sz="1600" dirty="0"/>
              <a:t>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338" y="2492896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&lt;!-- </a:t>
            </a:r>
            <a:r>
              <a:rPr lang="ko-KR" altLang="en-US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내용</a:t>
            </a:r>
            <a:r>
              <a:rPr lang="en-US" altLang="ko-KR" sz="1400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--&gt;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0" y="3429000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&amp; 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특수 문자 이름 </a:t>
            </a:r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28225"/>
              </p:ext>
            </p:extLst>
          </p:nvPr>
        </p:nvGraphicFramePr>
        <p:xfrm>
          <a:off x="1691680" y="3861048"/>
          <a:ext cx="5544616" cy="1512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2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특수문자 표현</a:t>
                      </a:r>
                      <a:endParaRPr lang="ko-KR" sz="10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&amp;nbsp;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>
                          <a:effectLst/>
                        </a:rPr>
                        <a:t>공백 문자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&amp;lt;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&lt; 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&amp;gt;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&gt; 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&amp;quot;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“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>
                          <a:effectLst/>
                        </a:rPr>
                        <a:t>&amp;amp;</a:t>
                      </a:r>
                      <a:endParaRPr lang="ko-KR" sz="1000" kern="10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&amp;</a:t>
                      </a:r>
                      <a:endParaRPr lang="ko-KR" sz="10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1640" y="5805264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&amp; #</a:t>
            </a:r>
            <a:r>
              <a:rPr lang="ko-KR" altLang="en-US" sz="1400" dirty="0">
                <a:latin typeface="나눔고딕코딩" pitchFamily="49" charset="-127"/>
                <a:ea typeface="나눔고딕코딩" pitchFamily="49" charset="-127"/>
              </a:rPr>
              <a:t>문자코드 </a:t>
            </a:r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92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smtClean="0"/>
              <a:t>단락제목</a:t>
            </a:r>
            <a:endParaRPr lang="en-US" altLang="ko-KR" dirty="0" smtClean="0"/>
          </a:p>
          <a:p>
            <a:r>
              <a:rPr lang="en-US" altLang="ko-KR" dirty="0" smtClean="0"/>
              <a:t>2.2.2 </a:t>
            </a:r>
            <a:r>
              <a:rPr lang="ko-KR" altLang="en-US" dirty="0" smtClean="0"/>
              <a:t>단락과 줄</a:t>
            </a:r>
            <a:endParaRPr lang="en-US" altLang="ko-KR" dirty="0" smtClean="0"/>
          </a:p>
          <a:p>
            <a:r>
              <a:rPr lang="en-US" altLang="ko-KR" dirty="0" smtClean="0"/>
              <a:t>2.2.3 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문서 꾸미기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단락제목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문서에서 단락제목을 지정할 때 </a:t>
            </a:r>
            <a:r>
              <a:rPr lang="en-US" altLang="ko-KR" dirty="0"/>
              <a:t>&lt;h1&gt;~&lt;h6&gt; </a:t>
            </a:r>
            <a:r>
              <a:rPr lang="ko-KR" altLang="en-US" dirty="0"/>
              <a:t>요소를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숫자가 </a:t>
            </a:r>
            <a:r>
              <a:rPr lang="ko-KR" altLang="en-US" dirty="0"/>
              <a:t>클수록 글자가 </a:t>
            </a:r>
            <a:r>
              <a:rPr lang="ko-KR" altLang="en-US" dirty="0" smtClean="0"/>
              <a:t>작아짐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</a:rPr>
              <a:t>h1&gt; </a:t>
            </a:r>
            <a:r>
              <a:rPr lang="ko-KR" altLang="en-US" dirty="0">
                <a:solidFill>
                  <a:srgbClr val="FF0000"/>
                </a:solidFill>
              </a:rPr>
              <a:t>요소는 첫 번째 단계 수준의 </a:t>
            </a:r>
            <a:r>
              <a:rPr lang="ko-KR" altLang="en-US" dirty="0" smtClean="0">
                <a:solidFill>
                  <a:srgbClr val="FF0000"/>
                </a:solidFill>
              </a:rPr>
              <a:t>단락제목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</a:rPr>
              <a:t>h2&gt; </a:t>
            </a:r>
            <a:r>
              <a:rPr lang="ko-KR" altLang="en-US" dirty="0">
                <a:solidFill>
                  <a:srgbClr val="FF0000"/>
                </a:solidFill>
              </a:rPr>
              <a:t>요소는 두 번째 단계 수준의 </a:t>
            </a:r>
            <a:r>
              <a:rPr lang="ko-KR" altLang="en-US" dirty="0" smtClean="0">
                <a:solidFill>
                  <a:srgbClr val="FF0000"/>
                </a:solidFill>
              </a:rPr>
              <a:t>단락제목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</a:rPr>
              <a:t>h6&gt; </a:t>
            </a:r>
            <a:r>
              <a:rPr lang="ko-KR" altLang="en-US" dirty="0">
                <a:solidFill>
                  <a:srgbClr val="FF0000"/>
                </a:solidFill>
              </a:rPr>
              <a:t>요소는 가장 낮은 단계 수준의 단락제목을 </a:t>
            </a:r>
            <a:r>
              <a:rPr lang="ko-KR" altLang="en-US" dirty="0" smtClean="0">
                <a:solidFill>
                  <a:srgbClr val="FF0000"/>
                </a:solidFill>
              </a:rPr>
              <a:t>표현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문서의 내용 중 다른 텍스트보다 굵게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 smtClean="0"/>
              <a:t>:</a:t>
            </a:r>
            <a:r>
              <a:rPr lang="ko-KR" altLang="en-US" dirty="0"/>
              <a:t>단락제목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844824"/>
            <a:ext cx="6192688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가장 높은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&lt;h2&gt;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&lt;/h2&gt;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&lt;h3&gt;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세번째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&lt;/h3&gt;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&lt;h4&gt;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네번째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&lt;/h4&gt;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&lt;h5&gt;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다섯번째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&lt;/h5&gt;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&lt;h6&gt;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가장 낮은 단계 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&lt;/h6&gt;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075" name="Picture 3" descr="C:\Users\yich\Dropbox\Work\html5-book\pdf-draft-5th_2013-07-10\02\ex2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356992"/>
            <a:ext cx="3964781" cy="27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단락과 줄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단락</a:t>
            </a:r>
            <a:r>
              <a:rPr lang="en-US" altLang="ko-KR" dirty="0"/>
              <a:t>: &lt;p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웹 문서에서 단락을 만들기 </a:t>
            </a:r>
            <a:r>
              <a:rPr lang="ko-KR" altLang="en-US" dirty="0" smtClean="0"/>
              <a:t>위해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브라우저는 단락과 단락 사이에 약간의 공백을 추가하여 시각적으로 두 단락이 구분되어 있을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줄 </a:t>
            </a:r>
            <a:r>
              <a:rPr lang="ko-KR" altLang="en-US" dirty="0"/>
              <a:t>바꿈</a:t>
            </a:r>
            <a:r>
              <a:rPr lang="en-US" altLang="ko-KR" dirty="0"/>
              <a:t>: &lt;</a:t>
            </a:r>
            <a:r>
              <a:rPr lang="en-US" altLang="ko-KR" dirty="0" err="1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줄 </a:t>
            </a:r>
            <a:r>
              <a:rPr lang="ko-KR" altLang="en-US" dirty="0"/>
              <a:t>바꿈은 단락을 구분하지 않지만</a:t>
            </a:r>
            <a:r>
              <a:rPr lang="en-US" altLang="ko-KR" dirty="0"/>
              <a:t>, </a:t>
            </a:r>
            <a:r>
              <a:rPr lang="ko-KR" altLang="en-US" dirty="0"/>
              <a:t>앞 문장과 다른 문장간에 줄을 바꾸고자 </a:t>
            </a:r>
            <a:r>
              <a:rPr lang="ko-KR" altLang="en-US" dirty="0" err="1" smtClean="0"/>
              <a:t>할때</a:t>
            </a:r>
            <a:r>
              <a:rPr lang="ko-KR" altLang="en-US" dirty="0" smtClean="0"/>
              <a:t> 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태그 형태로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가로줄</a:t>
            </a:r>
            <a:r>
              <a:rPr lang="en-US" altLang="ko-KR" dirty="0"/>
              <a:t>: &lt;</a:t>
            </a:r>
            <a:r>
              <a:rPr lang="en-US" altLang="ko-KR" dirty="0" err="1"/>
              <a:t>hr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가로줄을 표시하여 앞뒤로 글의 주제가 바뀌었다는 것을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형식 </a:t>
            </a:r>
            <a:r>
              <a:rPr lang="ko-KR" altLang="en-US" dirty="0"/>
              <a:t>유지</a:t>
            </a:r>
            <a:r>
              <a:rPr lang="en-US" altLang="ko-KR" dirty="0"/>
              <a:t>: &lt;pre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요소 </a:t>
            </a:r>
            <a:r>
              <a:rPr lang="ko-KR" altLang="en-US" dirty="0"/>
              <a:t>내용을 웹 브라우저 화면에 그대로 보이고자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문서에서는 빈칸 문자나 탭 문자</a:t>
            </a:r>
            <a:r>
              <a:rPr lang="en-US" altLang="ko-KR" dirty="0"/>
              <a:t>, </a:t>
            </a:r>
            <a:r>
              <a:rPr lang="ko-KR" altLang="en-US" dirty="0" err="1"/>
              <a:t>줄바꿈</a:t>
            </a:r>
            <a:r>
              <a:rPr lang="ko-KR" altLang="en-US" dirty="0"/>
              <a:t> 문자와 같은 공백문자</a:t>
            </a:r>
            <a:r>
              <a:rPr lang="en-US" altLang="ko-KR" dirty="0"/>
              <a:t>(white space character)</a:t>
            </a:r>
            <a:r>
              <a:rPr lang="ko-KR" altLang="en-US" dirty="0"/>
              <a:t>를 하나의 공백 문자로 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소스코드와 </a:t>
            </a:r>
            <a:r>
              <a:rPr lang="ko-KR" altLang="en-US" dirty="0"/>
              <a:t>같이 공백문자를 원문 그대로 보이는 것이 중요한 경우에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인용</a:t>
            </a:r>
            <a:r>
              <a:rPr lang="en-US" altLang="ko-KR" dirty="0"/>
              <a:t>: &lt;</a:t>
            </a:r>
            <a:r>
              <a:rPr lang="en-US" altLang="ko-KR" dirty="0" err="1"/>
              <a:t>blockquote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글의 내용을 인용할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브라우저에서는 인용 내용을 들여쓰기를 하여 화면에 </a:t>
            </a:r>
            <a:r>
              <a:rPr lang="ko-KR" altLang="en-US" dirty="0" smtClean="0"/>
              <a:t>표시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5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단락과 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844824"/>
            <a:ext cx="6192688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단락과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줄바꾸기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줄이 바뀝니다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줄이 바뀝니다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문단이 바뀝니다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형식 그대로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&lt;pre&gt;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입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력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한 대 로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 보 입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니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다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&lt;/pre&gt;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인용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미디어의 특성과 미디어 처리기법을 이해하고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blockquote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0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4098" name="Picture 2" descr="C:\Users\yich\Dropbox\Work\html5-book\pdf-draft-5th_2013-07-10\02\ex2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396478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0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다양한 텍스트 표현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텍스트 강조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en-US" altLang="ko-KR" dirty="0">
                <a:solidFill>
                  <a:srgbClr val="FF0000"/>
                </a:solidFill>
              </a:rPr>
              <a:t>&lt;strong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요소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문장 </a:t>
            </a:r>
            <a:r>
              <a:rPr lang="ko-KR" altLang="en-US" dirty="0"/>
              <a:t>내의 특정 텍스트를 강조하고자 할 때 사용하는 </a:t>
            </a:r>
            <a:r>
              <a:rPr lang="ko-KR" altLang="en-US" dirty="0" smtClean="0"/>
              <a:t>요소이며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브라우저에서 진하게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텍스트 구분</a:t>
            </a:r>
            <a:r>
              <a:rPr lang="en-US" altLang="ko-KR" dirty="0" smtClean="0"/>
              <a:t>: </a:t>
            </a:r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외국어나 </a:t>
            </a:r>
            <a:r>
              <a:rPr lang="ko-KR" altLang="en-US" dirty="0"/>
              <a:t>분류학적인 용어</a:t>
            </a:r>
            <a:r>
              <a:rPr lang="en-US" altLang="ko-KR" dirty="0"/>
              <a:t>, </a:t>
            </a:r>
            <a:r>
              <a:rPr lang="ko-KR" altLang="en-US" dirty="0"/>
              <a:t>대본에서 무대 지문</a:t>
            </a:r>
            <a:r>
              <a:rPr lang="en-US" altLang="ko-KR" dirty="0"/>
              <a:t>, </a:t>
            </a:r>
            <a:r>
              <a:rPr lang="ko-KR" altLang="en-US" dirty="0"/>
              <a:t>생각 등 다른 일반 텍스트와 구분을 해야 하는 텍스트를 표시하는데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브라우저에서 기울여진 모습으로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작은 </a:t>
            </a:r>
            <a:r>
              <a:rPr lang="ko-KR" altLang="en-US" dirty="0"/>
              <a:t>글씨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: </a:t>
            </a:r>
            <a:r>
              <a:rPr lang="en-US" altLang="ko-KR" dirty="0"/>
              <a:t>&lt;small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문서의 </a:t>
            </a:r>
            <a:r>
              <a:rPr lang="ko-KR" altLang="en-US" dirty="0" err="1"/>
              <a:t>꼬릿말에</a:t>
            </a:r>
            <a:r>
              <a:rPr lang="ko-KR" altLang="en-US" dirty="0"/>
              <a:t> 있는 저작권 문장이나 </a:t>
            </a:r>
            <a:r>
              <a:rPr lang="ko-KR" altLang="en-US" dirty="0" err="1"/>
              <a:t>라이센스</a:t>
            </a:r>
            <a:r>
              <a:rPr lang="ko-KR" altLang="en-US" dirty="0"/>
              <a:t> 정보처럼 주변의 다른 텍스트보다 포커스를 받지 못하는 텍스트를 표시할 때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</a:t>
            </a:r>
            <a:r>
              <a:rPr lang="ko-KR" altLang="en-US" dirty="0"/>
              <a:t>브라우저에서는 약간 작은 글씨로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하이라이트 효과</a:t>
            </a:r>
            <a:r>
              <a:rPr lang="en-US" altLang="ko-KR" dirty="0" smtClean="0"/>
              <a:t>: </a:t>
            </a:r>
            <a:r>
              <a:rPr lang="en-US" altLang="ko-KR" dirty="0"/>
              <a:t>&lt;mark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endParaRPr lang="en-US" altLang="ko-KR" dirty="0"/>
          </a:p>
          <a:p>
            <a:pPr lvl="1"/>
            <a:r>
              <a:rPr lang="ko-KR" altLang="en-US" dirty="0" smtClean="0"/>
              <a:t>문장 </a:t>
            </a:r>
            <a:r>
              <a:rPr lang="ko-KR" altLang="en-US" dirty="0"/>
              <a:t>내의 텍스트를 </a:t>
            </a:r>
            <a:r>
              <a:rPr lang="ko-KR" altLang="en-US" dirty="0" err="1"/>
              <a:t>마킹하고자</a:t>
            </a:r>
            <a:r>
              <a:rPr lang="ko-KR" altLang="en-US" dirty="0"/>
              <a:t> 할 때 사용하며</a:t>
            </a:r>
            <a:r>
              <a:rPr lang="en-US" altLang="ko-KR" dirty="0"/>
              <a:t>, </a:t>
            </a:r>
            <a:r>
              <a:rPr lang="ko-KR" altLang="en-US" dirty="0"/>
              <a:t>웹 브라우저에서는 </a:t>
            </a:r>
            <a:r>
              <a:rPr lang="ko-KR" altLang="en-US" dirty="0" err="1"/>
              <a:t>형광펜으로</a:t>
            </a:r>
            <a:r>
              <a:rPr lang="ko-KR" altLang="en-US" dirty="0"/>
              <a:t> 표시한 것과 같이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첨자 넣기</a:t>
            </a:r>
            <a:r>
              <a:rPr lang="en-US" altLang="ko-KR" dirty="0" smtClean="0"/>
              <a:t>: </a:t>
            </a:r>
            <a:r>
              <a:rPr lang="en-US" altLang="ko-KR" dirty="0"/>
              <a:t>&lt;sub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r>
              <a:rPr lang="ko-KR" altLang="en-US" dirty="0" smtClean="0"/>
              <a:t>와 </a:t>
            </a:r>
            <a:r>
              <a:rPr lang="en-US" altLang="ko-KR" dirty="0"/>
              <a:t>&lt;sup</a:t>
            </a:r>
            <a:r>
              <a:rPr lang="en-US" altLang="ko-KR" dirty="0" smtClean="0"/>
              <a:t>&gt;</a:t>
            </a:r>
            <a:r>
              <a:rPr lang="en-US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요소</a:t>
            </a:r>
            <a:endParaRPr lang="en-US" altLang="ko-KR" dirty="0"/>
          </a:p>
          <a:p>
            <a:pPr lvl="1"/>
            <a:r>
              <a:rPr lang="en-US" altLang="ko-KR" dirty="0"/>
              <a:t>&lt;sub&gt; </a:t>
            </a:r>
            <a:r>
              <a:rPr lang="ko-KR" altLang="en-US" dirty="0"/>
              <a:t>요소는 아래 첨자</a:t>
            </a:r>
            <a:r>
              <a:rPr lang="en-US" altLang="ko-KR" dirty="0"/>
              <a:t>(subscript)</a:t>
            </a:r>
            <a:r>
              <a:rPr lang="ko-KR" altLang="en-US" dirty="0"/>
              <a:t>를 </a:t>
            </a:r>
            <a:r>
              <a:rPr lang="ko-KR" altLang="en-US" dirty="0" smtClean="0"/>
              <a:t>나타내며</a:t>
            </a:r>
            <a:r>
              <a:rPr lang="en-US" altLang="ko-KR" dirty="0" smtClean="0"/>
              <a:t>, &lt;</a:t>
            </a:r>
            <a:r>
              <a:rPr lang="en-US" altLang="ko-KR" dirty="0"/>
              <a:t>sup&gt; </a:t>
            </a:r>
            <a:r>
              <a:rPr lang="ko-KR" altLang="en-US" dirty="0"/>
              <a:t>요소는 </a:t>
            </a:r>
            <a:r>
              <a:rPr lang="ko-KR" altLang="en-US" dirty="0" err="1"/>
              <a:t>윗</a:t>
            </a:r>
            <a:r>
              <a:rPr lang="ko-KR" altLang="en-US" dirty="0"/>
              <a:t> 첨자</a:t>
            </a:r>
            <a:r>
              <a:rPr lang="en-US" altLang="ko-KR" dirty="0"/>
              <a:t>(superscript)</a:t>
            </a:r>
            <a:r>
              <a:rPr lang="ko-KR" altLang="en-US" dirty="0"/>
              <a:t>를 </a:t>
            </a:r>
            <a:r>
              <a:rPr lang="ko-KR" altLang="en-US" dirty="0" smtClean="0"/>
              <a:t>만듦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2.1 </a:t>
            </a:r>
            <a:r>
              <a:rPr lang="ko-KR" altLang="en-US" sz="2400" dirty="0" smtClean="0"/>
              <a:t>기본 문서 만들기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2.2 </a:t>
            </a:r>
            <a:r>
              <a:rPr lang="ko-KR" altLang="en-US" sz="2400" dirty="0" smtClean="0"/>
              <a:t>문서 꾸미기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2.3 </a:t>
            </a:r>
            <a:r>
              <a:rPr lang="ko-KR" altLang="en-US" sz="2400" dirty="0" smtClean="0"/>
              <a:t>목록 나열하기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2.4 </a:t>
            </a:r>
            <a:r>
              <a:rPr lang="ko-KR" altLang="en-US" sz="2400" dirty="0" smtClean="0"/>
              <a:t>표 그리기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2.5 </a:t>
            </a:r>
            <a:r>
              <a:rPr lang="ko-KR" altLang="en-US" sz="2400" dirty="0" smtClean="0"/>
              <a:t>문서 특정 부분 구별하기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2.6 </a:t>
            </a:r>
            <a:r>
              <a:rPr lang="ko-KR" altLang="en-US" sz="2400" dirty="0" smtClean="0"/>
              <a:t>문서 구조화하기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7904" y="4365104"/>
            <a:ext cx="5112568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소스코드 실행 사이트 </a:t>
            </a:r>
            <a:endParaRPr lang="en-US" altLang="ko-KR" sz="24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http://webclass.me/html5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폴더 </a:t>
            </a:r>
            <a:r>
              <a:rPr lang="en-US" altLang="ko-KR" dirty="0" smtClean="0"/>
              <a:t>ch02/ ~ ch13/</a:t>
            </a:r>
            <a:r>
              <a:rPr lang="ko-KR" altLang="en-US" dirty="0" smtClean="0"/>
              <a:t>에 각 장의 예제가 있어서 실행결과 확인 및 소스보기가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다양한 텍스트 표현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1560" y="1617181"/>
            <a:ext cx="3816424" cy="33239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다양한 텍스트 표현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&lt;mark&gt;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&lt;/mark&gt;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책소개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특성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&lt;strong&gt;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 처리기법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&lt;/strong&gt;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이해하고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em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&lt;small&gt;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&lt;/small&gt;</a:t>
            </a:r>
          </a:p>
          <a:p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&lt;sub&gt;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배움터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&lt;/sub&gt;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sup&gt;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배움터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&lt;/sup&gt;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122" name="Picture 2" descr="C:\Users\yich\Dropbox\Work\html5-book\pdf-draft-5th_2013-07-10\02\ex20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616744"/>
            <a:ext cx="3964781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2.3.1 </a:t>
            </a:r>
            <a:r>
              <a:rPr lang="ko-KR" altLang="en-US" dirty="0" err="1" smtClean="0"/>
              <a:t>순서없는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2.3.2 </a:t>
            </a:r>
            <a:r>
              <a:rPr lang="ko-KR" altLang="en-US" dirty="0" err="1" smtClean="0"/>
              <a:t>순서있는</a:t>
            </a:r>
            <a:r>
              <a:rPr lang="ko-KR" altLang="en-US" dirty="0" smtClean="0"/>
              <a:t> 목록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2.3.3 </a:t>
            </a:r>
            <a:r>
              <a:rPr lang="ko-KR" altLang="en-US" dirty="0" smtClean="0"/>
              <a:t>정의 목록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목록 </a:t>
            </a:r>
            <a:r>
              <a:rPr lang="ko-KR" altLang="en-US" dirty="0"/>
              <a:t>나열하기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6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</a:t>
            </a:r>
            <a:r>
              <a:rPr lang="ko-KR" altLang="ko-KR" dirty="0" err="1" smtClean="0"/>
              <a:t>없는</a:t>
            </a:r>
            <a:r>
              <a:rPr lang="ko-KR" altLang="ko-KR" dirty="0" smtClean="0"/>
              <a:t> </a:t>
            </a:r>
            <a:r>
              <a:rPr lang="ko-KR" altLang="ko-KR" dirty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순서</a:t>
            </a:r>
            <a:r>
              <a:rPr lang="ko-KR" altLang="ko-KR" sz="2400" dirty="0" err="1" smtClean="0"/>
              <a:t>없는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목록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&lt;</a:t>
            </a:r>
            <a:r>
              <a:rPr lang="en-US" altLang="ko-KR" sz="2400" dirty="0" err="1">
                <a:solidFill>
                  <a:srgbClr val="FF0000"/>
                </a:solidFill>
              </a:rPr>
              <a:t>ul</a:t>
            </a:r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요소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규칙과 </a:t>
            </a:r>
            <a:r>
              <a:rPr lang="ko-KR" altLang="en-US" sz="2000" dirty="0"/>
              <a:t>순서가 없는 목록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unordered list</a:t>
            </a:r>
            <a:r>
              <a:rPr lang="en-US" altLang="ko-KR" sz="2000" dirty="0"/>
              <a:t>)</a:t>
            </a:r>
            <a:r>
              <a:rPr lang="ko-KR" altLang="en-US" sz="2000" dirty="0"/>
              <a:t>를 만들기 위해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목록을 </a:t>
            </a:r>
            <a:r>
              <a:rPr lang="ko-KR" altLang="en-US" sz="2000" dirty="0"/>
              <a:t>만들 때에는 목록 내에 포함된 항목을 나타내기 위한 하위요소인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요소는 이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한번에 감싸주는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ul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 안에 있는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요소는 목록의 한 </a:t>
            </a:r>
            <a:r>
              <a:rPr lang="ko-KR" altLang="en-US" sz="2000" dirty="0" smtClean="0"/>
              <a:t>항목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365104"/>
            <a:ext cx="6192688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첫 번째 항목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 번째 항목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세 번째 항목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순서있는</a:t>
            </a:r>
            <a:r>
              <a:rPr lang="ko-KR" altLang="ko-KR" dirty="0" smtClean="0"/>
              <a:t> </a:t>
            </a:r>
            <a:r>
              <a:rPr lang="ko-KR" altLang="ko-KR" dirty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순서있는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목록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&lt;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ol</a:t>
            </a:r>
            <a:r>
              <a:rPr lang="en-US" altLang="ko-KR" sz="2400" dirty="0">
                <a:solidFill>
                  <a:srgbClr val="FF0000"/>
                </a:solidFill>
              </a:rPr>
              <a:t>&gt; </a:t>
            </a:r>
            <a:r>
              <a:rPr lang="ko-KR" altLang="en-US" sz="2400" dirty="0" smtClean="0">
                <a:solidFill>
                  <a:srgbClr val="FF0000"/>
                </a:solidFill>
              </a:rPr>
              <a:t>요소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/>
              <a:t>규칙과 순서를 숫자로 나타내는 목록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ordered list</a:t>
            </a:r>
            <a:r>
              <a:rPr lang="en-US" altLang="ko-KR" sz="2000" dirty="0"/>
              <a:t>)</a:t>
            </a:r>
            <a:r>
              <a:rPr lang="ko-KR" altLang="en-US" sz="2000" dirty="0"/>
              <a:t>에서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규칙과 </a:t>
            </a:r>
            <a:r>
              <a:rPr lang="ko-KR" altLang="en-US" sz="2000" dirty="0"/>
              <a:t>순서에 관계가 있기 때문에 목록 앞에는 숫자가 </a:t>
            </a:r>
            <a:r>
              <a:rPr lang="ko-KR" altLang="en-US" sz="2000" dirty="0" smtClean="0"/>
              <a:t>옴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ol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요소는 이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요소를 한번에 감싸주는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ol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 안에 있는 </a:t>
            </a:r>
            <a:r>
              <a:rPr lang="en-US" altLang="ko-KR" sz="2000" dirty="0"/>
              <a:t>&lt;li&gt; </a:t>
            </a:r>
            <a:r>
              <a:rPr lang="ko-KR" altLang="en-US" sz="2000" dirty="0"/>
              <a:t>요소는 목록의 한 </a:t>
            </a:r>
            <a:r>
              <a:rPr lang="ko-KR" altLang="en-US" sz="2000" dirty="0" smtClean="0"/>
              <a:t>항목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077072"/>
            <a:ext cx="6192688" cy="11695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첫 번째 항목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 번째 항목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&lt;li&gt;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세 번째 항목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1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ko-KR" altLang="ko-KR" dirty="0" smtClean="0"/>
              <a:t>목록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정의 </a:t>
            </a:r>
            <a:r>
              <a:rPr lang="ko-KR" altLang="ko-KR" sz="2400" dirty="0" smtClean="0"/>
              <a:t>목록 </a:t>
            </a:r>
            <a:r>
              <a:rPr lang="en-US" altLang="ko-KR" sz="2400" dirty="0" smtClean="0"/>
              <a:t>: &lt;dl</a:t>
            </a:r>
            <a:r>
              <a:rPr lang="en-US" altLang="ko-KR" sz="2400" dirty="0"/>
              <a:t>&gt; </a:t>
            </a:r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사전과 </a:t>
            </a:r>
            <a:r>
              <a:rPr lang="ko-KR" altLang="en-US" sz="2000" dirty="0"/>
              <a:t>같은 정의 목록</a:t>
            </a:r>
            <a:r>
              <a:rPr lang="en-US" altLang="ko-KR" sz="2000" dirty="0"/>
              <a:t>(definite list)</a:t>
            </a:r>
            <a:r>
              <a:rPr lang="ko-KR" altLang="en-US" sz="2000" dirty="0"/>
              <a:t>을 만들기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사전은 </a:t>
            </a:r>
            <a:r>
              <a:rPr lang="ko-KR" altLang="en-US" sz="2000" dirty="0"/>
              <a:t>찾으려고 하는 단어와 단어를 설명하는 문장으로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/>
              <a:t>dl&gt; </a:t>
            </a:r>
            <a:r>
              <a:rPr lang="ko-KR" altLang="en-US" sz="2000" dirty="0" smtClean="0"/>
              <a:t>요소</a:t>
            </a:r>
            <a:r>
              <a:rPr lang="en-US" altLang="ko-KR" sz="2000" dirty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요소와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요소를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정의할 용어의 </a:t>
            </a:r>
            <a:r>
              <a:rPr lang="ko-KR" altLang="en-US" sz="2000" dirty="0" smtClean="0"/>
              <a:t>제목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 smtClean="0"/>
              <a:t>요소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용어의 </a:t>
            </a:r>
            <a:r>
              <a:rPr lang="ko-KR" altLang="en-US" sz="2000" dirty="0"/>
              <a:t>설명</a:t>
            </a:r>
            <a:r>
              <a:rPr lang="en-US" altLang="ko-KR" sz="2000" dirty="0"/>
              <a:t>(</a:t>
            </a:r>
            <a:r>
              <a:rPr lang="ko-KR" altLang="en-US" sz="2000" dirty="0"/>
              <a:t>정의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4347681"/>
            <a:ext cx="6192688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&lt;dl&gt;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이름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설명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&lt;/dl&gt;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13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4176464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순서 없는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스티브잡스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해를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품은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달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순서 있는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스티브잡스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&lt;li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해를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품은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달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li&gt;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ol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사전 목록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&lt;dl&gt;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html5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dt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HTML5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는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HTML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의 차기 주요 제안 버전으로 월드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와이드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웹의 핵심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마크업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언어이다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 2004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년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6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월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Web Hypertext Application Technology Working Group(WHATWG)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에서 웹 애플리케이션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1.0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이라는 이름으로 세부 명세 작업을 시작하였다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&lt;/dl&gt;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Picture 2" descr="C:\Users\yich\Dropbox\Work\html5-book\pdf-draft-5th_2013-07-10\02\ex2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707" y="1628800"/>
            <a:ext cx="3964781" cy="36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4149080"/>
            <a:ext cx="8496944" cy="2388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0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2.4.1 </a:t>
            </a:r>
            <a:r>
              <a:rPr lang="ko-KR" altLang="en-US" dirty="0" smtClean="0"/>
              <a:t>표의 기본 구조	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2.4.2 </a:t>
            </a:r>
            <a:r>
              <a:rPr lang="ko-KR" altLang="en-US" dirty="0" smtClean="0"/>
              <a:t>표의 장식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2.4 </a:t>
            </a:r>
            <a:r>
              <a:rPr lang="ko-KR" altLang="en-US" dirty="0" smtClean="0"/>
              <a:t>표 그리기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4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기본 구조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&lt;table&gt; </a:t>
            </a:r>
            <a:r>
              <a:rPr lang="ko-KR" altLang="en-US" sz="2000" dirty="0">
                <a:solidFill>
                  <a:srgbClr val="FF0000"/>
                </a:solidFill>
              </a:rPr>
              <a:t>요소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800" dirty="0" smtClean="0"/>
              <a:t>웹 </a:t>
            </a:r>
            <a:r>
              <a:rPr lang="ko-KR" altLang="en-US" sz="1800" dirty="0"/>
              <a:t>문서에 표를 표현하자고 할 때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&lt;</a:t>
            </a:r>
            <a:r>
              <a:rPr lang="en-US" altLang="ko-KR" sz="1800" dirty="0" err="1"/>
              <a:t>tr</a:t>
            </a:r>
            <a:r>
              <a:rPr lang="en-US" altLang="ko-KR" sz="1800" dirty="0"/>
              <a:t>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row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하나의 행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&lt;td&gt;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data</a:t>
            </a:r>
            <a:r>
              <a:rPr lang="en-US" altLang="ko-KR" sz="1800" dirty="0" smtClean="0"/>
              <a:t>): </a:t>
            </a:r>
            <a:r>
              <a:rPr lang="ko-KR" altLang="en-US" sz="1800" dirty="0" smtClean="0"/>
              <a:t>표의 </a:t>
            </a:r>
            <a:r>
              <a:rPr lang="ko-KR" altLang="en-US" sz="1800" dirty="0"/>
              <a:t>각 셀을 </a:t>
            </a:r>
            <a:r>
              <a:rPr lang="ko-KR" altLang="en-US" sz="1800" dirty="0" smtClean="0"/>
              <a:t>만들며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</a:t>
            </a:r>
            <a:r>
              <a:rPr lang="ko-KR" altLang="en-US" sz="1800" dirty="0"/>
              <a:t>셀의 </a:t>
            </a:r>
            <a:r>
              <a:rPr lang="ko-KR" altLang="en-US" sz="1800" dirty="0" smtClean="0"/>
              <a:t>데이터를 나타냄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/>
              <a:t>th</a:t>
            </a:r>
            <a:r>
              <a:rPr lang="en-US" altLang="ko-KR" sz="1800" dirty="0"/>
              <a:t>&gt; </a:t>
            </a:r>
            <a:r>
              <a:rPr lang="ko-KR" altLang="en-US" sz="1800" dirty="0"/>
              <a:t>요소</a:t>
            </a:r>
            <a:r>
              <a:rPr lang="en-US" altLang="ko-KR" sz="1800" dirty="0"/>
              <a:t>(table header</a:t>
            </a:r>
            <a:r>
              <a:rPr lang="en-US" altLang="ko-KR" sz="1800" dirty="0" smtClean="0"/>
              <a:t>)</a:t>
            </a:r>
          </a:p>
          <a:p>
            <a:pPr lvl="2"/>
            <a:r>
              <a:rPr lang="en-US" altLang="ko-KR" sz="1600" dirty="0" smtClean="0"/>
              <a:t>&lt;</a:t>
            </a:r>
            <a:r>
              <a:rPr lang="en-US" altLang="ko-KR" sz="1600" dirty="0"/>
              <a:t>td&gt; </a:t>
            </a:r>
            <a:r>
              <a:rPr lang="ko-KR" altLang="en-US" sz="1600" dirty="0"/>
              <a:t>요소와 유사하지만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</a:t>
            </a:r>
            <a:r>
              <a:rPr lang="ko-KR" altLang="en-US" sz="1600" dirty="0"/>
              <a:t>요소는 표의 제목에 해당하는 셀을 </a:t>
            </a:r>
            <a:r>
              <a:rPr lang="ko-KR" altLang="en-US" sz="1600" dirty="0" smtClean="0"/>
              <a:t>나타냄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웹 </a:t>
            </a:r>
            <a:r>
              <a:rPr lang="ko-KR" altLang="en-US" sz="1600" dirty="0"/>
              <a:t>브라우저에서 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&gt; </a:t>
            </a:r>
            <a:r>
              <a:rPr lang="ko-KR" altLang="en-US" sz="1600" dirty="0"/>
              <a:t>요소 내용은 일반적으로 굵은 글씨로 중앙에 </a:t>
            </a:r>
            <a:r>
              <a:rPr lang="ko-KR" altLang="en-US" sz="1600" dirty="0" smtClean="0"/>
              <a:t>표시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125" y="4221088"/>
            <a:ext cx="5573751" cy="2267909"/>
          </a:xfrm>
          <a:prstGeom prst="rect">
            <a:avLst/>
          </a:prstGeo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36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628800"/>
            <a:ext cx="4680520" cy="37548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&lt;table border="1"&gt;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책제목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작가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가격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멀티미디어배움터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최윤절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 공저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25,000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C#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입문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오세만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이양선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김정숙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이창환 공저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27,000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&lt;/table&gt;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7170" name="Picture 2" descr="C:\Users\yich\Dropbox\Work\html5-book\pdf-draft-5th_2013-07-10\02\ex20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15" y="1628800"/>
            <a:ext cx="3964781" cy="125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장식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td&gt; </a:t>
            </a:r>
            <a:r>
              <a:rPr lang="ko-KR" altLang="en-US" dirty="0"/>
              <a:t>요소의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속성과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rowspan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상하셀</a:t>
            </a:r>
            <a:r>
              <a:rPr lang="ko-KR" altLang="en-US" dirty="0" smtClean="0"/>
              <a:t> 병합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colspan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좌우셀</a:t>
            </a:r>
            <a:r>
              <a:rPr lang="ko-KR" altLang="en-US" dirty="0" smtClean="0"/>
              <a:t> 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5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문서 기본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HTML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태그</a:t>
            </a:r>
            <a:r>
              <a:rPr lang="en-US" altLang="ko-KR" dirty="0">
                <a:solidFill>
                  <a:srgbClr val="FF0000"/>
                </a:solidFill>
              </a:rPr>
              <a:t>(tag)</a:t>
            </a:r>
            <a:r>
              <a:rPr lang="ko-KR" altLang="en-US" dirty="0">
                <a:solidFill>
                  <a:srgbClr val="FF0000"/>
                </a:solidFill>
              </a:rPr>
              <a:t>로 표기하는 요소</a:t>
            </a:r>
            <a:r>
              <a:rPr lang="en-US" altLang="ko-KR" dirty="0">
                <a:solidFill>
                  <a:srgbClr val="FF0000"/>
                </a:solidFill>
              </a:rPr>
              <a:t>(element)</a:t>
            </a:r>
            <a:r>
              <a:rPr lang="ko-KR" altLang="en-US" dirty="0">
                <a:solidFill>
                  <a:srgbClr val="FF0000"/>
                </a:solidFill>
              </a:rPr>
              <a:t>와 요소의 속성</a:t>
            </a:r>
            <a:r>
              <a:rPr lang="en-US" altLang="ko-KR" dirty="0">
                <a:solidFill>
                  <a:srgbClr val="FF0000"/>
                </a:solidFill>
              </a:rPr>
              <a:t>(attribute)</a:t>
            </a:r>
            <a:r>
              <a:rPr lang="ko-KR" altLang="en-US" dirty="0">
                <a:solidFill>
                  <a:srgbClr val="FF0000"/>
                </a:solidFill>
              </a:rPr>
              <a:t>으로 </a:t>
            </a:r>
            <a:r>
              <a:rPr lang="ko-KR" altLang="en-US" dirty="0" smtClean="0">
                <a:solidFill>
                  <a:srgbClr val="FF0000"/>
                </a:solidFill>
              </a:rPr>
              <a:t>이루어짐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/>
              <a:t>문서가 나타난 초기에는 이와 같은 요소만을 사용하여 표현을 가지고 있는 문서를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웹 </a:t>
            </a:r>
            <a:r>
              <a:rPr lang="ko-KR" altLang="en-US" dirty="0"/>
              <a:t>기술이 발전함에 따라 동적으로 변경 가능한 문서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응용프로그램 성격을 가지는 문서로 </a:t>
            </a:r>
            <a:r>
              <a:rPr lang="ko-KR" altLang="en-US" dirty="0" smtClean="0">
                <a:solidFill>
                  <a:srgbClr val="FF0000"/>
                </a:solidFill>
              </a:rPr>
              <a:t>개념 발전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학습내용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문서를 만들기 위해 필요한 문서 구성요소와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구조화와 단락을 위한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목록과 </a:t>
            </a:r>
            <a:r>
              <a:rPr lang="ko-KR" altLang="en-US" dirty="0"/>
              <a:t>표를 만들기 위한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56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r>
              <a:rPr lang="en-US" altLang="ko-KR" smtClean="0"/>
              <a:t>:</a:t>
            </a:r>
            <a:r>
              <a:rPr lang="ko-KR" altLang="en-US" smtClean="0"/>
              <a:t>표 장식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7488832" cy="33085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&lt;table border="1"&gt;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 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rowspan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="2"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상하셀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병합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&lt;/td&gt;&lt;!-- 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첫번째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테이블 상하 셀을 병합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--&gt;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&lt;td&gt;1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행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열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&lt;td&gt;2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행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열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&lt;/table&gt;&lt;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endParaRPr lang="en-US" altLang="ko-KR" sz="11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&lt;table border="1"&gt;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 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colspan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="2"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좌우셀병합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&lt;/td&gt;&lt;!-- 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두번째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테이블 좌우 셀을 병합한다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 --&gt;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&lt;td&gt;2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행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1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열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&lt;td&gt;2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행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열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&lt;/table&gt;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8194" name="Picture 2" descr="C:\Users\yich\Dropbox\Work\html5-book\pdf-draft-5th_2013-07-10\02\ex20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25727"/>
            <a:ext cx="3964781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 장식</a:t>
            </a:r>
            <a:r>
              <a:rPr lang="en-US" altLang="ko-KR" dirty="0" smtClean="0"/>
              <a:t>:</a:t>
            </a:r>
            <a:r>
              <a:rPr lang="ko-KR" altLang="en-US" dirty="0" smtClean="0"/>
              <a:t>기타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표 </a:t>
            </a:r>
            <a:r>
              <a:rPr lang="ko-KR" altLang="en-US" dirty="0"/>
              <a:t>제목이 행 표현</a:t>
            </a:r>
            <a:r>
              <a:rPr lang="en-US" altLang="ko-KR" dirty="0"/>
              <a:t>: &lt;</a:t>
            </a:r>
            <a:r>
              <a:rPr lang="en-US" altLang="ko-KR" dirty="0" err="1"/>
              <a:t>thead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en-US" altLang="ko-KR" dirty="0"/>
              <a:t>&lt;table&gt; </a:t>
            </a:r>
            <a:r>
              <a:rPr lang="ko-KR" altLang="en-US" dirty="0"/>
              <a:t>요소를 머리말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꼬리말로 나누었을 때 머리말에 해당하는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caption&gt; </a:t>
            </a:r>
            <a:r>
              <a:rPr lang="ko-KR" altLang="en-US" dirty="0"/>
              <a:t>요소의 뒤에 </a:t>
            </a:r>
            <a:r>
              <a:rPr lang="en-US" altLang="ko-KR" dirty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&gt;, &lt;</a:t>
            </a:r>
            <a:r>
              <a:rPr lang="en-US" altLang="ko-KR" dirty="0" err="1"/>
              <a:t>tfoot</a:t>
            </a:r>
            <a:r>
              <a:rPr lang="en-US" altLang="ko-KR" dirty="0"/>
              <a:t>&gt;, &lt;</a:t>
            </a:r>
            <a:r>
              <a:rPr lang="en-US" altLang="ko-KR" dirty="0" err="1"/>
              <a:t>tr</a:t>
            </a:r>
            <a:r>
              <a:rPr lang="en-US" altLang="ko-KR" dirty="0"/>
              <a:t>&gt; </a:t>
            </a:r>
            <a:r>
              <a:rPr lang="ko-KR" altLang="en-US" dirty="0"/>
              <a:t>요소의 앞에 </a:t>
            </a:r>
            <a:r>
              <a:rPr lang="ko-KR" altLang="en-US" dirty="0" smtClean="0"/>
              <a:t>나타남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열 </a:t>
            </a:r>
            <a:r>
              <a:rPr lang="ko-KR" altLang="en-US" dirty="0"/>
              <a:t>제목으로 구성된 행의 집합을 나타내며 </a:t>
            </a:r>
            <a:r>
              <a:rPr lang="en-US" altLang="ko-KR" dirty="0"/>
              <a:t>table </a:t>
            </a:r>
            <a:r>
              <a:rPr lang="ko-KR" altLang="en-US" dirty="0"/>
              <a:t>요소에 하나에 한번만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ko-KR" altLang="en-US" dirty="0"/>
              <a:t>마지막 행 표현</a:t>
            </a:r>
            <a:r>
              <a:rPr lang="en-US" altLang="ko-KR" dirty="0"/>
              <a:t>: &lt;</a:t>
            </a:r>
            <a:r>
              <a:rPr lang="en-US" altLang="ko-KR" dirty="0" err="1"/>
              <a:t>tfoot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테이블의 꼬리말에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/>
              <a:t>tbody</a:t>
            </a:r>
            <a:r>
              <a:rPr lang="en-US" altLang="ko-KR" dirty="0"/>
              <a:t>&gt; </a:t>
            </a:r>
            <a:r>
              <a:rPr lang="ko-KR" altLang="en-US" dirty="0"/>
              <a:t>요소 앞에 사용하며</a:t>
            </a:r>
            <a:r>
              <a:rPr lang="en-US" altLang="ko-KR" dirty="0"/>
              <a:t>, </a:t>
            </a:r>
            <a:r>
              <a:rPr lang="ko-KR" altLang="en-US" dirty="0"/>
              <a:t>표 내에서 한 번만 </a:t>
            </a:r>
            <a:r>
              <a:rPr lang="ko-KR" altLang="en-US" dirty="0" smtClean="0"/>
              <a:t>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ko-KR" altLang="en-US" dirty="0"/>
              <a:t>본문 행 표현</a:t>
            </a:r>
            <a:r>
              <a:rPr lang="en-US" altLang="ko-KR" dirty="0"/>
              <a:t>: &lt;</a:t>
            </a:r>
            <a:r>
              <a:rPr lang="en-US" altLang="ko-KR" dirty="0" err="1"/>
              <a:t>tbody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테이블을 머리말</a:t>
            </a:r>
            <a:r>
              <a:rPr lang="en-US" altLang="ko-KR" dirty="0"/>
              <a:t>, </a:t>
            </a:r>
            <a:r>
              <a:rPr lang="ko-KR" altLang="en-US" dirty="0"/>
              <a:t>본문</a:t>
            </a:r>
            <a:r>
              <a:rPr lang="en-US" altLang="ko-KR" dirty="0"/>
              <a:t>, </a:t>
            </a:r>
            <a:r>
              <a:rPr lang="ko-KR" altLang="en-US" dirty="0"/>
              <a:t>꼬리말로 나누었을 때 본문에 해당하는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번 사용할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56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목록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3744416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추천도서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Table&lt;/h1&gt;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&lt;table border="1"&gt;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&lt;caption&gt;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추천 도서 테이블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&lt;/caption&gt;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thead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scope="col"&gt;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책제목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scope="col"&gt;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작가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scope="col"&gt;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가격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thead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&gt;&lt;!-- </a:t>
            </a:r>
            <a:r>
              <a:rPr lang="ko-KR" altLang="en-US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표의 헤더 영역부분 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--&gt;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	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tfoot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scope="row"&gt;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총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&lt;td&gt;2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권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&lt;td&gt;30,000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원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tfoot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&gt;&lt;!-- </a:t>
            </a:r>
            <a:r>
              <a:rPr lang="ko-KR" altLang="en-US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표의 </a:t>
            </a:r>
            <a:r>
              <a:rPr lang="ko-KR" altLang="en-US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푸터</a:t>
            </a:r>
            <a:r>
              <a:rPr lang="ko-KR" altLang="en-US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영역부분 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--&gt;</a:t>
            </a:r>
            <a:endParaRPr lang="en-US" altLang="ko-KR" sz="1100" dirty="0">
              <a:solidFill>
                <a:srgbClr val="FF0000"/>
              </a:solidFill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1628800"/>
            <a:ext cx="3744416" cy="22929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100" dirty="0" err="1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tbody</a:t>
            </a:r>
            <a:r>
              <a:rPr lang="en-US" altLang="ko-KR" sz="11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scope="row"&gt;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스티브잡스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&lt;td&gt;</a:t>
            </a:r>
            <a:r>
              <a:rPr lang="ko-KR" altLang="en-US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월터아이작슨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저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안진환 역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&lt;td&gt;25,000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원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</a:t>
            </a:r>
            <a:r>
              <a:rPr lang="en-US" altLang="ko-KR" sz="11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scope="row"&gt;</a:t>
            </a:r>
            <a:r>
              <a:rPr lang="ko-KR" altLang="en-US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1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th</a:t>
            </a:r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&lt;td&gt;</a:t>
            </a:r>
            <a:r>
              <a:rPr lang="ko-KR" altLang="en-US" sz="11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최윤철</a:t>
            </a:r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  <a:r>
              <a:rPr lang="ko-KR" altLang="en-US" sz="1100" dirty="0" err="1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ko-KR" altLang="en-US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공저</a:t>
            </a:r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  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&lt;td&gt;25,000</a:t>
            </a:r>
            <a:r>
              <a:rPr lang="ko-KR" altLang="en-US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원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&lt;/td&gt;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&lt;/</a:t>
            </a:r>
            <a:r>
              <a:rPr lang="en-US" altLang="ko-KR" sz="11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tr</a:t>
            </a:r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1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tbody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&gt;&lt;!-- </a:t>
            </a:r>
            <a:r>
              <a:rPr lang="ko-KR" altLang="en-US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표의 내용 영역부분 </a:t>
            </a:r>
            <a:r>
              <a:rPr lang="en-US" altLang="ko-KR" sz="11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--&gt;</a:t>
            </a:r>
          </a:p>
          <a:p>
            <a:r>
              <a:rPr lang="en-US" altLang="ko-KR" sz="11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&lt;/table&gt;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9218" name="Picture 2" descr="C:\Users\yich\Dropbox\Work\html5-book\pdf-draft-5th_2013-07-10\02\ex2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49079"/>
            <a:ext cx="3964781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46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2.5.1 &lt;div&gt; </a:t>
            </a:r>
            <a:r>
              <a:rPr lang="ko-KR" altLang="en-US" dirty="0" smtClean="0"/>
              <a:t>요소와 </a:t>
            </a:r>
            <a:r>
              <a:rPr lang="en-US" altLang="ko-KR" dirty="0" smtClean="0"/>
              <a:t>&lt;span&gt;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2.5.2 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id </a:t>
            </a:r>
            <a:r>
              <a:rPr lang="ko-KR" altLang="en-US" dirty="0" err="1" smtClean="0"/>
              <a:t>속성와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속성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2.5 </a:t>
            </a:r>
            <a:r>
              <a:rPr lang="ko-KR" altLang="en-US" dirty="0" smtClean="0"/>
              <a:t>문서 특정 부분 구분하기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7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&lt;div&gt; </a:t>
            </a:r>
            <a:r>
              <a:rPr lang="ko-KR" altLang="en-US" dirty="0">
                <a:solidFill>
                  <a:srgbClr val="FF0000"/>
                </a:solidFill>
              </a:rPr>
              <a:t>요소와 </a:t>
            </a:r>
            <a:r>
              <a:rPr lang="en-US" altLang="ko-KR" dirty="0">
                <a:solidFill>
                  <a:srgbClr val="FF0000"/>
                </a:solidFill>
              </a:rPr>
              <a:t>&lt;span&gt; </a:t>
            </a:r>
            <a:r>
              <a:rPr lang="ko-KR" altLang="en-US" dirty="0">
                <a:solidFill>
                  <a:srgbClr val="FF0000"/>
                </a:solidFill>
              </a:rPr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문서에서 특별한 의미를 갖지 않으며 </a:t>
            </a:r>
            <a:r>
              <a:rPr lang="ko-KR" altLang="en-US" dirty="0" err="1"/>
              <a:t>콘텐츠를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그룹화하는데 사용하는 </a:t>
            </a:r>
            <a:r>
              <a:rPr lang="ko-KR" altLang="en-US" dirty="0" smtClean="0">
                <a:solidFill>
                  <a:srgbClr val="FF0000"/>
                </a:solidFill>
              </a:rPr>
              <a:t>요소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div&gt;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줄의 공간을 준비하며</a:t>
            </a:r>
            <a:r>
              <a:rPr lang="en-US" altLang="ko-KR" dirty="0"/>
              <a:t>, </a:t>
            </a:r>
            <a:r>
              <a:rPr lang="ko-KR" altLang="en-US" dirty="0"/>
              <a:t>블록</a:t>
            </a:r>
            <a:r>
              <a:rPr lang="en-US" altLang="ko-KR" dirty="0"/>
              <a:t>(block) </a:t>
            </a:r>
            <a:r>
              <a:rPr lang="ko-KR" altLang="en-US" dirty="0"/>
              <a:t>단위로 영역을 </a:t>
            </a:r>
            <a:r>
              <a:rPr lang="ko-KR" altLang="en-US" dirty="0" smtClean="0"/>
              <a:t>묶음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테두리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문단 모양 등 필요한 기능들은 </a:t>
            </a:r>
            <a:r>
              <a:rPr lang="en-US" altLang="ko-KR" dirty="0"/>
              <a:t>CSS</a:t>
            </a:r>
            <a:r>
              <a:rPr lang="ko-KR" altLang="en-US" dirty="0"/>
              <a:t>의 스타일</a:t>
            </a:r>
            <a:r>
              <a:rPr lang="en-US" altLang="ko-KR" dirty="0"/>
              <a:t>(style)</a:t>
            </a:r>
            <a:r>
              <a:rPr lang="ko-KR" altLang="en-US" dirty="0"/>
              <a:t>을 이용하여 </a:t>
            </a:r>
            <a:r>
              <a:rPr lang="ko-KR" altLang="en-US" dirty="0" smtClean="0"/>
              <a:t>지정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인라인</a:t>
            </a:r>
            <a:r>
              <a:rPr lang="en-US" altLang="ko-KR" dirty="0">
                <a:solidFill>
                  <a:srgbClr val="FF0000"/>
                </a:solidFill>
              </a:rPr>
              <a:t>(inline) </a:t>
            </a:r>
            <a:r>
              <a:rPr lang="ko-KR" altLang="en-US" dirty="0">
                <a:solidFill>
                  <a:srgbClr val="FF0000"/>
                </a:solidFill>
              </a:rPr>
              <a:t>단위로 영역을 </a:t>
            </a:r>
            <a:r>
              <a:rPr lang="ko-KR" altLang="en-US" dirty="0" smtClean="0">
                <a:solidFill>
                  <a:srgbClr val="FF0000"/>
                </a:solidFill>
              </a:rPr>
              <a:t>묶고 </a:t>
            </a:r>
            <a:r>
              <a:rPr lang="ko-KR" altLang="en-US" dirty="0" smtClean="0"/>
              <a:t>입력하는 </a:t>
            </a:r>
            <a:r>
              <a:rPr lang="ko-KR" altLang="en-US" dirty="0"/>
              <a:t>내용만큼 공간을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줄바꿈이</a:t>
            </a:r>
            <a:r>
              <a:rPr lang="ko-KR" altLang="en-US" dirty="0" smtClean="0"/>
              <a:t> </a:t>
            </a:r>
            <a:r>
              <a:rPr lang="ko-KR" altLang="en-US" dirty="0"/>
              <a:t>생기지 않기 때문에 앞뒤 내용이 </a:t>
            </a:r>
            <a:r>
              <a:rPr lang="ko-KR" altLang="en-US" dirty="0" smtClean="0"/>
              <a:t>이어짐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요소 안에 블록</a:t>
            </a:r>
            <a:r>
              <a:rPr lang="en-US" altLang="ko-KR" dirty="0"/>
              <a:t>(block)</a:t>
            </a:r>
            <a:r>
              <a:rPr lang="ko-KR" altLang="en-US" dirty="0"/>
              <a:t>요소는 들어갈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52320" y="127662"/>
            <a:ext cx="1475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 smtClean="0">
                <a:solidFill>
                  <a:srgbClr val="FF0000"/>
                </a:solidFill>
              </a:rPr>
              <a:t>Scoping</a:t>
            </a:r>
            <a:endParaRPr lang="ko-KR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5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84679"/>
              </p:ext>
            </p:extLst>
          </p:nvPr>
        </p:nvGraphicFramePr>
        <p:xfrm>
          <a:off x="467544" y="1772816"/>
          <a:ext cx="8208912" cy="417646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419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9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인라인</a:t>
                      </a:r>
                      <a:r>
                        <a:rPr lang="en-US" sz="1800" kern="100" dirty="0">
                          <a:effectLst/>
                        </a:rPr>
                        <a:t>(Inline)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블록</a:t>
                      </a:r>
                      <a:r>
                        <a:rPr lang="en-US" sz="1800" kern="100" dirty="0">
                          <a:effectLst/>
                        </a:rPr>
                        <a:t>(block)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9467"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solidFill>
                            <a:srgbClr val="FF0000"/>
                          </a:solidFill>
                          <a:effectLst/>
                        </a:rPr>
                        <a:t>텍스트 요소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FF0000"/>
                          </a:solidFill>
                          <a:effectLst/>
                        </a:rPr>
                        <a:t>기존 글에 이어서 </a:t>
                      </a:r>
                      <a:r>
                        <a:rPr lang="ko-KR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작성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en-US" sz="1800" kern="100" dirty="0">
                          <a:effectLst/>
                        </a:rPr>
                        <a:t>&lt;span&gt;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</a:t>
                      </a:r>
                      <a:r>
                        <a:rPr lang="en-US" sz="1800" kern="100" dirty="0" err="1">
                          <a:effectLst/>
                        </a:rPr>
                        <a:t>img</a:t>
                      </a:r>
                      <a:r>
                        <a:rPr lang="en-US" sz="1800" kern="100" dirty="0">
                          <a:effectLst/>
                        </a:rPr>
                        <a:t>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&lt;strong&gt; </a:t>
                      </a:r>
                      <a:r>
                        <a:rPr lang="ko-KR" sz="1800" kern="100" dirty="0">
                          <a:effectLst/>
                        </a:rPr>
                        <a:t>요소 등</a:t>
                      </a: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줄 바꿈 태그를 사용하지 않거나 블록레벨 태그 안에 단독을 포함되지 않는 한 가로로 쭉 </a:t>
                      </a:r>
                      <a:r>
                        <a:rPr lang="ko-KR" sz="1800" kern="100" dirty="0" smtClean="0">
                          <a:effectLst/>
                        </a:rPr>
                        <a:t>나열</a:t>
                      </a:r>
                      <a:r>
                        <a:rPr lang="ko-KR" altLang="en-US" sz="1800" kern="100" dirty="0" smtClean="0">
                          <a:effectLst/>
                        </a:rPr>
                        <a:t>됨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주변에는 공간이 생기지 </a:t>
                      </a:r>
                      <a:r>
                        <a:rPr lang="ko-KR" sz="1800" kern="100" dirty="0" smtClean="0">
                          <a:effectLst/>
                        </a:rPr>
                        <a:t>않</a:t>
                      </a:r>
                      <a:r>
                        <a:rPr lang="ko-KR" altLang="en-US" sz="1800" kern="100" dirty="0" smtClean="0">
                          <a:effectLst/>
                        </a:rPr>
                        <a:t>음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smtClean="0">
                          <a:effectLst/>
                        </a:rPr>
                        <a:t>예</a:t>
                      </a:r>
                      <a:r>
                        <a:rPr lang="en-US" sz="1800" kern="100" dirty="0" smtClean="0">
                          <a:effectLst/>
                        </a:rPr>
                        <a:t>:  </a:t>
                      </a:r>
                      <a:r>
                        <a:rPr lang="en-US" sz="1800" kern="100" dirty="0">
                          <a:effectLst/>
                        </a:rPr>
                        <a:t>&lt;span&gt;</a:t>
                      </a:r>
                      <a:r>
                        <a:rPr lang="ko-KR" sz="1800" kern="100" dirty="0" err="1">
                          <a:effectLst/>
                        </a:rPr>
                        <a:t>인라인</a:t>
                      </a:r>
                      <a:r>
                        <a:rPr lang="ko-KR" sz="1800" kern="100" dirty="0">
                          <a:effectLst/>
                        </a:rPr>
                        <a:t> 요소</a:t>
                      </a:r>
                      <a:r>
                        <a:rPr lang="en-US" sz="1800" kern="100" dirty="0">
                          <a:effectLst/>
                        </a:rPr>
                        <a:t>&lt;/span&gt;</a:t>
                      </a:r>
                      <a:endParaRPr lang="ko-KR" sz="1800" b="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solidFill>
                            <a:srgbClr val="FF0000"/>
                          </a:solidFill>
                          <a:effectLst/>
                        </a:rPr>
                        <a:t>문서 구조 요소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FF0000"/>
                          </a:solidFill>
                          <a:effectLst/>
                        </a:rPr>
                        <a:t>새로운 행에 </a:t>
                      </a:r>
                      <a:r>
                        <a:rPr lang="ko-KR" sz="1800" kern="100" dirty="0" smtClean="0">
                          <a:solidFill>
                            <a:srgbClr val="FF0000"/>
                          </a:solidFill>
                          <a:effectLst/>
                        </a:rPr>
                        <a:t>작성</a:t>
                      </a:r>
                      <a:endParaRPr lang="ko-KR" sz="1800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en-US" sz="1800" kern="100" dirty="0">
                          <a:effectLst/>
                        </a:rPr>
                        <a:t>&lt;div&gt;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&lt;p&gt; </a:t>
                      </a:r>
                      <a:r>
                        <a:rPr lang="ko-KR" sz="1800" kern="100" dirty="0">
                          <a:effectLst/>
                        </a:rPr>
                        <a:t>요소</a:t>
                      </a:r>
                      <a:r>
                        <a:rPr lang="en-US" sz="1800" kern="100" dirty="0">
                          <a:effectLst/>
                        </a:rPr>
                        <a:t>, &lt;h1&gt; </a:t>
                      </a:r>
                      <a:r>
                        <a:rPr lang="ko-KR" sz="1800" kern="100" dirty="0">
                          <a:effectLst/>
                        </a:rPr>
                        <a:t>요소 등</a:t>
                      </a: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err="1">
                          <a:effectLst/>
                        </a:rPr>
                        <a:t>줄바꿈</a:t>
                      </a:r>
                      <a:r>
                        <a:rPr lang="ko-KR" sz="1800" kern="100" dirty="0">
                          <a:effectLst/>
                        </a:rPr>
                        <a:t> 태그를 사용하지 않아도 스스로 줄 바꿈이 </a:t>
                      </a:r>
                      <a:r>
                        <a:rPr lang="ko-KR" altLang="en-US" sz="1800" kern="100" dirty="0" smtClean="0">
                          <a:effectLst/>
                        </a:rPr>
                        <a:t>되며</a:t>
                      </a:r>
                      <a:r>
                        <a:rPr lang="en-US" altLang="ko-KR" sz="1800" kern="100" dirty="0" smtClean="0">
                          <a:effectLst/>
                        </a:rPr>
                        <a:t>, </a:t>
                      </a:r>
                      <a:r>
                        <a:rPr lang="ko-KR" sz="1800" kern="100" dirty="0" smtClean="0">
                          <a:effectLst/>
                        </a:rPr>
                        <a:t>요소들은 </a:t>
                      </a:r>
                      <a:r>
                        <a:rPr lang="ko-KR" sz="1800" kern="100" dirty="0">
                          <a:effectLst/>
                        </a:rPr>
                        <a:t>가로로 흐르지 않고 세로로 </a:t>
                      </a:r>
                      <a:r>
                        <a:rPr lang="ko-KR" sz="1800" kern="100" dirty="0" smtClean="0">
                          <a:effectLst/>
                        </a:rPr>
                        <a:t>흐</a:t>
                      </a:r>
                      <a:r>
                        <a:rPr lang="ko-KR" altLang="en-US" sz="1800" kern="100" dirty="0" smtClean="0">
                          <a:effectLst/>
                        </a:rPr>
                        <a:t>름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endParaRPr lang="ko-KR" sz="1800" kern="100" dirty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>
                          <a:effectLst/>
                        </a:rPr>
                        <a:t>주변에 일정량의 공간을 </a:t>
                      </a:r>
                      <a:r>
                        <a:rPr lang="ko-KR" sz="1800" kern="100" dirty="0" smtClean="0">
                          <a:effectLst/>
                        </a:rPr>
                        <a:t>만듦</a:t>
                      </a:r>
                      <a:r>
                        <a:rPr lang="en-US" altLang="ko-KR" sz="1800" kern="100" dirty="0" smtClean="0">
                          <a:effectLst/>
                        </a:rPr>
                        <a:t>.</a:t>
                      </a:r>
                      <a:r>
                        <a:rPr lang="en-US" sz="1800" kern="100" dirty="0" smtClean="0">
                          <a:effectLst/>
                        </a:rPr>
                        <a:t> </a:t>
                      </a:r>
                      <a:r>
                        <a:rPr lang="ko-KR" sz="1800" kern="100" dirty="0" smtClean="0">
                          <a:effectLst/>
                        </a:rPr>
                        <a:t>너비를 </a:t>
                      </a:r>
                      <a:r>
                        <a:rPr lang="ko-KR" sz="1800" kern="100" dirty="0">
                          <a:effectLst/>
                        </a:rPr>
                        <a:t>정해주지 않으면 가로로 </a:t>
                      </a:r>
                      <a:r>
                        <a:rPr lang="ko-KR" sz="1800" kern="100" dirty="0" smtClean="0">
                          <a:effectLst/>
                        </a:rPr>
                        <a:t>가득</a:t>
                      </a:r>
                      <a:r>
                        <a:rPr lang="en-US" altLang="ko-KR" sz="1800" kern="100" dirty="0" smtClean="0">
                          <a:effectLst/>
                        </a:rPr>
                        <a:t> </a:t>
                      </a:r>
                      <a:r>
                        <a:rPr lang="ko-KR" altLang="en-US" sz="1800" kern="100" dirty="0" smtClean="0">
                          <a:effectLst/>
                        </a:rPr>
                        <a:t>참</a:t>
                      </a:r>
                      <a:endParaRPr lang="en-US" altLang="ko-KR" sz="1800" kern="100" dirty="0" smtClean="0">
                        <a:effectLst/>
                      </a:endParaRPr>
                    </a:p>
                    <a:p>
                      <a:pPr marL="342900" lvl="0" indent="-3429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맑은 고딕"/>
                        <a:buChar char="-"/>
                      </a:pPr>
                      <a:r>
                        <a:rPr lang="ko-KR" sz="1800" kern="100" dirty="0" smtClean="0">
                          <a:effectLst/>
                        </a:rPr>
                        <a:t>예 </a:t>
                      </a:r>
                      <a:r>
                        <a:rPr lang="en-US" sz="1800" kern="100" dirty="0">
                          <a:effectLst/>
                        </a:rPr>
                        <a:t>:&lt;h1&gt; </a:t>
                      </a:r>
                      <a:r>
                        <a:rPr lang="ko-KR" sz="1800" kern="100" dirty="0">
                          <a:effectLst/>
                        </a:rPr>
                        <a:t>블록레벨 요소</a:t>
                      </a:r>
                      <a:r>
                        <a:rPr lang="en-US" sz="1800" kern="100" dirty="0">
                          <a:effectLst/>
                        </a:rPr>
                        <a:t> &lt;/h1&gt;</a:t>
                      </a:r>
                      <a:endParaRPr lang="ko-KR" sz="1800" kern="100" dirty="0">
                        <a:effectLst/>
                        <a:latin typeface="나눔명조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719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/>
              <a:t>:div</a:t>
            </a:r>
            <a:r>
              <a:rPr lang="ko-KR" altLang="en-US" dirty="0"/>
              <a:t>와 </a:t>
            </a:r>
            <a:r>
              <a:rPr lang="en-US" altLang="ko-KR" dirty="0"/>
              <a:t>span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1696740"/>
            <a:ext cx="7488832" cy="20313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background-color:lightgray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style="font-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weight:bold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  <a:endParaRPr lang="en-US" altLang="ko-KR" sz="1400" dirty="0"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저자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최윤철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font-style:italic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책소개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:&lt;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br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 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2.0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은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color:red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특성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과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color:red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 처리기법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이해하고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미디어의 활용 환경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color:blue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(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인터넷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모바일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사이버스페이스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&lt;/span&gt;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을 이해할 수 있도록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멀티미디어가 활용되는 방식과 적용사례를 소개한다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&lt;/div&gt;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10242" name="Picture 2" descr="C:\Users\yich\Dropbox\Work\html5-book\pdf-draft-5th_2013-07-10\02\ex2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4" y="3933056"/>
            <a:ext cx="3964781" cy="147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왼쪽 중괄호 6"/>
          <p:cNvSpPr/>
          <p:nvPr/>
        </p:nvSpPr>
        <p:spPr>
          <a:xfrm>
            <a:off x="0" y="1844824"/>
            <a:ext cx="827584" cy="17281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6200000">
            <a:off x="3164832" y="-475115"/>
            <a:ext cx="504056" cy="443778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899592" y="2395721"/>
            <a:ext cx="424847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5564" y="2636912"/>
            <a:ext cx="424847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89800" y="2819380"/>
            <a:ext cx="42484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65564" y="3251428"/>
            <a:ext cx="540663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99592" y="3018626"/>
            <a:ext cx="374441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96007" y="2817959"/>
            <a:ext cx="576393" cy="1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524328" y="3031955"/>
            <a:ext cx="576393" cy="14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10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 smtClean="0">
                <a:solidFill>
                  <a:srgbClr val="FF0000"/>
                </a:solidFill>
              </a:rPr>
              <a:t>속성과 </a:t>
            </a:r>
            <a:r>
              <a:rPr lang="en-US" altLang="ko-KR" dirty="0">
                <a:solidFill>
                  <a:srgbClr val="FF0000"/>
                </a:solidFill>
              </a:rPr>
              <a:t>class </a:t>
            </a:r>
            <a:r>
              <a:rPr lang="ko-KR" altLang="en-US" dirty="0">
                <a:solidFill>
                  <a:srgbClr val="FF0000"/>
                </a:solidFill>
              </a:rPr>
              <a:t>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요소의 </a:t>
            </a:r>
            <a:r>
              <a:rPr lang="en-US" altLang="ko-KR" sz="2000" dirty="0"/>
              <a:t>id </a:t>
            </a:r>
            <a:r>
              <a:rPr lang="ko-KR" altLang="en-US" sz="2000" dirty="0"/>
              <a:t>속성과 </a:t>
            </a:r>
            <a:r>
              <a:rPr lang="en-US" altLang="ko-KR" sz="2000" dirty="0"/>
              <a:t>class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>
                <a:solidFill>
                  <a:srgbClr val="FF0000"/>
                </a:solidFill>
              </a:rPr>
              <a:t>스타일시트와 </a:t>
            </a:r>
            <a:r>
              <a:rPr lang="ko-KR" altLang="en-US" sz="1800" dirty="0">
                <a:solidFill>
                  <a:srgbClr val="FF0000"/>
                </a:solidFill>
              </a:rPr>
              <a:t>자바스크립트에서 문서에 있는 요소를 참조하기 위한 </a:t>
            </a:r>
            <a:r>
              <a:rPr lang="ko-KR" altLang="en-US" sz="1800" dirty="0" smtClean="0">
                <a:solidFill>
                  <a:srgbClr val="FF0000"/>
                </a:solidFill>
              </a:rPr>
              <a:t>속성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lvl="1"/>
            <a:endParaRPr lang="en-US" altLang="ko-KR" sz="1800" dirty="0" smtClean="0"/>
          </a:p>
          <a:p>
            <a:r>
              <a:rPr lang="en-US" altLang="ko-KR" sz="2000" dirty="0" smtClean="0"/>
              <a:t>id </a:t>
            </a:r>
            <a:r>
              <a:rPr lang="ko-KR" altLang="en-US" sz="2000" dirty="0"/>
              <a:t>속성과 </a:t>
            </a:r>
            <a:r>
              <a:rPr lang="en-US" altLang="ko-KR" sz="2000" dirty="0"/>
              <a:t>class </a:t>
            </a:r>
            <a:r>
              <a:rPr lang="ko-KR" altLang="en-US" sz="2000" dirty="0"/>
              <a:t>속성의 </a:t>
            </a:r>
            <a:r>
              <a:rPr lang="ko-KR" altLang="en-US" sz="2000" dirty="0" smtClean="0"/>
              <a:t>차이점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id </a:t>
            </a:r>
            <a:r>
              <a:rPr lang="ko-KR" altLang="en-US" sz="1800" dirty="0"/>
              <a:t>속성은 문서에 하나의 요소를 참조하기 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class </a:t>
            </a:r>
            <a:r>
              <a:rPr lang="ko-KR" altLang="en-US" sz="1800" dirty="0"/>
              <a:t>속성은 여러 개의 요소를 참조하기 위해서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 smtClean="0"/>
              <a:t>class </a:t>
            </a:r>
            <a:r>
              <a:rPr lang="ko-KR" altLang="en-US" sz="2000" dirty="0" smtClean="0"/>
              <a:t>속성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공백으로 </a:t>
            </a:r>
            <a:r>
              <a:rPr lang="ko-KR" altLang="en-US" sz="1800" dirty="0"/>
              <a:t>구분하여 여러 개의 값이 올 수 </a:t>
            </a:r>
            <a:r>
              <a:rPr lang="ko-KR" altLang="en-US" sz="1800" dirty="0" smtClean="0"/>
              <a:t>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스타일시트나 </a:t>
            </a:r>
            <a:r>
              <a:rPr lang="ko-KR" altLang="en-US" sz="1800" dirty="0"/>
              <a:t>자바스크립트에서 각각의 이름으로 요소를 참조할 수 </a:t>
            </a:r>
            <a:r>
              <a:rPr lang="ko-KR" altLang="en-US" sz="1800" dirty="0" smtClean="0"/>
              <a:t>있음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5857527"/>
            <a:ext cx="7344816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 class="author book"&gt;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31640" y="3841884"/>
            <a:ext cx="734481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class="book" id="</a:t>
            </a:r>
            <a:r>
              <a:rPr lang="en-US" altLang="ko-KR" sz="14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book_multimedia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멀티미디어 배움터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&lt;div class="book" id="</a:t>
            </a:r>
            <a:r>
              <a:rPr lang="en-US" altLang="ko-KR" sz="14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book_csharp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"&gt;C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# </a:t>
            </a:r>
            <a:r>
              <a:rPr lang="ko-KR" altLang="en-US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입문</a:t>
            </a:r>
            <a:r>
              <a:rPr lang="en-US" altLang="ko-KR" sz="1400" dirty="0" smtClean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div&gt;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99992" y="36613"/>
            <a:ext cx="400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Refer to  them later in </a:t>
            </a:r>
            <a:r>
              <a:rPr lang="en-US" altLang="ko-KR" i="1" dirty="0" err="1" smtClean="0"/>
              <a:t>javascript</a:t>
            </a:r>
            <a:r>
              <a:rPr lang="en-US" altLang="ko-KR" i="1" dirty="0" smtClean="0"/>
              <a:t> program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3452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2.6.1 </a:t>
            </a:r>
            <a:r>
              <a:rPr lang="ko-KR" altLang="en-US" dirty="0" smtClean="0"/>
              <a:t>문서 구조화의 필요성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2.6.2 </a:t>
            </a:r>
            <a:r>
              <a:rPr lang="ko-KR" altLang="en-US" dirty="0" smtClean="0"/>
              <a:t>문서 구조화 요소	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2.6 </a:t>
            </a:r>
            <a:r>
              <a:rPr lang="ko-KR" altLang="en-US" dirty="0" smtClean="0"/>
              <a:t>문서 구조화하기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87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문서 구조화의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웹 문서는 이전에는 웹 브라우저를 통해 사람에게 정보를 보여주고 전달하는 용도로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최근에는 </a:t>
            </a:r>
            <a:r>
              <a:rPr lang="ko-KR" altLang="en-US" dirty="0"/>
              <a:t>검색엔진이나 장애인을 위한 스크린 리더와 같이 사람이 아닌 컴퓨터가 문서를 이해해야 하는 경우가 늘어나고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사람은 </a:t>
            </a:r>
            <a:r>
              <a:rPr lang="ko-KR" altLang="en-US" dirty="0"/>
              <a:t>문장의 위치나 모양</a:t>
            </a:r>
            <a:r>
              <a:rPr lang="en-US" altLang="ko-KR" dirty="0"/>
              <a:t>, </a:t>
            </a:r>
            <a:r>
              <a:rPr lang="ko-KR" altLang="en-US" dirty="0"/>
              <a:t>이미지 등을 통해 문서 내용을 이해할 수 있으나</a:t>
            </a:r>
            <a:r>
              <a:rPr lang="en-US" altLang="ko-KR" dirty="0"/>
              <a:t>, </a:t>
            </a:r>
            <a:r>
              <a:rPr lang="ko-KR" altLang="en-US" dirty="0"/>
              <a:t>컴퓨터와 같은 기계는 단순 문장이나 문장 위치나 모양만으로 내용을 이해하기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b="1" dirty="0"/>
              <a:t>문서 </a:t>
            </a:r>
            <a:r>
              <a:rPr lang="ko-KR" altLang="en-US" b="1" dirty="0" smtClean="0"/>
              <a:t>구조화</a:t>
            </a:r>
            <a:endParaRPr lang="en-US" altLang="ko-KR" b="1" dirty="0" smtClean="0"/>
          </a:p>
          <a:p>
            <a:pPr lvl="1"/>
            <a:r>
              <a:rPr lang="ko-KR" altLang="en-US" dirty="0" err="1" smtClean="0"/>
              <a:t>웹문서</a:t>
            </a:r>
            <a:r>
              <a:rPr lang="ko-KR" altLang="en-US" dirty="0" smtClean="0"/>
              <a:t> </a:t>
            </a:r>
            <a:r>
              <a:rPr lang="ko-KR" altLang="en-US" dirty="0"/>
              <a:t>안에 있는 문장의 의미를 </a:t>
            </a:r>
            <a:r>
              <a:rPr lang="ko-KR" altLang="en-US" dirty="0" smtClean="0"/>
              <a:t>특정 의미를 가진 요소를 </a:t>
            </a:r>
            <a:r>
              <a:rPr lang="ko-KR" altLang="en-US" dirty="0"/>
              <a:t>사용하여 명확하게 나타내는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0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2.1.1 </a:t>
            </a:r>
            <a:r>
              <a:rPr lang="ko-KR" altLang="en-US" dirty="0" smtClean="0"/>
              <a:t>문서 구조</a:t>
            </a:r>
            <a:endParaRPr lang="en-US" altLang="ko-KR" dirty="0" smtClean="0"/>
          </a:p>
          <a:p>
            <a:r>
              <a:rPr lang="en-US" altLang="ko-KR" dirty="0" smtClean="0"/>
              <a:t>2.1.2 </a:t>
            </a:r>
            <a:r>
              <a:rPr lang="ko-KR" altLang="en-US" dirty="0" smtClean="0"/>
              <a:t>요소와 속성</a:t>
            </a:r>
            <a:endParaRPr lang="en-US" altLang="ko-KR" dirty="0" smtClean="0"/>
          </a:p>
          <a:p>
            <a:r>
              <a:rPr lang="en-US" altLang="ko-KR" dirty="0" smtClean="0"/>
              <a:t>2.1.3 </a:t>
            </a:r>
            <a:r>
              <a:rPr lang="ko-KR" altLang="en-US" dirty="0" smtClean="0"/>
              <a:t>기타 문서 구성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기본 문서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5959966" cy="4862591"/>
          </a:xfrm>
          <a:prstGeom prst="rect">
            <a:avLst/>
          </a:prstGeom>
          <a:noFill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91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구조화 요소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문서 구조화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/>
              <a:t>header&gt;</a:t>
            </a:r>
            <a:r>
              <a:rPr lang="ko-KR" altLang="en-US" dirty="0"/>
              <a:t>와 </a:t>
            </a:r>
            <a:r>
              <a:rPr lang="en-US" altLang="ko-KR" dirty="0"/>
              <a:t>&lt;article&gt;, &lt;section&gt;, &lt;aside&gt;,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  <a:r>
              <a:rPr lang="ko-KR" altLang="en-US" dirty="0"/>
              <a:t>와 같은 요소가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구조화 </a:t>
            </a:r>
            <a:r>
              <a:rPr lang="ko-KR" altLang="en-US" dirty="0"/>
              <a:t>요소는 화면 상으로는 표시되지는 않지만</a:t>
            </a:r>
            <a:r>
              <a:rPr lang="en-US" altLang="ko-KR" dirty="0"/>
              <a:t>, </a:t>
            </a:r>
            <a:r>
              <a:rPr lang="ko-KR" altLang="en-US" dirty="0"/>
              <a:t>구조화 요소에 포함된 다른 요소들의 용도와 성격을 나타내는 용도로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/>
              <a:t>에 새로 추가된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이전 </a:t>
            </a:r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 smtClean="0"/>
              <a:t>&lt;</a:t>
            </a:r>
            <a:r>
              <a:rPr lang="en-US" altLang="ko-KR" dirty="0"/>
              <a:t>div&gt; </a:t>
            </a:r>
            <a:r>
              <a:rPr lang="ko-KR" altLang="en-US" dirty="0"/>
              <a:t>요소와 </a:t>
            </a:r>
            <a:r>
              <a:rPr lang="en-US" altLang="ko-KR" dirty="0"/>
              <a:t>&lt;span&gt; </a:t>
            </a:r>
            <a:r>
              <a:rPr lang="ko-KR" altLang="en-US" dirty="0"/>
              <a:t>요소를 사용하여 문서의 영역을 </a:t>
            </a:r>
            <a:r>
              <a:rPr lang="ko-KR" altLang="en-US" dirty="0" smtClean="0"/>
              <a:t>구분하였음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93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56" y="1907937"/>
            <a:ext cx="4129088" cy="39104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884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구조화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/>
              <a:t>header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요소</a:t>
            </a:r>
            <a:endParaRPr lang="en-US" altLang="ko-KR" dirty="0"/>
          </a:p>
          <a:p>
            <a:pPr lvl="1"/>
            <a:r>
              <a:rPr lang="ko-KR" altLang="en-US" dirty="0" err="1" smtClean="0"/>
              <a:t>웹문서에서</a:t>
            </a:r>
            <a:r>
              <a:rPr lang="ko-KR" altLang="en-US" dirty="0" smtClean="0"/>
              <a:t> </a:t>
            </a:r>
            <a:r>
              <a:rPr lang="ko-KR" altLang="en-US" dirty="0"/>
              <a:t>머리말 영역을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머리말 </a:t>
            </a:r>
            <a:r>
              <a:rPr lang="ko-KR" altLang="en-US" dirty="0"/>
              <a:t>영역에는 제목</a:t>
            </a:r>
            <a:r>
              <a:rPr lang="en-US" altLang="ko-KR" dirty="0"/>
              <a:t>, </a:t>
            </a:r>
            <a:r>
              <a:rPr lang="ko-KR" altLang="en-US" dirty="0"/>
              <a:t>제목 설명 문장 등을 나타내는 다른 요소를 </a:t>
            </a:r>
            <a:r>
              <a:rPr lang="ko-KR" altLang="en-US" dirty="0" smtClean="0"/>
              <a:t>포함함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다른 웹 문서나 문서내의 다른 부분으로 </a:t>
            </a:r>
            <a:r>
              <a:rPr lang="ko-KR" altLang="en-US" dirty="0" smtClean="0"/>
              <a:t>이동하는 부분을 </a:t>
            </a:r>
            <a:r>
              <a:rPr lang="ko-KR" altLang="en-US" dirty="0"/>
              <a:t>나타내고자 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article&gt;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주요 내용을 가진 본문을 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실제로 나타내고자 하는 내용을 가지고 있으므로</a:t>
            </a:r>
            <a:r>
              <a:rPr lang="en-US" altLang="ko-KR" dirty="0"/>
              <a:t>, </a:t>
            </a:r>
            <a:r>
              <a:rPr lang="ko-KR" altLang="en-US" dirty="0"/>
              <a:t>기계에 의해 중요한 부분으로 인식되어 </a:t>
            </a:r>
            <a:r>
              <a:rPr lang="ko-KR" altLang="en-US" dirty="0" smtClean="0"/>
              <a:t>처리됨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문서에서는 여러 개의 </a:t>
            </a:r>
            <a:r>
              <a:rPr lang="en-US" altLang="ko-KR" dirty="0"/>
              <a:t>&lt;article&gt; </a:t>
            </a:r>
            <a:r>
              <a:rPr lang="ko-KR" altLang="en-US" dirty="0"/>
              <a:t>요소가 나타날 수 있으며</a:t>
            </a:r>
            <a:r>
              <a:rPr lang="en-US" altLang="ko-KR" dirty="0"/>
              <a:t>, </a:t>
            </a:r>
            <a:r>
              <a:rPr lang="ko-KR" altLang="en-US" dirty="0"/>
              <a:t>한 </a:t>
            </a:r>
            <a:r>
              <a:rPr lang="en-US" altLang="ko-KR" dirty="0"/>
              <a:t>&lt;article&gt; </a:t>
            </a:r>
            <a:r>
              <a:rPr lang="ko-KR" altLang="en-US" dirty="0"/>
              <a:t>요소는 하나의 독립된 문서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04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문서 구조화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&lt;section&gt;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비슷한 그룹이나 절 또는 문서를 묶기 위해서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&lt;aside&gt;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내용과 관련된 여러 부수 정보를 나타내는데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&lt;footer&gt;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문서의 저자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저작권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이용조건 등을 나타내기 위해서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01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:</a:t>
            </a:r>
            <a:r>
              <a:rPr lang="ko-KR" altLang="en-US" dirty="0" smtClean="0"/>
              <a:t>문서구조화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9375"/>
            <a:ext cx="4104456" cy="47089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&lt;header&gt;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웹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&lt;/header&gt;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</a:t>
            </a:r>
            <a:r>
              <a:rPr lang="en-US" altLang="ko-KR" sz="12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&lt;li&gt;html5&lt;/li&gt;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&lt;li&gt;css3&lt;/li&gt;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javascript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2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nav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&lt;aside&gt;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&lt;li&gt;W3C&lt;/li&gt;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&lt;li&gt;ECMA&lt;/li&gt;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&lt;li&gt;IETF&lt;/li&gt;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</a:t>
            </a:r>
            <a:r>
              <a:rPr lang="en-US" altLang="ko-KR" sz="1200" dirty="0" err="1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ul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</a:t>
            </a:r>
            <a:r>
              <a:rPr lang="en-US" altLang="ko-KR" sz="1200" dirty="0" err="1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adide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&lt;article&gt;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&lt;h1&gt;html5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기본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&lt;/h1&gt;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 문서 만들기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 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꾸미기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목록 나열하기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표 그리기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특정부분 구분하기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&lt;p&gt;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문서 구조화하기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&lt;/p&gt;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&lt;/article&gt;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&lt;footer&gt;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작성자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: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임순범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박희민</a:t>
            </a:r>
            <a:r>
              <a:rPr lang="en-US" altLang="ko-KR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, </a:t>
            </a:r>
            <a:r>
              <a:rPr lang="ko-KR" altLang="en-US" sz="12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이창환</a:t>
            </a:r>
            <a:r>
              <a:rPr lang="en-US" altLang="ko-KR" sz="12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&lt;/footer&gt;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11266" name="Picture 2" descr="C:\Users\yich\Dropbox\Work\html5-book\pdf-draft-5th_2013-07-10\02\ex2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977" y="1629375"/>
            <a:ext cx="3964781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문서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HTML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smtClean="0">
                <a:solidFill>
                  <a:srgbClr val="FF0000"/>
                </a:solidFill>
              </a:rPr>
              <a:t>문서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DOCTYPE</a:t>
            </a:r>
            <a:r>
              <a:rPr lang="ko-KR" altLang="en-US" dirty="0">
                <a:solidFill>
                  <a:srgbClr val="FF0000"/>
                </a:solidFill>
              </a:rPr>
              <a:t>과 요소</a:t>
            </a:r>
            <a:r>
              <a:rPr lang="en-US" altLang="ko-KR" dirty="0">
                <a:solidFill>
                  <a:srgbClr val="FF0000"/>
                </a:solidFill>
              </a:rPr>
              <a:t>(elements) </a:t>
            </a:r>
            <a:r>
              <a:rPr lang="ko-KR" altLang="en-US" dirty="0" smtClean="0">
                <a:solidFill>
                  <a:srgbClr val="FF0000"/>
                </a:solidFill>
              </a:rPr>
              <a:t>모음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DOCTYPE</a:t>
            </a:r>
          </a:p>
          <a:p>
            <a:pPr lvl="1"/>
            <a:r>
              <a:rPr lang="ko-KR" altLang="en-US" dirty="0" smtClean="0"/>
              <a:t>문서를 </a:t>
            </a:r>
            <a:r>
              <a:rPr lang="ko-KR" altLang="en-US" dirty="0"/>
              <a:t>구성하는데 사용한 규약을 </a:t>
            </a:r>
            <a:r>
              <a:rPr lang="ko-KR" altLang="en-US" dirty="0" smtClean="0"/>
              <a:t>알려줌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08104" y="2348880"/>
            <a:ext cx="5040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2653535"/>
            <a:ext cx="323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Hierarchical structure of elements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= Tree like structure of elements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:HTML </a:t>
            </a:r>
            <a:r>
              <a:rPr lang="ko-KR" altLang="en-US" dirty="0"/>
              <a:t>기본구조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986" y="1840419"/>
            <a:ext cx="6192688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&lt;!DOCTYPE html&gt;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&lt;html&gt;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&lt;head&gt;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&lt;meta charset="UTF-8"&gt;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&lt;title&gt;</a:t>
            </a:r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HTML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기본구조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&lt;/title&gt;</a:t>
            </a:r>
          </a:p>
          <a:p>
            <a:r>
              <a:rPr lang="en-US" altLang="ko-KR" sz="1400" i="1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&lt;/head&gt;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&lt;body&gt;</a:t>
            </a:r>
          </a:p>
          <a:p>
            <a:r>
              <a:rPr lang="en-US" altLang="ko-KR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  HTML </a:t>
            </a:r>
            <a:r>
              <a:rPr lang="ko-KR" altLang="en-US" sz="1400" dirty="0">
                <a:latin typeface="Consolas" pitchFamily="49" charset="0"/>
                <a:ea typeface="나눔고딕코딩" pitchFamily="49" charset="-127"/>
                <a:cs typeface="Consolas" pitchFamily="49" charset="0"/>
              </a:rPr>
              <a:t>기본구조 알아보기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  </a:t>
            </a:r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&lt;/body&gt;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&lt;/html</a:t>
            </a:r>
            <a:r>
              <a:rPr lang="en-US" altLang="ko-KR" sz="1400" dirty="0" smtClean="0">
                <a:solidFill>
                  <a:srgbClr val="FF0000"/>
                </a:solidFill>
                <a:latin typeface="Consolas" pitchFamily="49" charset="0"/>
                <a:ea typeface="나눔고딕코딩" pitchFamily="49" charset="-127"/>
                <a:cs typeface="Consolas" pitchFamily="49" charset="0"/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Consolas" pitchFamily="49" charset="0"/>
              <a:ea typeface="나눔고딕코딩" pitchFamily="49" charset="-127"/>
              <a:cs typeface="Consolas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 descr="C:\Users\yich\Dropbox\Work\html5-book\pdf-draft-5th_2013-07-10\02\ex2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86" y="4293087"/>
            <a:ext cx="52863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568" y="2132856"/>
            <a:ext cx="338437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2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문서의 기본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&lt;!</a:t>
            </a:r>
            <a:r>
              <a:rPr lang="en-US" altLang="ko-KR" dirty="0" smtClean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DOCTYPE&gt;</a:t>
            </a:r>
          </a:p>
          <a:p>
            <a:pPr lvl="1"/>
            <a:r>
              <a:rPr lang="ko-KR" altLang="en-US" dirty="0" smtClean="0"/>
              <a:t>문서의 </a:t>
            </a:r>
            <a:r>
              <a:rPr lang="ko-KR" altLang="en-US" dirty="0"/>
              <a:t>종류는 알려주는 </a:t>
            </a:r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&lt;!DOCTYPE&gt;</a:t>
            </a:r>
            <a:r>
              <a:rPr lang="ko-KR" altLang="en-US" dirty="0"/>
              <a:t>로 </a:t>
            </a:r>
            <a:r>
              <a:rPr lang="ko-KR" altLang="en-US" dirty="0" smtClean="0"/>
              <a:t>시작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 </a:t>
            </a:r>
            <a:r>
              <a:rPr lang="ko-KR" altLang="en-US" dirty="0"/>
              <a:t>문서에 </a:t>
            </a:r>
            <a:r>
              <a:rPr lang="en-US" altLang="ko-KR" dirty="0"/>
              <a:t>DOCTYPE </a:t>
            </a:r>
            <a:r>
              <a:rPr lang="ko-KR" altLang="en-US" dirty="0"/>
              <a:t>정보가 없으면 웹 브라우저는 웹 문서에서 사용된 규약을 정확히 알 수 없어 웹 문서를 잘못 처리할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나눔고딕코딩" pitchFamily="49" charset="-127"/>
                <a:ea typeface="나눔고딕코딩" pitchFamily="49" charset="-127"/>
              </a:rPr>
              <a:t>&lt;!DOCTYPE </a:t>
            </a:r>
            <a:r>
              <a:rPr lang="en-US" altLang="ko-KR" dirty="0" smtClean="0">
                <a:latin typeface="나눔고딕코딩" pitchFamily="49" charset="-127"/>
                <a:ea typeface="나눔고딕코딩" pitchFamily="49" charset="-127"/>
              </a:rPr>
              <a:t>html&gt;: </a:t>
            </a:r>
            <a:r>
              <a:rPr lang="en-US" altLang="ko-KR" dirty="0" smtClean="0"/>
              <a:t>HTML5 </a:t>
            </a:r>
            <a:r>
              <a:rPr lang="ko-KR" altLang="en-US" dirty="0" smtClean="0"/>
              <a:t>문서규약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en-US" altLang="ko-KR" dirty="0">
                <a:solidFill>
                  <a:srgbClr val="FF0000"/>
                </a:solidFill>
              </a:rPr>
              <a:t>html&gt; </a:t>
            </a:r>
            <a:r>
              <a:rPr lang="ko-KR" altLang="en-US" dirty="0" smtClean="0">
                <a:solidFill>
                  <a:srgbClr val="FF0000"/>
                </a:solidFill>
              </a:rPr>
              <a:t>요소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문서 내용을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문서에 대한 정보를 나타내는 </a:t>
            </a:r>
            <a:r>
              <a:rPr lang="en-US" altLang="ko-KR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&lt;head&gt;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요소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문서 </a:t>
            </a:r>
            <a:r>
              <a:rPr lang="ko-KR" altLang="en-US" dirty="0">
                <a:solidFill>
                  <a:srgbClr val="FF0000"/>
                </a:solidFill>
              </a:rPr>
              <a:t>내용을 나타내는 </a:t>
            </a:r>
            <a:r>
              <a:rPr lang="en-US" altLang="ko-KR" dirty="0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&lt;body&gt;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요소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문서를 구성하는 여러 크기의 단락 제목</a:t>
            </a:r>
            <a:r>
              <a:rPr lang="en-US" altLang="ko-KR" dirty="0"/>
              <a:t>, </a:t>
            </a:r>
            <a:r>
              <a:rPr lang="ko-KR" altLang="en-US" dirty="0"/>
              <a:t>단락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표를 표현하기 위한 요소 모음이 나타날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8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&lt;head&gt; 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&lt;head&gt;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제목을 나타내는 하나의 </a:t>
            </a:r>
            <a:r>
              <a:rPr lang="en-US" altLang="ko-KR" dirty="0"/>
              <a:t>&lt;title&gt;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제목 외에 다른 정보를 나타내기 위한 </a:t>
            </a:r>
            <a:r>
              <a:rPr lang="en-US" altLang="ko-KR" dirty="0"/>
              <a:t>&lt;meta&gt;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요소</a:t>
            </a:r>
            <a:r>
              <a:rPr lang="en-US" altLang="ko-KR" dirty="0" smtClean="0"/>
              <a:t>: &lt;link&gt;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&lt;script&gt;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&lt;style&gt;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&lt;title&gt;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문서 </a:t>
            </a:r>
            <a:r>
              <a:rPr lang="ko-KR" altLang="en-US" dirty="0" smtClean="0"/>
              <a:t>제목을 나타냄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meta&gt;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문서에서 사용하고 있는 문자 </a:t>
            </a:r>
            <a:r>
              <a:rPr lang="ko-KR" altLang="en-US" dirty="0" err="1"/>
              <a:t>인코딩</a:t>
            </a:r>
            <a:r>
              <a:rPr lang="ko-KR" altLang="en-US" dirty="0"/>
              <a:t>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검색엔진을 위한 문서의 검색 키워드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기타 요소</a:t>
            </a:r>
            <a:endParaRPr lang="en-US" altLang="ko-KR" dirty="0"/>
          </a:p>
          <a:p>
            <a:pPr lvl="1"/>
            <a:r>
              <a:rPr lang="en-US" altLang="ko-KR" dirty="0" smtClean="0"/>
              <a:t>&lt;script&gt;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자바스크립트로 </a:t>
            </a:r>
            <a:r>
              <a:rPr lang="ko-KR" altLang="en-US" dirty="0"/>
              <a:t>기술된 웹 문서의 사용자와의 상호 작용을 위한 </a:t>
            </a:r>
            <a:r>
              <a:rPr lang="ko-KR" altLang="en-US" dirty="0" smtClean="0"/>
              <a:t>스크립트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&lt;style&gt;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문서를 표현에 사용되는 </a:t>
            </a:r>
            <a:r>
              <a:rPr lang="en-US" altLang="ko-KR" dirty="0"/>
              <a:t>CSS(Cascade Style Sheet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&lt;link&gt;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</a:t>
            </a:r>
            <a:r>
              <a:rPr lang="ko-KR" altLang="en-US" dirty="0"/>
              <a:t>문서 외부에 기술된 자바스크립트와 </a:t>
            </a:r>
            <a:r>
              <a:rPr lang="en-US" altLang="ko-KR" dirty="0"/>
              <a:t>CSS </a:t>
            </a:r>
            <a:r>
              <a:rPr lang="ko-KR" altLang="en-US" dirty="0"/>
              <a:t>파일 링크 </a:t>
            </a:r>
            <a:r>
              <a:rPr lang="ko-KR" altLang="en-US" dirty="0" smtClean="0"/>
              <a:t>정보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1640" y="4077072"/>
            <a:ext cx="6192688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코딩" pitchFamily="49" charset="-127"/>
                <a:ea typeface="나눔고딕코딩" pitchFamily="49" charset="-127"/>
              </a:rPr>
              <a:t>&lt;meta charset=”UTF-8”&gt;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888" y="159806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태그로 </a:t>
            </a:r>
            <a:r>
              <a:rPr lang="ko-KR" altLang="en-US" sz="2400" dirty="0"/>
              <a:t>표현되는 요소</a:t>
            </a:r>
            <a:r>
              <a:rPr lang="en-US" altLang="ko-KR" sz="2400" dirty="0"/>
              <a:t>(element)</a:t>
            </a:r>
            <a:r>
              <a:rPr lang="ko-KR" altLang="en-US" sz="2400" dirty="0"/>
              <a:t>로 </a:t>
            </a:r>
            <a:r>
              <a:rPr lang="ko-KR" altLang="en-US" sz="2400" dirty="0" smtClean="0"/>
              <a:t>구성</a:t>
            </a:r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400" dirty="0" smtClean="0"/>
              <a:t>요소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시작을 </a:t>
            </a:r>
            <a:r>
              <a:rPr lang="ko-KR" altLang="en-US" sz="2000" dirty="0"/>
              <a:t>나타내는 </a:t>
            </a:r>
            <a:r>
              <a:rPr lang="ko-KR" altLang="en-US" sz="2000" dirty="0" smtClean="0"/>
              <a:t>시작태그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요소의 내용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종료 태그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속성</a:t>
            </a:r>
            <a:r>
              <a:rPr lang="en-US" altLang="ko-KR" sz="2000" dirty="0"/>
              <a:t>(attribute) </a:t>
            </a:r>
            <a:r>
              <a:rPr lang="ko-KR" altLang="en-US" sz="2000" dirty="0" smtClean="0"/>
              <a:t>모음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속성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요소의 </a:t>
            </a:r>
            <a:r>
              <a:rPr lang="ko-KR" altLang="en-US" sz="2000" dirty="0"/>
              <a:t>정보를 </a:t>
            </a:r>
            <a:r>
              <a:rPr lang="ko-KR" altLang="en-US" sz="2000" dirty="0" smtClean="0"/>
              <a:t>나타냄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이름과 값의 쌍의 모음으로 </a:t>
            </a:r>
            <a:r>
              <a:rPr lang="ko-KR" altLang="en-US" sz="2000" dirty="0" smtClean="0"/>
              <a:t>구성</a:t>
            </a:r>
            <a:endParaRPr lang="en-US" altLang="ko-KR" sz="2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88" y="3021707"/>
            <a:ext cx="3600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문서의 기본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16016" y="3356992"/>
            <a:ext cx="1512168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42241" y="3351402"/>
            <a:ext cx="674929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8872" y="3356992"/>
            <a:ext cx="1176591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18882" y="420202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08505" y="4146458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value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99478" y="409031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Actual content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6843" y="3241392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Element type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24694" y="3854879"/>
            <a:ext cx="175967" cy="892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21775" y="4751224"/>
            <a:ext cx="391543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Meta knowledge</a:t>
            </a:r>
          </a:p>
          <a:p>
            <a:endParaRPr lang="en-US" altLang="ko-KR" dirty="0"/>
          </a:p>
          <a:p>
            <a:r>
              <a:rPr lang="en-US" altLang="ko-KR" dirty="0" smtClean="0"/>
              <a:t>“Mark up” tells us about the content</a:t>
            </a:r>
          </a:p>
          <a:p>
            <a:endParaRPr lang="en-US" altLang="ko-KR" dirty="0"/>
          </a:p>
          <a:p>
            <a:r>
              <a:rPr lang="en-US" altLang="ko-KR" dirty="0" smtClean="0"/>
              <a:t>Why? Semantic based usage on the </a:t>
            </a:r>
            <a:r>
              <a:rPr lang="en-US" altLang="ko-KR" dirty="0" err="1" smtClean="0"/>
              <a:t>weg</a:t>
            </a:r>
            <a:endParaRPr lang="en-US" altLang="ko-KR" dirty="0" smtClean="0"/>
          </a:p>
          <a:p>
            <a:r>
              <a:rPr lang="en-US" altLang="ko-KR" dirty="0" smtClean="0"/>
              <a:t>(search, content analysis, 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69917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687</TotalTime>
  <Words>3573</Words>
  <Application>Microsoft Office PowerPoint</Application>
  <PresentationFormat>화면 슬라이드 쇼(4:3)</PresentationFormat>
  <Paragraphs>605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나눔고딕코딩</vt:lpstr>
      <vt:lpstr>나눔명조</vt:lpstr>
      <vt:lpstr>맑은 고딕</vt:lpstr>
      <vt:lpstr>Arial</vt:lpstr>
      <vt:lpstr>Consolas</vt:lpstr>
      <vt:lpstr>Times New Roman</vt:lpstr>
      <vt:lpstr>Tw Cen MT</vt:lpstr>
      <vt:lpstr>Wingdings</vt:lpstr>
      <vt:lpstr>Wingdings 2</vt:lpstr>
      <vt:lpstr>Wingdings 3</vt:lpstr>
      <vt:lpstr>New_Simple01</vt:lpstr>
      <vt:lpstr>2장.HTML5 문서의 기본</vt:lpstr>
      <vt:lpstr>목차</vt:lpstr>
      <vt:lpstr>HTML5 문서 기본</vt:lpstr>
      <vt:lpstr>2.1 기본 문서 만들기</vt:lpstr>
      <vt:lpstr>문서 구조</vt:lpstr>
      <vt:lpstr>예제:HTML 기본구조</vt:lpstr>
      <vt:lpstr>웹 문서의 기본 구조</vt:lpstr>
      <vt:lpstr>&lt;head&gt; 요소</vt:lpstr>
      <vt:lpstr>요소와 속성</vt:lpstr>
      <vt:lpstr>태그</vt:lpstr>
      <vt:lpstr>속성</vt:lpstr>
      <vt:lpstr>기타 문서 구성</vt:lpstr>
      <vt:lpstr>2.2 문서 꾸미기</vt:lpstr>
      <vt:lpstr>단락제목</vt:lpstr>
      <vt:lpstr>예제:단락제목</vt:lpstr>
      <vt:lpstr>단락과 줄</vt:lpstr>
      <vt:lpstr>예제:단락과 줄</vt:lpstr>
      <vt:lpstr>PowerPoint 프레젠테이션</vt:lpstr>
      <vt:lpstr>다양한 텍스트 표현</vt:lpstr>
      <vt:lpstr>예제:다양한 텍스트 표현</vt:lpstr>
      <vt:lpstr>2.3 목록 나열하기</vt:lpstr>
      <vt:lpstr>순서없는 목록</vt:lpstr>
      <vt:lpstr>순서있는 목록</vt:lpstr>
      <vt:lpstr>정의 목록</vt:lpstr>
      <vt:lpstr>예제:목록</vt:lpstr>
      <vt:lpstr>2.4 표 그리기</vt:lpstr>
      <vt:lpstr>표의 기본 구조</vt:lpstr>
      <vt:lpstr>예제:표</vt:lpstr>
      <vt:lpstr>표의 장식</vt:lpstr>
      <vt:lpstr>예제:표 장식</vt:lpstr>
      <vt:lpstr>표의 장식:기타 요소</vt:lpstr>
      <vt:lpstr>예제:목록</vt:lpstr>
      <vt:lpstr>2.5 문서 특정 부분 구분하기 </vt:lpstr>
      <vt:lpstr>&lt;div&gt; 요소와 &lt;span&gt; 요소</vt:lpstr>
      <vt:lpstr>PowerPoint 프레젠테이션</vt:lpstr>
      <vt:lpstr>예제:div와 span</vt:lpstr>
      <vt:lpstr>요소의 id 속성과 class 속성</vt:lpstr>
      <vt:lpstr>2.6 문서 구조화하기 </vt:lpstr>
      <vt:lpstr>문서 구조화의 필요성</vt:lpstr>
      <vt:lpstr>PowerPoint 프레젠테이션</vt:lpstr>
      <vt:lpstr>문서 구조화 요소</vt:lpstr>
      <vt:lpstr>PowerPoint 프레젠테이션</vt:lpstr>
      <vt:lpstr>문서 구조화 요소</vt:lpstr>
      <vt:lpstr>문서 구조화 요소</vt:lpstr>
      <vt:lpstr>예제:문서구조화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gjkim</cp:lastModifiedBy>
  <cp:revision>122</cp:revision>
  <dcterms:created xsi:type="dcterms:W3CDTF">2006-10-05T04:04:58Z</dcterms:created>
  <dcterms:modified xsi:type="dcterms:W3CDTF">2021-10-31T23:57:52Z</dcterms:modified>
</cp:coreProperties>
</file>