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0"/>
  </p:notesMasterIdLst>
  <p:sldIdLst>
    <p:sldId id="256" r:id="rId2"/>
    <p:sldId id="257" r:id="rId3"/>
    <p:sldId id="306" r:id="rId4"/>
    <p:sldId id="307" r:id="rId5"/>
    <p:sldId id="308" r:id="rId6"/>
    <p:sldId id="309" r:id="rId7"/>
    <p:sldId id="310" r:id="rId8"/>
    <p:sldId id="312" r:id="rId9"/>
    <p:sldId id="311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41" r:id="rId23"/>
    <p:sldId id="325" r:id="rId24"/>
    <p:sldId id="326" r:id="rId25"/>
    <p:sldId id="327" r:id="rId26"/>
    <p:sldId id="329" r:id="rId27"/>
    <p:sldId id="328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3BC"/>
    <a:srgbClr val="D6C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95860" autoAdjust="0"/>
  </p:normalViewPr>
  <p:slideViewPr>
    <p:cSldViewPr>
      <p:cViewPr varScale="1">
        <p:scale>
          <a:sx n="111" d="100"/>
          <a:sy n="111" d="100"/>
        </p:scale>
        <p:origin x="-82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445A7-4F9C-442B-B305-57B662AB3E84}" type="datetimeFigureOut">
              <a:rPr lang="ko-KR" altLang="en-US" smtClean="0"/>
              <a:pPr/>
              <a:t>2021-11-14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5D18E-41E3-44B8-9959-18EADA69D6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18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 2" pitchFamily="18" charset="2"/>
              <a:buChar char="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3120352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l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32856"/>
            <a:ext cx="7772400" cy="912096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26" name="Picture 2" descr="C:\Users\yich\Dropbox\Work\html5-book\example\html5\res\HTML5_Logo_64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609329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Tx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장</a:t>
            </a:r>
            <a:r>
              <a:rPr lang="en-US" altLang="ko-KR" dirty="0"/>
              <a:t>. </a:t>
            </a:r>
            <a:r>
              <a:rPr lang="ko-KR" altLang="en-US" dirty="0" smtClean="0"/>
              <a:t>캔버스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웹 프로그래밍 입문</a:t>
            </a:r>
            <a:r>
              <a:rPr lang="en-US" altLang="ko-KR" dirty="0"/>
              <a:t>(</a:t>
            </a:r>
            <a:r>
              <a:rPr lang="ko-KR" altLang="en-US" dirty="0"/>
              <a:t>교수용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84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캔버스 기본 도형 그리기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도형 그리기 메소드</a:t>
            </a:r>
            <a:endParaRPr lang="ko-KR" altLang="en-US" dirty="0"/>
          </a:p>
        </p:txBody>
      </p:sp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391231"/>
              </p:ext>
            </p:extLst>
          </p:nvPr>
        </p:nvGraphicFramePr>
        <p:xfrm>
          <a:off x="539552" y="2564904"/>
          <a:ext cx="8352928" cy="3024337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2850459"/>
                <a:gridCol w="5502469"/>
              </a:tblGrid>
              <a:tr h="4013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캔버스 컨텍스트 메소드</a:t>
                      </a:r>
                      <a:endParaRPr lang="ko-KR" sz="16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0609" marR="7060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기능 및 설명</a:t>
                      </a:r>
                      <a:endParaRPr lang="ko-KR" sz="16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0609" marR="70609" marT="0" marB="0" anchor="ctr"/>
                </a:tc>
              </a:tr>
              <a:tr h="434402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context.moveTo(x, y)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0609" marR="70609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선의 시작 지점을</a:t>
                      </a:r>
                      <a:r>
                        <a:rPr lang="en-US" sz="1400" kern="100" dirty="0">
                          <a:effectLst/>
                        </a:rPr>
                        <a:t> (x, y) </a:t>
                      </a:r>
                      <a:r>
                        <a:rPr lang="ko-KR" sz="1400" kern="100" dirty="0">
                          <a:effectLst/>
                        </a:rPr>
                        <a:t>좌표로 이동시킨다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0609" marR="70609" marT="0" marB="0" anchor="ctr"/>
                </a:tc>
              </a:tr>
              <a:tr h="449668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context.lineTo(x, y)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0609" marR="70609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현재의 시작점에서</a:t>
                      </a:r>
                      <a:r>
                        <a:rPr lang="en-US" sz="1400" kern="100" dirty="0">
                          <a:effectLst/>
                        </a:rPr>
                        <a:t> (x, y) </a:t>
                      </a:r>
                      <a:r>
                        <a:rPr lang="ko-KR" sz="1400" kern="100" dirty="0">
                          <a:effectLst/>
                        </a:rPr>
                        <a:t>지점까지 선을 그린다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0609" marR="70609" marT="0" marB="0" anchor="ctr"/>
                </a:tc>
              </a:tr>
              <a:tr h="892434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context.rect</a:t>
                      </a:r>
                      <a:r>
                        <a:rPr lang="en-US" sz="1400" kern="100" dirty="0">
                          <a:effectLst/>
                        </a:rPr>
                        <a:t>(x, </a:t>
                      </a:r>
                      <a:r>
                        <a:rPr lang="en-US" sz="1400" kern="100" dirty="0" smtClean="0">
                          <a:effectLst/>
                        </a:rPr>
                        <a:t>y, width</a:t>
                      </a:r>
                      <a:r>
                        <a:rPr lang="en-US" sz="1400" kern="100" dirty="0">
                          <a:effectLst/>
                        </a:rPr>
                        <a:t>, height);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0609" marR="70609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왼쪽 위 모서리를</a:t>
                      </a:r>
                      <a:r>
                        <a:rPr lang="en-US" sz="1400" kern="100">
                          <a:effectLst/>
                        </a:rPr>
                        <a:t> (x, y) </a:t>
                      </a:r>
                      <a:r>
                        <a:rPr lang="ko-KR" sz="1400" kern="100">
                          <a:effectLst/>
                        </a:rPr>
                        <a:t>지점으로 하고 가로와 세로 변의 크기가 각각</a:t>
                      </a:r>
                      <a:r>
                        <a:rPr lang="en-US" sz="1400" kern="100">
                          <a:effectLst/>
                        </a:rPr>
                        <a:t> width, height</a:t>
                      </a:r>
                      <a:r>
                        <a:rPr lang="ko-KR" sz="1400" kern="100">
                          <a:effectLst/>
                        </a:rPr>
                        <a:t>인 사각형을 그린다</a:t>
                      </a:r>
                      <a:r>
                        <a:rPr lang="en-US" sz="1400" kern="100">
                          <a:effectLst/>
                        </a:rPr>
                        <a:t>. </a:t>
                      </a:r>
                      <a:r>
                        <a:rPr lang="ko-KR" sz="1400" kern="100">
                          <a:effectLst/>
                        </a:rPr>
                        <a:t>현재의 시작점을</a:t>
                      </a:r>
                      <a:r>
                        <a:rPr lang="en-US" sz="1400" kern="100">
                          <a:effectLst/>
                        </a:rPr>
                        <a:t> (x, y)</a:t>
                      </a:r>
                      <a:r>
                        <a:rPr lang="ko-KR" sz="1400" kern="100">
                          <a:effectLst/>
                        </a:rPr>
                        <a:t>로 이동시킨다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0609" marR="70609" marT="0" marB="0" anchor="ctr"/>
                </a:tc>
              </a:tr>
              <a:tr h="846446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context.stroke</a:t>
                      </a:r>
                      <a:r>
                        <a:rPr lang="en-US" sz="1400" kern="100" dirty="0">
                          <a:effectLst/>
                        </a:rPr>
                        <a:t>();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0609" marR="70609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현재 지정된 색상과 선 끝 모양으로 선을 그린다</a:t>
                      </a:r>
                      <a:r>
                        <a:rPr lang="en-US" sz="1400" kern="100" dirty="0">
                          <a:effectLst/>
                        </a:rPr>
                        <a:t>. stroke() </a:t>
                      </a:r>
                      <a:r>
                        <a:rPr lang="ko-KR" sz="1400" kern="100" dirty="0">
                          <a:effectLst/>
                        </a:rPr>
                        <a:t>메소드를 실행하지 않으면 선이 그려지지 않는다</a:t>
                      </a:r>
                      <a:r>
                        <a:rPr lang="en-US" sz="1400" kern="100" dirty="0">
                          <a:effectLst/>
                        </a:rPr>
                        <a:t>. </a:t>
                      </a:r>
                      <a:r>
                        <a:rPr lang="ko-KR" sz="1400" kern="100" dirty="0">
                          <a:effectLst/>
                        </a:rPr>
                        <a:t>기본 색상은 검정색이다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0609" marR="70609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458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직선 그리기 예제</a:t>
            </a:r>
            <a:endParaRPr lang="ko-KR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77115"/>
              </p:ext>
            </p:extLst>
          </p:nvPr>
        </p:nvGraphicFramePr>
        <p:xfrm>
          <a:off x="683568" y="1844824"/>
          <a:ext cx="4752528" cy="2235200"/>
        </p:xfrm>
        <a:graphic>
          <a:graphicData uri="http://schemas.openxmlformats.org/drawingml/2006/table">
            <a:tbl>
              <a:tblPr firstRow="1" firstCol="1" bandRow="1"/>
              <a:tblGrid>
                <a:gridCol w="222775"/>
                <a:gridCol w="4529753"/>
              </a:tblGrid>
              <a:tr h="1800200">
                <a:tc>
                  <a:txBody>
                    <a:bodyPr/>
                    <a:lstStyle/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7780" marR="71755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10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canvas = </a:t>
                      </a:r>
                      <a:r>
                        <a:rPr lang="en-US" sz="12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document.getElementById</a:t>
                      </a: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</a:t>
                      </a:r>
                      <a:r>
                        <a:rPr lang="en-US" sz="12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myCanvas</a:t>
                      </a: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");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context = </a:t>
                      </a:r>
                      <a:r>
                        <a:rPr lang="en-US" sz="12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canvas.getContext</a:t>
                      </a: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("2d");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context.moveTo</a:t>
                      </a: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(50, 50);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context.lineTo</a:t>
                      </a: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(200, 50);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context.lineTo</a:t>
                      </a: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(200, 100);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context.lineTo</a:t>
                      </a: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(100, 100);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context.lineTo</a:t>
                      </a: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(50, 150);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context.lineTo</a:t>
                      </a: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(150, 180);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</a:t>
                      </a: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85808" y="2806378"/>
            <a:ext cx="4145627" cy="3322860"/>
            <a:chOff x="322875" y="256200"/>
            <a:chExt cx="3695238" cy="2961905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875" y="256200"/>
              <a:ext cx="3695238" cy="2961905"/>
            </a:xfrm>
            <a:prstGeom prst="rect">
              <a:avLst/>
            </a:prstGeom>
          </p:spPr>
        </p:pic>
        <p:sp>
          <p:nvSpPr>
            <p:cNvPr id="23" name="타원 142"/>
            <p:cNvSpPr/>
            <p:nvPr/>
          </p:nvSpPr>
          <p:spPr>
            <a:xfrm>
              <a:off x="909407" y="1544162"/>
              <a:ext cx="72545" cy="725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kern="100">
                  <a:effectLst/>
                  <a:ea typeface="맑은 고딕"/>
                  <a:cs typeface="Times New Roman"/>
                </a:rPr>
                <a:t> </a:t>
              </a:r>
              <a:endParaRPr lang="ko-KR" sz="1000" kern="100">
                <a:effectLst/>
                <a:ea typeface="맑은 고딕"/>
                <a:cs typeface="Times New Roman"/>
              </a:endParaRPr>
            </a:p>
          </p:txBody>
        </p:sp>
        <p:sp>
          <p:nvSpPr>
            <p:cNvPr id="24" name="Text Box 5"/>
            <p:cNvSpPr txBox="1"/>
            <p:nvPr/>
          </p:nvSpPr>
          <p:spPr>
            <a:xfrm>
              <a:off x="652474" y="1297347"/>
              <a:ext cx="614628" cy="28711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>
                  <a:effectLst/>
                  <a:latin typeface="굴림"/>
                  <a:ea typeface="맑은 고딕"/>
                  <a:cs typeface="Times New Roman"/>
                </a:rPr>
                <a:t>(50, 50)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25" name="타원 145"/>
            <p:cNvSpPr/>
            <p:nvPr/>
          </p:nvSpPr>
          <p:spPr>
            <a:xfrm>
              <a:off x="2340181" y="1544162"/>
              <a:ext cx="72545" cy="725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kern="100">
                  <a:effectLst/>
                  <a:ea typeface="맑은 고딕"/>
                  <a:cs typeface="Times New Roman"/>
                </a:rPr>
                <a:t> </a:t>
              </a:r>
              <a:endParaRPr lang="ko-KR" sz="1000" kern="100">
                <a:effectLst/>
                <a:ea typeface="맑은 고딕"/>
                <a:cs typeface="Times New Roman"/>
              </a:endParaRPr>
            </a:p>
          </p:txBody>
        </p:sp>
        <p:sp>
          <p:nvSpPr>
            <p:cNvPr id="26" name="Text Box 7"/>
            <p:cNvSpPr txBox="1"/>
            <p:nvPr/>
          </p:nvSpPr>
          <p:spPr>
            <a:xfrm>
              <a:off x="1982487" y="1297347"/>
              <a:ext cx="715388" cy="28711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>
                  <a:effectLst/>
                  <a:latin typeface="굴림"/>
                  <a:ea typeface="맑은 고딕"/>
                  <a:cs typeface="Times New Roman"/>
                </a:rPr>
                <a:t>(200, 50)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27" name="타원 147"/>
            <p:cNvSpPr/>
            <p:nvPr/>
          </p:nvSpPr>
          <p:spPr>
            <a:xfrm>
              <a:off x="2340181" y="2017644"/>
              <a:ext cx="72545" cy="725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kern="100">
                  <a:effectLst/>
                  <a:ea typeface="맑은 고딕"/>
                  <a:cs typeface="Times New Roman"/>
                </a:rPr>
                <a:t> </a:t>
              </a:r>
              <a:endParaRPr lang="ko-KR" sz="1000" kern="100">
                <a:effectLst/>
                <a:ea typeface="맑은 고딕"/>
                <a:cs typeface="Times New Roman"/>
              </a:endParaRPr>
            </a:p>
          </p:txBody>
        </p:sp>
        <p:sp>
          <p:nvSpPr>
            <p:cNvPr id="28" name="Text Box 9"/>
            <p:cNvSpPr txBox="1"/>
            <p:nvPr/>
          </p:nvSpPr>
          <p:spPr>
            <a:xfrm>
              <a:off x="1982487" y="2062977"/>
              <a:ext cx="780880" cy="28711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>
                  <a:effectLst/>
                  <a:latin typeface="굴림"/>
                  <a:ea typeface="맑은 고딕"/>
                  <a:cs typeface="Times New Roman"/>
                </a:rPr>
                <a:t>(200, 100)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29" name="타원 149"/>
            <p:cNvSpPr/>
            <p:nvPr/>
          </p:nvSpPr>
          <p:spPr>
            <a:xfrm>
              <a:off x="1393049" y="2027718"/>
              <a:ext cx="72545" cy="725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kern="100">
                  <a:effectLst/>
                  <a:ea typeface="맑은 고딕"/>
                  <a:cs typeface="Times New Roman"/>
                </a:rPr>
                <a:t> </a:t>
              </a:r>
              <a:endParaRPr lang="ko-KR" sz="1000" kern="100">
                <a:effectLst/>
                <a:ea typeface="맑은 고딕"/>
                <a:cs typeface="Times New Roman"/>
              </a:endParaRPr>
            </a:p>
          </p:txBody>
        </p:sp>
        <p:sp>
          <p:nvSpPr>
            <p:cNvPr id="30" name="Text Box 11"/>
            <p:cNvSpPr txBox="1"/>
            <p:nvPr/>
          </p:nvSpPr>
          <p:spPr>
            <a:xfrm>
              <a:off x="1032331" y="1780903"/>
              <a:ext cx="768792" cy="28711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>
                  <a:effectLst/>
                  <a:latin typeface="굴림"/>
                  <a:ea typeface="맑은 고딕"/>
                  <a:cs typeface="Times New Roman"/>
                </a:rPr>
                <a:t>(100, 100)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31" name="타원 151"/>
            <p:cNvSpPr/>
            <p:nvPr/>
          </p:nvSpPr>
          <p:spPr>
            <a:xfrm>
              <a:off x="909407" y="2496162"/>
              <a:ext cx="72545" cy="725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kern="100">
                  <a:effectLst/>
                  <a:ea typeface="맑은 고딕"/>
                  <a:cs typeface="Times New Roman"/>
                </a:rPr>
                <a:t> </a:t>
              </a:r>
              <a:endParaRPr lang="ko-KR" sz="1000" kern="100">
                <a:effectLst/>
                <a:ea typeface="맑은 고딕"/>
                <a:cs typeface="Times New Roman"/>
              </a:endParaRPr>
            </a:p>
          </p:txBody>
        </p:sp>
        <p:sp>
          <p:nvSpPr>
            <p:cNvPr id="32" name="Text Box 13"/>
            <p:cNvSpPr txBox="1"/>
            <p:nvPr/>
          </p:nvSpPr>
          <p:spPr>
            <a:xfrm>
              <a:off x="405614" y="2168755"/>
              <a:ext cx="695237" cy="28711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>
                  <a:effectLst/>
                  <a:latin typeface="굴림"/>
                  <a:ea typeface="맑은 고딕"/>
                  <a:cs typeface="Times New Roman"/>
                </a:rPr>
                <a:t>(50, 150)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33" name="타원 153"/>
            <p:cNvSpPr/>
            <p:nvPr/>
          </p:nvSpPr>
          <p:spPr>
            <a:xfrm>
              <a:off x="1856539" y="2783273"/>
              <a:ext cx="72545" cy="725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kern="100">
                  <a:effectLst/>
                  <a:ea typeface="맑은 고딕"/>
                  <a:cs typeface="Times New Roman"/>
                </a:rPr>
                <a:t> </a:t>
              </a:r>
              <a:endParaRPr lang="ko-KR" sz="1000" kern="100">
                <a:effectLst/>
                <a:ea typeface="맑은 고딕"/>
                <a:cs typeface="Times New Roman"/>
              </a:endParaRPr>
            </a:p>
          </p:txBody>
        </p:sp>
        <p:sp>
          <p:nvSpPr>
            <p:cNvPr id="34" name="Text Box 15"/>
            <p:cNvSpPr txBox="1"/>
            <p:nvPr/>
          </p:nvSpPr>
          <p:spPr>
            <a:xfrm>
              <a:off x="1624796" y="2501199"/>
              <a:ext cx="740575" cy="28711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>
                  <a:effectLst/>
                  <a:latin typeface="굴림"/>
                  <a:ea typeface="맑은 고딕"/>
                  <a:cs typeface="Times New Roman"/>
                </a:rPr>
                <a:t>(150, 180)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9324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사각형 그리기 예제</a:t>
            </a:r>
            <a:endParaRPr lang="ko-KR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312303"/>
              </p:ext>
            </p:extLst>
          </p:nvPr>
        </p:nvGraphicFramePr>
        <p:xfrm>
          <a:off x="395536" y="1844824"/>
          <a:ext cx="4608512" cy="1728192"/>
        </p:xfrm>
        <a:graphic>
          <a:graphicData uri="http://schemas.openxmlformats.org/drawingml/2006/table">
            <a:tbl>
              <a:tblPr firstRow="1" firstCol="1" bandRow="1"/>
              <a:tblGrid>
                <a:gridCol w="209478"/>
                <a:gridCol w="4399034"/>
              </a:tblGrid>
              <a:tr h="1728192">
                <a:tc>
                  <a:txBody>
                    <a:bodyPr/>
                    <a:lstStyle/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7780" marR="71755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10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canvas = </a:t>
                      </a:r>
                      <a:r>
                        <a:rPr lang="en-US" sz="12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document.getElementById</a:t>
                      </a: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</a:t>
                      </a:r>
                      <a:r>
                        <a:rPr lang="en-US" sz="12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myCanvas</a:t>
                      </a: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");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10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 = </a:t>
                      </a:r>
                      <a:r>
                        <a:rPr lang="en-US" sz="12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canvas.getContext</a:t>
                      </a: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("2d");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10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context.rect</a:t>
                      </a:r>
                      <a:r>
                        <a:rPr lang="en-US" sz="12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(50</a:t>
                      </a: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50, 100, 100);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10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context.rect</a:t>
                      </a:r>
                      <a:r>
                        <a:rPr lang="en-US" sz="12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(20</a:t>
                      </a: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20, 180, 180);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1430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context.rect</a:t>
                      </a:r>
                      <a:r>
                        <a:rPr lang="en-US" sz="12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(120</a:t>
                      </a: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120, 50, 50);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10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</a:t>
                      </a: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3762708" y="2667420"/>
            <a:ext cx="3833628" cy="3558505"/>
            <a:chOff x="237132" y="284770"/>
            <a:chExt cx="3372843" cy="313071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132" y="284770"/>
              <a:ext cx="3372843" cy="3130714"/>
            </a:xfrm>
            <a:prstGeom prst="rect">
              <a:avLst/>
            </a:prstGeom>
          </p:spPr>
        </p:pic>
        <p:sp>
          <p:nvSpPr>
            <p:cNvPr id="22" name="타원 71"/>
            <p:cNvSpPr/>
            <p:nvPr/>
          </p:nvSpPr>
          <p:spPr>
            <a:xfrm>
              <a:off x="558959" y="1315595"/>
              <a:ext cx="64395" cy="6440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kern="100">
                  <a:effectLst/>
                  <a:ea typeface="맑은 고딕"/>
                  <a:cs typeface="Times New Roman"/>
                </a:rPr>
                <a:t> </a:t>
              </a:r>
              <a:endParaRPr lang="ko-KR" sz="1000" kern="100">
                <a:effectLst/>
                <a:ea typeface="맑은 고딕"/>
                <a:cs typeface="Times New Roman"/>
              </a:endParaRPr>
            </a:p>
          </p:txBody>
        </p:sp>
        <p:sp>
          <p:nvSpPr>
            <p:cNvPr id="23" name="Text Box 72"/>
            <p:cNvSpPr txBox="1"/>
            <p:nvPr/>
          </p:nvSpPr>
          <p:spPr>
            <a:xfrm>
              <a:off x="327681" y="1124222"/>
              <a:ext cx="552346" cy="25760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>
                  <a:effectLst/>
                  <a:latin typeface="굴림"/>
                  <a:ea typeface="맑은 고딕"/>
                  <a:cs typeface="Times New Roman"/>
                </a:rPr>
                <a:t>(20, 20)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24" name="타원 81"/>
            <p:cNvSpPr/>
            <p:nvPr/>
          </p:nvSpPr>
          <p:spPr>
            <a:xfrm>
              <a:off x="2293998" y="3036312"/>
              <a:ext cx="64395" cy="6440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kern="100">
                  <a:effectLst/>
                  <a:ea typeface="맑은 고딕"/>
                  <a:cs typeface="Times New Roman"/>
                </a:rPr>
                <a:t> </a:t>
              </a:r>
              <a:endParaRPr lang="ko-KR" sz="1000" kern="100">
                <a:effectLst/>
                <a:ea typeface="맑은 고딕"/>
                <a:cs typeface="Times New Roman"/>
              </a:endParaRPr>
            </a:p>
          </p:txBody>
        </p:sp>
        <p:sp>
          <p:nvSpPr>
            <p:cNvPr id="25" name="Text Box 82"/>
            <p:cNvSpPr txBox="1"/>
            <p:nvPr/>
          </p:nvSpPr>
          <p:spPr>
            <a:xfrm>
              <a:off x="2063624" y="3148406"/>
              <a:ext cx="665718" cy="25760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>
                  <a:effectLst/>
                  <a:latin typeface="굴림"/>
                  <a:ea typeface="맑은 고딕"/>
                  <a:cs typeface="Times New Roman"/>
                </a:rPr>
                <a:t>(200, 200)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26" name="타원 99"/>
            <p:cNvSpPr/>
            <p:nvPr/>
          </p:nvSpPr>
          <p:spPr>
            <a:xfrm>
              <a:off x="849191" y="1594973"/>
              <a:ext cx="64395" cy="6440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kern="100">
                  <a:effectLst/>
                  <a:ea typeface="맑은 고딕"/>
                  <a:cs typeface="Times New Roman"/>
                </a:rPr>
                <a:t> </a:t>
              </a:r>
              <a:endParaRPr lang="ko-KR" sz="1000" kern="100">
                <a:effectLst/>
                <a:ea typeface="맑은 고딕"/>
                <a:cs typeface="Times New Roman"/>
              </a:endParaRPr>
            </a:p>
          </p:txBody>
        </p:sp>
        <p:sp>
          <p:nvSpPr>
            <p:cNvPr id="27" name="Text Box 100"/>
            <p:cNvSpPr txBox="1"/>
            <p:nvPr/>
          </p:nvSpPr>
          <p:spPr>
            <a:xfrm>
              <a:off x="624261" y="1447690"/>
              <a:ext cx="552346" cy="25760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>
                  <a:effectLst/>
                  <a:latin typeface="굴림"/>
                  <a:ea typeface="맑은 고딕"/>
                  <a:cs typeface="Times New Roman"/>
                </a:rPr>
                <a:t>(50, 50)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28" name="타원 101"/>
            <p:cNvSpPr/>
            <p:nvPr/>
          </p:nvSpPr>
          <p:spPr>
            <a:xfrm>
              <a:off x="1999232" y="2738792"/>
              <a:ext cx="64395" cy="6440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kern="100">
                  <a:effectLst/>
                  <a:ea typeface="맑은 고딕"/>
                  <a:cs typeface="Times New Roman"/>
                </a:rPr>
                <a:t> </a:t>
              </a:r>
              <a:endParaRPr lang="ko-KR" sz="1000" kern="100">
                <a:effectLst/>
                <a:ea typeface="맑은 고딕"/>
                <a:cs typeface="Times New Roman"/>
              </a:endParaRPr>
            </a:p>
          </p:txBody>
        </p:sp>
        <p:sp>
          <p:nvSpPr>
            <p:cNvPr id="29" name="Text Box 102"/>
            <p:cNvSpPr txBox="1"/>
            <p:nvPr/>
          </p:nvSpPr>
          <p:spPr>
            <a:xfrm>
              <a:off x="1659117" y="2843102"/>
              <a:ext cx="665718" cy="25760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>
                  <a:effectLst/>
                  <a:latin typeface="굴림"/>
                  <a:ea typeface="맑은 고딕"/>
                  <a:cs typeface="Times New Roman"/>
                </a:rPr>
                <a:t>(170, 170)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30" name="타원 103"/>
            <p:cNvSpPr/>
            <p:nvPr/>
          </p:nvSpPr>
          <p:spPr>
            <a:xfrm>
              <a:off x="1522164" y="2268021"/>
              <a:ext cx="64395" cy="6440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kern="100">
                  <a:effectLst/>
                  <a:ea typeface="맑은 고딕"/>
                  <a:cs typeface="Times New Roman"/>
                </a:rPr>
                <a:t> </a:t>
              </a:r>
              <a:endParaRPr lang="ko-KR" sz="1000" kern="100">
                <a:effectLst/>
                <a:ea typeface="맑은 고딕"/>
                <a:cs typeface="Times New Roman"/>
              </a:endParaRPr>
            </a:p>
          </p:txBody>
        </p:sp>
        <p:sp>
          <p:nvSpPr>
            <p:cNvPr id="31" name="Text Box 104"/>
            <p:cNvSpPr txBox="1"/>
            <p:nvPr/>
          </p:nvSpPr>
          <p:spPr>
            <a:xfrm>
              <a:off x="1140329" y="2087319"/>
              <a:ext cx="703811" cy="25760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>
                  <a:effectLst/>
                  <a:latin typeface="굴림"/>
                  <a:ea typeface="맑은 고딕"/>
                  <a:cs typeface="Times New Roman"/>
                </a:rPr>
                <a:t>(120, 120)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32" name="타원 105"/>
            <p:cNvSpPr/>
            <p:nvPr/>
          </p:nvSpPr>
          <p:spPr>
            <a:xfrm>
              <a:off x="1810582" y="2551028"/>
              <a:ext cx="63488" cy="63495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>
                  <a:effectLst/>
                  <a:latin typeface="굴림"/>
                  <a:ea typeface="맑은 고딕"/>
                  <a:cs typeface="Times New Roman"/>
                </a:rPr>
                <a:t> 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33" name="Text Box 106"/>
            <p:cNvSpPr txBox="1"/>
            <p:nvPr/>
          </p:nvSpPr>
          <p:spPr>
            <a:xfrm>
              <a:off x="2533854" y="2040934"/>
              <a:ext cx="703811" cy="25760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>
                  <a:effectLst/>
                  <a:latin typeface="굴림"/>
                  <a:ea typeface="맑은 고딕"/>
                  <a:cs typeface="Times New Roman"/>
                </a:rPr>
                <a:t>(150, 150)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cxnSp>
          <p:nvCxnSpPr>
            <p:cNvPr id="34" name="직선 화살표 연결선 85"/>
            <p:cNvCxnSpPr/>
            <p:nvPr/>
          </p:nvCxnSpPr>
          <p:spPr>
            <a:xfrm flipH="1">
              <a:off x="1874977" y="2200898"/>
              <a:ext cx="904252" cy="381878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6899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원호와 곡선 그리기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>
            <a:normAutofit/>
          </a:bodyPr>
          <a:lstStyle/>
          <a:p>
            <a:pPr latinLnBrk="0"/>
            <a:r>
              <a:rPr lang="en-US" altLang="ko-KR" sz="2000" dirty="0"/>
              <a:t>stroke() </a:t>
            </a:r>
            <a:r>
              <a:rPr lang="ko-KR" altLang="en-US" sz="2000" dirty="0"/>
              <a:t>메소드를 </a:t>
            </a:r>
            <a:r>
              <a:rPr lang="ko-KR" altLang="en-US" sz="2000" dirty="0" smtClean="0"/>
              <a:t>호출하지 </a:t>
            </a:r>
            <a:r>
              <a:rPr lang="ko-KR" altLang="en-US" sz="2000" dirty="0"/>
              <a:t>않으면 실제로 캔버스에 선이 그려지지 </a:t>
            </a:r>
            <a:r>
              <a:rPr lang="ko-KR" altLang="en-US" sz="2000" dirty="0" smtClean="0"/>
              <a:t>않음에 유의</a:t>
            </a:r>
            <a:endParaRPr lang="ko-KR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606202"/>
              </p:ext>
            </p:extLst>
          </p:nvPr>
        </p:nvGraphicFramePr>
        <p:xfrm>
          <a:off x="827584" y="2420888"/>
          <a:ext cx="7560840" cy="3384376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2899164"/>
                <a:gridCol w="4661676"/>
              </a:tblGrid>
              <a:tr h="4135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캔버스 컨텍스트 메소드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기능 및 설명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279266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context.arc(x, y, r, </a:t>
                      </a:r>
                      <a:endParaRPr lang="ko-KR" sz="1600" kern="100" dirty="0">
                        <a:effectLst/>
                      </a:endParaRPr>
                    </a:p>
                    <a:p>
                      <a:pPr indent="4572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startAngle</a:t>
                      </a:r>
                      <a:r>
                        <a:rPr lang="en-US" sz="1400" kern="100" dirty="0">
                          <a:effectLst/>
                        </a:rPr>
                        <a:t>, </a:t>
                      </a:r>
                      <a:r>
                        <a:rPr lang="en-US" sz="1400" kern="100" dirty="0" err="1">
                          <a:effectLst/>
                        </a:rPr>
                        <a:t>endAngle</a:t>
                      </a:r>
                      <a:r>
                        <a:rPr lang="en-US" sz="1400" kern="100" dirty="0">
                          <a:effectLst/>
                        </a:rPr>
                        <a:t>, </a:t>
                      </a:r>
                      <a:endParaRPr lang="ko-KR" sz="1600" kern="100" dirty="0">
                        <a:effectLst/>
                      </a:endParaRPr>
                    </a:p>
                    <a:p>
                      <a:pPr indent="4572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antiClockwise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(x, y)</a:t>
                      </a:r>
                      <a:r>
                        <a:rPr lang="ko-KR" sz="1400" kern="100">
                          <a:effectLst/>
                        </a:rPr>
                        <a:t>를 원점으로 하고 반지름</a:t>
                      </a:r>
                      <a:r>
                        <a:rPr lang="en-US" sz="1400" kern="100">
                          <a:effectLst/>
                        </a:rPr>
                        <a:t> r</a:t>
                      </a:r>
                      <a:r>
                        <a:rPr lang="ko-KR" sz="1400" kern="100">
                          <a:effectLst/>
                        </a:rPr>
                        <a:t>인 원호를 그린다</a:t>
                      </a:r>
                      <a:r>
                        <a:rPr lang="en-US" sz="1400" kern="100">
                          <a:effectLst/>
                        </a:rPr>
                        <a:t>. </a:t>
                      </a:r>
                      <a:r>
                        <a:rPr lang="ko-KR" sz="1400" kern="100">
                          <a:effectLst/>
                        </a:rPr>
                        <a:t>시작 각도와 끝 각도를 지정하여 원호를 그린다</a:t>
                      </a:r>
                      <a:r>
                        <a:rPr lang="en-US" sz="1400" kern="100">
                          <a:effectLst/>
                        </a:rPr>
                        <a:t>. antiClockwise </a:t>
                      </a:r>
                      <a:r>
                        <a:rPr lang="ko-KR" sz="1400" kern="100">
                          <a:effectLst/>
                        </a:rPr>
                        <a:t>값을</a:t>
                      </a:r>
                      <a:r>
                        <a:rPr lang="en-US" sz="1400" kern="100">
                          <a:effectLst/>
                        </a:rPr>
                        <a:t> false</a:t>
                      </a:r>
                      <a:r>
                        <a:rPr lang="ko-KR" sz="1400" kern="100">
                          <a:effectLst/>
                        </a:rPr>
                        <a:t>로 설정하면 시계방향으로 원호를 그린다</a:t>
                      </a:r>
                      <a:r>
                        <a:rPr lang="en-US" sz="1400" kern="100">
                          <a:effectLst/>
                        </a:rPr>
                        <a:t>. </a:t>
                      </a:r>
                      <a:r>
                        <a:rPr lang="ko-KR" sz="1400" kern="100">
                          <a:effectLst/>
                        </a:rPr>
                        <a:t>기본값은 시계방향이다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29003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context.quadraticCurveTo</a:t>
                      </a:r>
                      <a:r>
                        <a:rPr lang="en-US" sz="1400" kern="100" dirty="0">
                          <a:effectLst/>
                        </a:rPr>
                        <a:t>(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        cx, cy, x, y);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하나의 제어점을 가지는 곡선을 그린다</a:t>
                      </a:r>
                      <a:r>
                        <a:rPr lang="en-US" sz="1400" kern="100" dirty="0">
                          <a:effectLst/>
                        </a:rPr>
                        <a:t>. </a:t>
                      </a:r>
                      <a:r>
                        <a:rPr lang="ko-KR" sz="1400" kern="100" dirty="0">
                          <a:effectLst/>
                        </a:rPr>
                        <a:t>시작점은 현재 위치이며 끝 점은</a:t>
                      </a:r>
                      <a:r>
                        <a:rPr lang="en-US" sz="1400" kern="100" dirty="0">
                          <a:effectLst/>
                        </a:rPr>
                        <a:t> (x, y)</a:t>
                      </a:r>
                      <a:r>
                        <a:rPr lang="ko-KR" sz="1400" kern="100" dirty="0">
                          <a:effectLst/>
                        </a:rPr>
                        <a:t>이다</a:t>
                      </a:r>
                      <a:r>
                        <a:rPr lang="en-US" sz="1400" kern="100" dirty="0">
                          <a:effectLst/>
                        </a:rPr>
                        <a:t>. (cx, cy)</a:t>
                      </a:r>
                      <a:r>
                        <a:rPr lang="ko-KR" sz="1400" kern="100" dirty="0">
                          <a:effectLst/>
                        </a:rPr>
                        <a:t>이 제어점이 된다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62512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context.bezierCurveTo</a:t>
                      </a:r>
                      <a:r>
                        <a:rPr lang="en-US" sz="1400" kern="100" dirty="0">
                          <a:effectLst/>
                        </a:rPr>
                        <a:t>(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        cx1, cy1, cx2, cy2,</a:t>
                      </a:r>
                      <a:endParaRPr lang="ko-KR" sz="1600" kern="100" dirty="0">
                        <a:effectLst/>
                      </a:endParaRPr>
                    </a:p>
                    <a:p>
                      <a:pPr indent="40005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 x, y);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두개의 제어점을 가지는 곡선을 그린다</a:t>
                      </a:r>
                      <a:r>
                        <a:rPr lang="en-US" sz="1400" kern="100" dirty="0">
                          <a:effectLst/>
                        </a:rPr>
                        <a:t>. </a:t>
                      </a:r>
                      <a:r>
                        <a:rPr lang="ko-KR" sz="1400" kern="100" dirty="0">
                          <a:effectLst/>
                        </a:rPr>
                        <a:t>시작점은 현재 위치이며 끝 점은</a:t>
                      </a:r>
                      <a:r>
                        <a:rPr lang="en-US" sz="1400" kern="100" dirty="0">
                          <a:effectLst/>
                        </a:rPr>
                        <a:t> (x, y)</a:t>
                      </a:r>
                      <a:r>
                        <a:rPr lang="ko-KR" sz="1400" kern="100" dirty="0">
                          <a:effectLst/>
                        </a:rPr>
                        <a:t>이다</a:t>
                      </a:r>
                      <a:r>
                        <a:rPr lang="en-US" sz="1400" kern="100" dirty="0">
                          <a:effectLst/>
                        </a:rPr>
                        <a:t>. </a:t>
                      </a:r>
                      <a:r>
                        <a:rPr lang="ko-KR" sz="1400" kern="100" dirty="0">
                          <a:effectLst/>
                        </a:rPr>
                        <a:t>두개의 제어점은</a:t>
                      </a:r>
                      <a:r>
                        <a:rPr lang="en-US" sz="1400" kern="100" dirty="0">
                          <a:effectLst/>
                        </a:rPr>
                        <a:t> (cx1, cy1)</a:t>
                      </a:r>
                      <a:r>
                        <a:rPr lang="ko-KR" sz="1400" kern="100" dirty="0">
                          <a:effectLst/>
                        </a:rPr>
                        <a:t>과</a:t>
                      </a:r>
                      <a:r>
                        <a:rPr lang="en-US" sz="1400" kern="100" dirty="0">
                          <a:effectLst/>
                        </a:rPr>
                        <a:t> (cx2, xy2)</a:t>
                      </a:r>
                      <a:r>
                        <a:rPr lang="ko-KR" sz="1400" kern="100" dirty="0">
                          <a:effectLst/>
                        </a:rPr>
                        <a:t>로 지정한다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470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원호 그리기 예제</a:t>
            </a:r>
            <a:endParaRPr lang="ko-KR" alt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46250"/>
              </p:ext>
            </p:extLst>
          </p:nvPr>
        </p:nvGraphicFramePr>
        <p:xfrm>
          <a:off x="395536" y="1628800"/>
          <a:ext cx="5832648" cy="3048000"/>
        </p:xfrm>
        <a:graphic>
          <a:graphicData uri="http://schemas.openxmlformats.org/drawingml/2006/table">
            <a:tbl>
              <a:tblPr firstRow="1" firstCol="1" bandRow="1"/>
              <a:tblGrid>
                <a:gridCol w="301830"/>
                <a:gridCol w="5530818"/>
              </a:tblGrid>
              <a:tr h="3024336">
                <a:tc>
                  <a:txBody>
                    <a:bodyPr/>
                    <a:lstStyle/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kern="100" spc="-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12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13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14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15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7780" marR="71755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100" spc="-100" baseline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canvas = </a:t>
                      </a:r>
                      <a:r>
                        <a:rPr lang="en-US" sz="1200" kern="100" spc="-100" baseline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document.getElementById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</a:t>
                      </a:r>
                      <a:r>
                        <a:rPr lang="en-US" sz="1200" kern="100" spc="-100" baseline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myCanvas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");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100" spc="-100" baseline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context = </a:t>
                      </a:r>
                      <a:r>
                        <a:rPr lang="en-US" sz="1200" kern="100" spc="-100" baseline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canvas.getContext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("2d");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100" spc="-100" baseline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context.beginPath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context.arc(30, 100, 20, 0, 1.5*</a:t>
                      </a:r>
                      <a:r>
                        <a:rPr lang="en-US" sz="1200" kern="100" spc="-100" baseline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Math.PI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); // </a:t>
                      </a:r>
                      <a:r>
                        <a:rPr lang="en-US" sz="1200" kern="100" spc="-100" baseline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Math.PI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상수를</a:t>
                      </a:r>
                      <a:r>
                        <a:rPr lang="ko-KR" sz="1200" kern="100" spc="-100" baseline="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이용해</a:t>
                      </a:r>
                      <a:r>
                        <a:rPr lang="ko-KR" sz="1200" kern="100" spc="-100" baseline="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각도지정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100" spc="-100" baseline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100" spc="-100" baseline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context.beginPath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context.arc(110, 100, 40, 1*</a:t>
                      </a:r>
                      <a:r>
                        <a:rPr lang="en-US" sz="1200" kern="100" spc="-100" baseline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Math.PI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1.5*</a:t>
                      </a:r>
                      <a:r>
                        <a:rPr lang="en-US" sz="1200" kern="100" spc="-100" baseline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Math.PI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true);//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반시계방향</a:t>
                      </a:r>
                      <a:r>
                        <a:rPr lang="ko-KR" sz="1200" kern="100" spc="-100" baseline="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원호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100" spc="-100" baseline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context.closePath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(); //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경로</a:t>
                      </a:r>
                      <a:r>
                        <a:rPr lang="ko-KR" sz="1200" kern="100" spc="-100" baseline="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시작점까지</a:t>
                      </a:r>
                      <a:r>
                        <a:rPr lang="ko-KR" sz="1200" kern="100" spc="-100" baseline="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직선으로</a:t>
                      </a:r>
                      <a:r>
                        <a:rPr lang="ko-KR" sz="1200" kern="100" spc="-100" baseline="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연결하며</a:t>
                      </a:r>
                      <a:r>
                        <a:rPr lang="ko-KR" sz="1200" kern="100" spc="-100" baseline="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경로를</a:t>
                      </a:r>
                      <a:r>
                        <a:rPr lang="ko-KR" sz="1200" kern="100" spc="-100" baseline="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종료한다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100" spc="-100" baseline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100" spc="-100" baseline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context.beginPath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context.arc(240, 100, 60, 0, 2*</a:t>
                      </a:r>
                      <a:r>
                        <a:rPr lang="en-US" sz="1200" kern="100" spc="-100" baseline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Math.PI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); // 360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도</a:t>
                      </a:r>
                      <a:r>
                        <a:rPr lang="ko-KR" sz="1200" kern="100" spc="-100" baseline="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원호를</a:t>
                      </a:r>
                      <a:r>
                        <a:rPr lang="ko-KR" sz="1200" kern="100" spc="-100" baseline="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그려</a:t>
                      </a:r>
                      <a:r>
                        <a:rPr lang="ko-KR" sz="1200" kern="100" spc="-100" baseline="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원</a:t>
                      </a:r>
                      <a:r>
                        <a:rPr lang="ko-KR" sz="1200" kern="100" spc="-100" baseline="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그리기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100" spc="-100" baseline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868144" y="4005064"/>
            <a:ext cx="3195952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64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곡선 그리기 예제</a:t>
            </a:r>
            <a:endParaRPr lang="ko-KR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828140"/>
              </p:ext>
            </p:extLst>
          </p:nvPr>
        </p:nvGraphicFramePr>
        <p:xfrm>
          <a:off x="611560" y="1556792"/>
          <a:ext cx="4968552" cy="2592288"/>
        </p:xfrm>
        <a:graphic>
          <a:graphicData uri="http://schemas.openxmlformats.org/drawingml/2006/table">
            <a:tbl>
              <a:tblPr firstRow="1" firstCol="1" bandRow="1"/>
              <a:tblGrid>
                <a:gridCol w="267688"/>
                <a:gridCol w="4700864"/>
              </a:tblGrid>
              <a:tr h="2592288">
                <a:tc>
                  <a:txBody>
                    <a:bodyPr/>
                    <a:lstStyle/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12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7780" marR="71755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err="1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canvas = </a:t>
                      </a:r>
                      <a:r>
                        <a:rPr lang="en-US" sz="1200" kern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.getElementById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myCanvas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err="1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 =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canvas.getContext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"2d"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context.moveTo</a:t>
                      </a:r>
                      <a:r>
                        <a:rPr lang="en-US" sz="1200" kern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(50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200)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context.quadraticCurveTo</a:t>
                      </a:r>
                      <a:r>
                        <a:rPr lang="en-US" sz="1200" kern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(100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200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200)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context.moveTo</a:t>
                      </a:r>
                      <a:r>
                        <a:rPr lang="en-US" sz="1200" kern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(300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200)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context.bezierCurveTo</a:t>
                      </a:r>
                      <a:r>
                        <a:rPr lang="en-US" sz="1200" kern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(300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600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450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200)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293422" y="3726239"/>
            <a:ext cx="5239018" cy="3048194"/>
            <a:chOff x="114799" y="346711"/>
            <a:chExt cx="4692059" cy="2729864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799" y="346711"/>
              <a:ext cx="3977238" cy="2729864"/>
            </a:xfrm>
            <a:prstGeom prst="rect">
              <a:avLst/>
            </a:prstGeom>
          </p:spPr>
        </p:pic>
        <p:cxnSp>
          <p:nvCxnSpPr>
            <p:cNvPr id="42" name="직선 연결선 129"/>
            <p:cNvCxnSpPr/>
            <p:nvPr/>
          </p:nvCxnSpPr>
          <p:spPr>
            <a:xfrm flipH="1" flipV="1">
              <a:off x="846721" y="973327"/>
              <a:ext cx="890770" cy="15128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111"/>
            <p:cNvCxnSpPr/>
            <p:nvPr/>
          </p:nvCxnSpPr>
          <p:spPr>
            <a:xfrm flipV="1">
              <a:off x="607001" y="973327"/>
              <a:ext cx="330554" cy="1534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88"/>
            <p:cNvSpPr/>
            <p:nvPr/>
          </p:nvSpPr>
          <p:spPr>
            <a:xfrm flipH="1" flipV="1">
              <a:off x="880718" y="1045909"/>
              <a:ext cx="45719" cy="4571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>
                  <a:effectLst/>
                  <a:latin typeface="굴림"/>
                  <a:ea typeface="맑은 고딕"/>
                  <a:cs typeface="Times New Roman"/>
                </a:rPr>
                <a:t> 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45" name="Text Box 89"/>
            <p:cNvSpPr txBox="1"/>
            <p:nvPr/>
          </p:nvSpPr>
          <p:spPr>
            <a:xfrm>
              <a:off x="296207" y="1036054"/>
              <a:ext cx="641350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>
                  <a:effectLst/>
                  <a:latin typeface="굴림"/>
                  <a:ea typeface="맑은 고딕"/>
                  <a:cs typeface="Times New Roman"/>
                </a:rPr>
                <a:t>(100, 10)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46" name="타원 92"/>
            <p:cNvSpPr/>
            <p:nvPr/>
          </p:nvSpPr>
          <p:spPr>
            <a:xfrm>
              <a:off x="562014" y="2499970"/>
              <a:ext cx="52705" cy="52705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>
                  <a:effectLst/>
                  <a:latin typeface="굴림"/>
                  <a:ea typeface="맑은 고딕"/>
                  <a:cs typeface="Times New Roman"/>
                </a:rPr>
                <a:t> 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47" name="Text Box 93"/>
            <p:cNvSpPr txBox="1"/>
            <p:nvPr/>
          </p:nvSpPr>
          <p:spPr>
            <a:xfrm>
              <a:off x="322873" y="2587262"/>
              <a:ext cx="513715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>
                  <a:effectLst/>
                  <a:latin typeface="굴림"/>
                  <a:ea typeface="맑은 고딕"/>
                  <a:cs typeface="Times New Roman"/>
                </a:rPr>
                <a:t>(50, 100)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cxnSp>
          <p:nvCxnSpPr>
            <p:cNvPr id="48" name="직선 화살표 연결선 108"/>
            <p:cNvCxnSpPr/>
            <p:nvPr/>
          </p:nvCxnSpPr>
          <p:spPr>
            <a:xfrm flipH="1" flipV="1">
              <a:off x="923666" y="1064760"/>
              <a:ext cx="740565" cy="193925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 Box 125"/>
            <p:cNvSpPr txBox="1"/>
            <p:nvPr/>
          </p:nvSpPr>
          <p:spPr>
            <a:xfrm>
              <a:off x="633770" y="2831008"/>
              <a:ext cx="1129665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>
                  <a:effectLst/>
                  <a:latin typeface="굴림"/>
                  <a:ea typeface="맑은 고딕"/>
                  <a:cs typeface="Times New Roman"/>
                </a:rPr>
                <a:t>Quadratic </a:t>
              </a:r>
              <a:r>
                <a:rPr lang="ko-KR" sz="800">
                  <a:effectLst/>
                  <a:latin typeface="굴림"/>
                  <a:ea typeface="맑은 고딕"/>
                  <a:cs typeface="Times New Roman"/>
                </a:rPr>
                <a:t>곡선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50" name="타원 126"/>
            <p:cNvSpPr/>
            <p:nvPr/>
          </p:nvSpPr>
          <p:spPr>
            <a:xfrm>
              <a:off x="1711138" y="2486157"/>
              <a:ext cx="52705" cy="52705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>
                  <a:effectLst/>
                  <a:latin typeface="굴림"/>
                  <a:ea typeface="맑은 고딕"/>
                  <a:cs typeface="Times New Roman"/>
                </a:rPr>
                <a:t> 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51" name="Text Box 127"/>
            <p:cNvSpPr txBox="1"/>
            <p:nvPr/>
          </p:nvSpPr>
          <p:spPr>
            <a:xfrm>
              <a:off x="1505041" y="2552658"/>
              <a:ext cx="622300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>
                  <a:effectLst/>
                  <a:latin typeface="굴림"/>
                  <a:ea typeface="맑은 고딕"/>
                  <a:cs typeface="Times New Roman"/>
                </a:rPr>
                <a:t>(200, 100)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52" name="Text Box 130"/>
            <p:cNvSpPr txBox="1"/>
            <p:nvPr/>
          </p:nvSpPr>
          <p:spPr>
            <a:xfrm>
              <a:off x="1586942" y="1185049"/>
              <a:ext cx="540385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sz="800">
                  <a:effectLst/>
                  <a:latin typeface="굴림"/>
                  <a:ea typeface="맑은 고딕"/>
                  <a:cs typeface="Times New Roman"/>
                </a:rPr>
                <a:t>제어점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53" name="Text Box 131"/>
            <p:cNvSpPr txBox="1"/>
            <p:nvPr/>
          </p:nvSpPr>
          <p:spPr>
            <a:xfrm>
              <a:off x="296204" y="2691799"/>
              <a:ext cx="540385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sz="800">
                  <a:effectLst/>
                  <a:latin typeface="굴림"/>
                  <a:ea typeface="맑은 고딕"/>
                  <a:cs typeface="Times New Roman"/>
                </a:rPr>
                <a:t>시작점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54" name="Text Box 132"/>
            <p:cNvSpPr txBox="1"/>
            <p:nvPr/>
          </p:nvSpPr>
          <p:spPr>
            <a:xfrm>
              <a:off x="1538524" y="2647355"/>
              <a:ext cx="540385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sz="800">
                  <a:effectLst/>
                  <a:latin typeface="굴림"/>
                  <a:ea typeface="맑은 고딕"/>
                  <a:cs typeface="Times New Roman"/>
                </a:rPr>
                <a:t>끝점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55" name="Text Box 143"/>
            <p:cNvSpPr txBox="1"/>
            <p:nvPr/>
          </p:nvSpPr>
          <p:spPr>
            <a:xfrm>
              <a:off x="2164784" y="1146415"/>
              <a:ext cx="641350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>
                  <a:effectLst/>
                  <a:latin typeface="굴림"/>
                  <a:ea typeface="맑은 고딕"/>
                  <a:cs typeface="Times New Roman"/>
                </a:rPr>
                <a:t>(300, 100)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56" name="Text Box 157"/>
            <p:cNvSpPr txBox="1"/>
            <p:nvPr/>
          </p:nvSpPr>
          <p:spPr>
            <a:xfrm>
              <a:off x="2173206" y="985414"/>
              <a:ext cx="641350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sz="800">
                  <a:effectLst/>
                  <a:latin typeface="굴림"/>
                  <a:ea typeface="맑은 고딕"/>
                  <a:cs typeface="Times New Roman"/>
                </a:rPr>
                <a:t>제어점</a:t>
              </a:r>
              <a:r>
                <a:rPr lang="en-US" sz="800">
                  <a:effectLst/>
                  <a:latin typeface="굴림"/>
                  <a:ea typeface="맑은 고딕"/>
                  <a:cs typeface="Times New Roman"/>
                </a:rPr>
                <a:t>1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cxnSp>
          <p:nvCxnSpPr>
            <p:cNvPr id="57" name="직선 연결선 161"/>
            <p:cNvCxnSpPr/>
            <p:nvPr/>
          </p:nvCxnSpPr>
          <p:spPr>
            <a:xfrm flipH="1" flipV="1">
              <a:off x="2497981" y="1354458"/>
              <a:ext cx="984" cy="11705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162"/>
            <p:cNvCxnSpPr/>
            <p:nvPr/>
          </p:nvCxnSpPr>
          <p:spPr>
            <a:xfrm flipV="1">
              <a:off x="3666120" y="1327610"/>
              <a:ext cx="839268" cy="1171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164"/>
            <p:cNvCxnSpPr/>
            <p:nvPr/>
          </p:nvCxnSpPr>
          <p:spPr>
            <a:xfrm flipV="1">
              <a:off x="2471456" y="1328106"/>
              <a:ext cx="2010273" cy="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타원 141"/>
            <p:cNvSpPr/>
            <p:nvPr/>
          </p:nvSpPr>
          <p:spPr>
            <a:xfrm>
              <a:off x="2471628" y="1301753"/>
              <a:ext cx="52705" cy="52705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>
                  <a:effectLst/>
                  <a:latin typeface="굴림"/>
                  <a:ea typeface="맑은 고딕"/>
                  <a:cs typeface="Times New Roman"/>
                </a:rPr>
                <a:t> 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61" name="타원 133"/>
            <p:cNvSpPr/>
            <p:nvPr/>
          </p:nvSpPr>
          <p:spPr>
            <a:xfrm>
              <a:off x="2481976" y="2506168"/>
              <a:ext cx="52705" cy="52705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>
                  <a:effectLst/>
                  <a:latin typeface="굴림"/>
                  <a:ea typeface="맑은 고딕"/>
                  <a:cs typeface="Times New Roman"/>
                </a:rPr>
                <a:t> 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62" name="Text Box 136"/>
            <p:cNvSpPr txBox="1"/>
            <p:nvPr/>
          </p:nvSpPr>
          <p:spPr>
            <a:xfrm>
              <a:off x="2289596" y="2565343"/>
              <a:ext cx="513715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>
                  <a:effectLst/>
                  <a:latin typeface="굴림"/>
                  <a:ea typeface="맑은 고딕"/>
                  <a:cs typeface="Times New Roman"/>
                </a:rPr>
                <a:t>(300, 200)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63" name="Text Box 137"/>
            <p:cNvSpPr txBox="1"/>
            <p:nvPr/>
          </p:nvSpPr>
          <p:spPr>
            <a:xfrm>
              <a:off x="2289595" y="2678640"/>
              <a:ext cx="540385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sz="800">
                  <a:effectLst/>
                  <a:latin typeface="굴림"/>
                  <a:ea typeface="맑은 고딕"/>
                  <a:cs typeface="Times New Roman"/>
                </a:rPr>
                <a:t>시작점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64" name="타원 138"/>
            <p:cNvSpPr/>
            <p:nvPr/>
          </p:nvSpPr>
          <p:spPr>
            <a:xfrm>
              <a:off x="3614159" y="2484825"/>
              <a:ext cx="52705" cy="52705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>
                  <a:effectLst/>
                  <a:latin typeface="굴림"/>
                  <a:ea typeface="맑은 고딕"/>
                  <a:cs typeface="Times New Roman"/>
                </a:rPr>
                <a:t> 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65" name="Text Box 140"/>
            <p:cNvSpPr txBox="1"/>
            <p:nvPr/>
          </p:nvSpPr>
          <p:spPr>
            <a:xfrm>
              <a:off x="3401442" y="2691760"/>
              <a:ext cx="540385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sz="800">
                  <a:effectLst/>
                  <a:latin typeface="굴림"/>
                  <a:ea typeface="맑은 고딕"/>
                  <a:cs typeface="Times New Roman"/>
                </a:rPr>
                <a:t>끝점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66" name="Text Box 136"/>
            <p:cNvSpPr txBox="1"/>
            <p:nvPr/>
          </p:nvSpPr>
          <p:spPr>
            <a:xfrm>
              <a:off x="3428054" y="2565343"/>
              <a:ext cx="513715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>
                  <a:effectLst/>
                  <a:latin typeface="굴림"/>
                  <a:ea typeface="맑은 고딕"/>
                  <a:cs typeface="Times New Roman"/>
                </a:rPr>
                <a:t>(450, 200)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67" name="타원 158"/>
            <p:cNvSpPr/>
            <p:nvPr/>
          </p:nvSpPr>
          <p:spPr>
            <a:xfrm>
              <a:off x="4481729" y="1301753"/>
              <a:ext cx="52705" cy="52705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>
                  <a:effectLst/>
                  <a:latin typeface="굴림"/>
                  <a:ea typeface="맑은 고딕"/>
                  <a:cs typeface="Times New Roman"/>
                </a:rPr>
                <a:t> 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68" name="Text Box 143"/>
            <p:cNvSpPr txBox="1"/>
            <p:nvPr/>
          </p:nvSpPr>
          <p:spPr>
            <a:xfrm>
              <a:off x="4157086" y="1146415"/>
              <a:ext cx="641350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>
                  <a:effectLst/>
                  <a:latin typeface="굴림"/>
                  <a:ea typeface="맑은 고딕"/>
                  <a:cs typeface="Times New Roman"/>
                </a:rPr>
                <a:t>(550, 100)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69" name="Text Box 157"/>
            <p:cNvSpPr txBox="1"/>
            <p:nvPr/>
          </p:nvSpPr>
          <p:spPr>
            <a:xfrm>
              <a:off x="4165508" y="985414"/>
              <a:ext cx="641350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sz="800">
                  <a:effectLst/>
                  <a:latin typeface="굴림"/>
                  <a:ea typeface="맑은 고딕"/>
                  <a:cs typeface="Times New Roman"/>
                </a:rPr>
                <a:t>제어점</a:t>
              </a:r>
              <a:r>
                <a:rPr lang="en-US" sz="800">
                  <a:effectLst/>
                  <a:latin typeface="굴림"/>
                  <a:ea typeface="맑은 고딕"/>
                  <a:cs typeface="Times New Roman"/>
                </a:rPr>
                <a:t>2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70" name="Text Box 125"/>
            <p:cNvSpPr txBox="1"/>
            <p:nvPr/>
          </p:nvSpPr>
          <p:spPr>
            <a:xfrm>
              <a:off x="2553513" y="2831008"/>
              <a:ext cx="1129665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>
                  <a:effectLst/>
                  <a:latin typeface="굴림"/>
                  <a:ea typeface="맑은 고딕"/>
                  <a:cs typeface="Times New Roman"/>
                </a:rPr>
                <a:t>Bezier </a:t>
              </a:r>
              <a:r>
                <a:rPr lang="ko-KR" sz="800">
                  <a:effectLst/>
                  <a:latin typeface="굴림"/>
                  <a:ea typeface="맑은 고딕"/>
                  <a:cs typeface="Times New Roman"/>
                </a:rPr>
                <a:t>곡선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1682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경로 그리기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연속된 선 그리기를 </a:t>
            </a:r>
            <a:r>
              <a:rPr lang="ko-KR" altLang="ko-KR" dirty="0" smtClean="0"/>
              <a:t>통</a:t>
            </a:r>
            <a:r>
              <a:rPr lang="ko-KR" altLang="en-US" dirty="0" smtClean="0"/>
              <a:t>한 경로 그리기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beginPath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ko-KR" dirty="0" smtClean="0"/>
              <a:t>경로의 시작 설정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closePath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pPr lvl="2"/>
            <a:r>
              <a:rPr lang="ko-KR" altLang="ko-KR" dirty="0" smtClean="0"/>
              <a:t>경로 </a:t>
            </a:r>
            <a:r>
              <a:rPr lang="ko-KR" altLang="ko-KR" dirty="0"/>
              <a:t>지정을 </a:t>
            </a:r>
            <a:r>
              <a:rPr lang="ko-KR" altLang="ko-KR" dirty="0" smtClean="0"/>
              <a:t>종료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처음 </a:t>
            </a:r>
            <a:r>
              <a:rPr lang="ko-KR" altLang="en-US" dirty="0" smtClean="0"/>
              <a:t>경로 </a:t>
            </a:r>
            <a:r>
              <a:rPr lang="ko-KR" altLang="ko-KR" dirty="0" smtClean="0"/>
              <a:t>시작 </a:t>
            </a:r>
            <a:r>
              <a:rPr lang="ko-KR" altLang="ko-KR" dirty="0"/>
              <a:t>지점으로 선을 연결하여 경로를 </a:t>
            </a:r>
            <a:r>
              <a:rPr lang="ko-KR" altLang="ko-KR" dirty="0" smtClean="0"/>
              <a:t>완성</a:t>
            </a: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09914"/>
              </p:ext>
            </p:extLst>
          </p:nvPr>
        </p:nvGraphicFramePr>
        <p:xfrm>
          <a:off x="1115616" y="4005064"/>
          <a:ext cx="7128792" cy="1872208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2088232"/>
                <a:gridCol w="5040560"/>
              </a:tblGrid>
              <a:tr h="3745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캔버스 컨텍스트 메소드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기능 및 설명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7544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context.beginPath();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경로 지정을 시작하는 메소드이다</a:t>
                      </a:r>
                      <a:r>
                        <a:rPr lang="en-US" sz="1400" kern="100">
                          <a:effectLst/>
                        </a:rPr>
                        <a:t>. 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80120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context.closePath</a:t>
                      </a:r>
                      <a:r>
                        <a:rPr lang="en-US" sz="1400" kern="100" dirty="0">
                          <a:effectLst/>
                        </a:rPr>
                        <a:t>();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경로 지정의 종료를 의미하는 메소드이며 현재까지 그려진 경로의 마지막 위치에서 경로의 시작점까지 직선으로 연결한다</a:t>
                      </a:r>
                      <a:r>
                        <a:rPr lang="en-US" sz="1400" kern="100" dirty="0">
                          <a:effectLst/>
                        </a:rPr>
                        <a:t>. </a:t>
                      </a:r>
                      <a:r>
                        <a:rPr lang="ko-KR" sz="1400" kern="100" dirty="0">
                          <a:effectLst/>
                        </a:rPr>
                        <a:t>그리고</a:t>
                      </a:r>
                      <a:r>
                        <a:rPr lang="en-US" sz="1400" kern="100" dirty="0">
                          <a:effectLst/>
                        </a:rPr>
                        <a:t>, </a:t>
                      </a:r>
                      <a:r>
                        <a:rPr lang="ko-KR" sz="1400" kern="100" dirty="0">
                          <a:effectLst/>
                        </a:rPr>
                        <a:t>현재 위치는 경로의 시작점으로 이동 시킨다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832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도형 꾸미기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선 꾸미기와 색칠하기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310429"/>
              </p:ext>
            </p:extLst>
          </p:nvPr>
        </p:nvGraphicFramePr>
        <p:xfrm>
          <a:off x="683568" y="2132856"/>
          <a:ext cx="8136904" cy="4449130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1872208"/>
                <a:gridCol w="6264696"/>
              </a:tblGrid>
              <a:tr h="57606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캔버스 컨텍스트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ctr" latinLnBrk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속성 및 메소드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기능 및 설명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60147">
                <a:tc>
                  <a:txBody>
                    <a:bodyPr/>
                    <a:lstStyle/>
                    <a:p>
                      <a:pPr algn="l" latinLnBrk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context.lineWidth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선의 두께를 픽셀 개수로 설정한다</a:t>
                      </a:r>
                      <a:r>
                        <a:rPr lang="en-US" sz="1400" kern="100">
                          <a:effectLst/>
                        </a:rPr>
                        <a:t>. 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9423">
                <a:tc>
                  <a:txBody>
                    <a:bodyPr/>
                    <a:lstStyle/>
                    <a:p>
                      <a:pPr algn="l" latinLnBrk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context.strokeStyle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선의 색상을 지정한다</a:t>
                      </a:r>
                      <a:r>
                        <a:rPr lang="en-US" sz="1400" kern="100" dirty="0">
                          <a:effectLst/>
                        </a:rPr>
                        <a:t>. </a:t>
                      </a:r>
                      <a:r>
                        <a:rPr lang="ko-KR" sz="1400" kern="100" dirty="0">
                          <a:effectLst/>
                        </a:rPr>
                        <a:t>색상을 지정하는 방법은 일반적인 웹 문서에서와 동일하다</a:t>
                      </a:r>
                      <a:r>
                        <a:rPr lang="en-US" sz="1400" kern="100" dirty="0">
                          <a:effectLst/>
                        </a:rPr>
                        <a:t>. </a:t>
                      </a:r>
                      <a:r>
                        <a:rPr lang="ko-KR" sz="1400" kern="100" dirty="0">
                          <a:effectLst/>
                        </a:rPr>
                        <a:t>예</a:t>
                      </a:r>
                      <a:r>
                        <a:rPr lang="en-US" sz="1400" kern="100" dirty="0">
                          <a:effectLst/>
                        </a:rPr>
                        <a:t>) "blue" </a:t>
                      </a:r>
                      <a:r>
                        <a:rPr lang="ko-KR" sz="1400" kern="100" dirty="0">
                          <a:effectLst/>
                        </a:rPr>
                        <a:t>혹은 </a:t>
                      </a:r>
                      <a:r>
                        <a:rPr lang="en-US" sz="1400" kern="100" dirty="0">
                          <a:effectLst/>
                        </a:rPr>
                        <a:t>"#0000ff" </a:t>
                      </a:r>
                      <a:r>
                        <a:rPr lang="ko-KR" sz="1400" kern="100" dirty="0">
                          <a:effectLst/>
                        </a:rPr>
                        <a:t>등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02811">
                <a:tc>
                  <a:txBody>
                    <a:bodyPr/>
                    <a:lstStyle/>
                    <a:p>
                      <a:pPr algn="l" latinLnBrk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context.lineCap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선의 양쪽 끝 모양을 지정한다</a:t>
                      </a:r>
                      <a:r>
                        <a:rPr lang="en-US" sz="1400" kern="100">
                          <a:effectLst/>
                        </a:rPr>
                        <a:t>. </a:t>
                      </a:r>
                      <a:r>
                        <a:rPr lang="ko-KR" sz="1400" kern="100">
                          <a:effectLst/>
                        </a:rPr>
                        <a:t>지정할 수 있는 형태는 </a:t>
                      </a:r>
                      <a:r>
                        <a:rPr lang="en-US" sz="1400" kern="100">
                          <a:effectLst/>
                        </a:rPr>
                        <a:t>"butt", "round", "square"</a:t>
                      </a:r>
                      <a:r>
                        <a:rPr lang="ko-KR" sz="1400" kern="100">
                          <a:effectLst/>
                        </a:rPr>
                        <a:t>이며 기본 값은 </a:t>
                      </a:r>
                      <a:r>
                        <a:rPr lang="en-US" sz="1400" kern="100">
                          <a:effectLst/>
                        </a:rPr>
                        <a:t>"butt"</a:t>
                      </a:r>
                      <a:r>
                        <a:rPr lang="ko-KR" sz="1400" kern="100">
                          <a:effectLst/>
                        </a:rPr>
                        <a:t>이다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5081">
                <a:tc>
                  <a:txBody>
                    <a:bodyPr/>
                    <a:lstStyle/>
                    <a:p>
                      <a:pPr algn="l" latinLnBrk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context.lineJoin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선이 꺽이는 모서리 지점에서의 모양을 지정한다</a:t>
                      </a:r>
                      <a:r>
                        <a:rPr lang="en-US" sz="1400" kern="100" dirty="0">
                          <a:effectLst/>
                        </a:rPr>
                        <a:t>. "miter", "round", "bevel" </a:t>
                      </a:r>
                      <a:r>
                        <a:rPr lang="ko-KR" sz="1400" kern="100" dirty="0">
                          <a:effectLst/>
                        </a:rPr>
                        <a:t>세가지 중의 한가지 값으로 지정할 수 있ㄷ</a:t>
                      </a:r>
                      <a:r>
                        <a:rPr lang="en-US" sz="1400" kern="100" dirty="0">
                          <a:effectLst/>
                        </a:rPr>
                        <a:t>. </a:t>
                      </a:r>
                      <a:r>
                        <a:rPr lang="ko-KR" sz="1400" kern="100" dirty="0">
                          <a:effectLst/>
                        </a:rPr>
                        <a:t>기본값은 </a:t>
                      </a:r>
                      <a:r>
                        <a:rPr lang="en-US" sz="1400" kern="100" dirty="0">
                          <a:effectLst/>
                        </a:rPr>
                        <a:t>"miter" </a:t>
                      </a:r>
                      <a:r>
                        <a:rPr lang="ko-KR" sz="1400" kern="100" dirty="0">
                          <a:effectLst/>
                        </a:rPr>
                        <a:t>스타일이다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58003">
                <a:tc>
                  <a:txBody>
                    <a:bodyPr/>
                    <a:lstStyle/>
                    <a:p>
                      <a:pPr algn="l" latinLnBrk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context.fillStyle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경로</a:t>
                      </a:r>
                      <a:r>
                        <a:rPr lang="en-US" sz="1400" kern="100">
                          <a:effectLst/>
                        </a:rPr>
                        <a:t>, </a:t>
                      </a:r>
                      <a:r>
                        <a:rPr lang="ko-KR" sz="1400" kern="100">
                          <a:effectLst/>
                        </a:rPr>
                        <a:t>원</a:t>
                      </a:r>
                      <a:r>
                        <a:rPr lang="en-US" sz="1400" kern="100">
                          <a:effectLst/>
                        </a:rPr>
                        <a:t>, </a:t>
                      </a:r>
                      <a:r>
                        <a:rPr lang="ko-KR" sz="1400" kern="100">
                          <a:effectLst/>
                        </a:rPr>
                        <a:t>사각형 등의 도형의 내부를 색칠할 색상 값을 지정한다</a:t>
                      </a:r>
                      <a:r>
                        <a:rPr lang="en-US" sz="1400" kern="100">
                          <a:effectLst/>
                        </a:rPr>
                        <a:t>. </a:t>
                      </a:r>
                      <a:r>
                        <a:rPr lang="ko-KR" sz="1400" kern="100">
                          <a:effectLst/>
                        </a:rPr>
                        <a:t>스타일값으로 그라데이션이나 패턴을 지정할 수도 있다</a:t>
                      </a:r>
                      <a:r>
                        <a:rPr lang="en-US" sz="1400" kern="100">
                          <a:effectLst/>
                        </a:rPr>
                        <a:t>. </a:t>
                      </a:r>
                      <a:r>
                        <a:rPr lang="ko-KR" sz="1400" kern="100">
                          <a:effectLst/>
                        </a:rPr>
                        <a:t>색상은 웹 문서와 동일하게 지정할 수 있다</a:t>
                      </a:r>
                      <a:r>
                        <a:rPr lang="en-US" sz="1400" kern="100">
                          <a:effectLst/>
                        </a:rPr>
                        <a:t>. </a:t>
                      </a:r>
                      <a:r>
                        <a:rPr lang="ko-KR" sz="1400" kern="100">
                          <a:effectLst/>
                        </a:rPr>
                        <a:t>예</a:t>
                      </a:r>
                      <a:r>
                        <a:rPr lang="en-US" sz="1400" kern="100">
                          <a:effectLst/>
                        </a:rPr>
                        <a:t>) "red" </a:t>
                      </a:r>
                      <a:r>
                        <a:rPr lang="ko-KR" sz="1400" kern="100">
                          <a:effectLst/>
                        </a:rPr>
                        <a:t>혹은 </a:t>
                      </a:r>
                      <a:r>
                        <a:rPr lang="en-US" sz="1400" kern="100">
                          <a:effectLst/>
                        </a:rPr>
                        <a:t>"#ff0000" </a:t>
                      </a:r>
                      <a:r>
                        <a:rPr lang="ko-KR" sz="1400" kern="100">
                          <a:effectLst/>
                        </a:rPr>
                        <a:t>등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57601">
                <a:tc>
                  <a:txBody>
                    <a:bodyPr/>
                    <a:lstStyle/>
                    <a:p>
                      <a:pPr algn="l" latinLnBrk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context.fill();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현재 지정된 </a:t>
                      </a:r>
                      <a:r>
                        <a:rPr lang="en-US" sz="1400" kern="100" dirty="0" err="1">
                          <a:effectLst/>
                        </a:rPr>
                        <a:t>fillStyle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ko-KR" sz="1400" kern="100" dirty="0">
                          <a:effectLst/>
                        </a:rPr>
                        <a:t>색상으로 도형을 채운다</a:t>
                      </a:r>
                      <a:r>
                        <a:rPr lang="en-US" sz="1400" kern="100" dirty="0">
                          <a:effectLst/>
                        </a:rPr>
                        <a:t>. </a:t>
                      </a:r>
                      <a:r>
                        <a:rPr lang="ko-KR" sz="1400" kern="100" dirty="0">
                          <a:effectLst/>
                        </a:rPr>
                        <a:t>색칠할 도형은 </a:t>
                      </a:r>
                      <a:r>
                        <a:rPr lang="en-US" sz="1400" kern="100" dirty="0">
                          <a:effectLst/>
                        </a:rPr>
                        <a:t>fill() </a:t>
                      </a:r>
                      <a:r>
                        <a:rPr lang="ko-KR" sz="1400" kern="100" dirty="0">
                          <a:effectLst/>
                        </a:rPr>
                        <a:t>메소드를 실행하기 이전에 그려지 모든 도형들이다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060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 꾸미기 예제</a:t>
            </a:r>
            <a:endParaRPr lang="ko-KR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361907"/>
              </p:ext>
            </p:extLst>
          </p:nvPr>
        </p:nvGraphicFramePr>
        <p:xfrm>
          <a:off x="971600" y="1844824"/>
          <a:ext cx="3528392" cy="4464496"/>
        </p:xfrm>
        <a:graphic>
          <a:graphicData uri="http://schemas.openxmlformats.org/drawingml/2006/table">
            <a:tbl>
              <a:tblPr firstRow="1" firstCol="1" bandRow="1"/>
              <a:tblGrid>
                <a:gridCol w="304848"/>
                <a:gridCol w="3223544"/>
              </a:tblGrid>
              <a:tr h="4464496">
                <a:tc>
                  <a:txBody>
                    <a:bodyPr/>
                    <a:lstStyle/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12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13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14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15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16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17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18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19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20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21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7780" marR="71755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context.beginPath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context.moveTo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(10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20)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context.lineTo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(100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20)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context.lineWidth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context.strokeStyle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"blue"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context.lineCap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"butt"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context.beginPath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context.moveTo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(10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60)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context.lineTo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(100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60)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context.strokeStyle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"red"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context.lineCap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"round"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context.beginPath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context.moveTo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(10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100)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context.lineTo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(100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100)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context.strokeStyle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"green"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context.lineCap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"square"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995936" y="1628800"/>
            <a:ext cx="4806943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98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도형 꾸미기 예제</a:t>
            </a:r>
            <a:endParaRPr lang="ko-KR" alt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4805399"/>
              </p:ext>
            </p:extLst>
          </p:nvPr>
        </p:nvGraphicFramePr>
        <p:xfrm>
          <a:off x="1115616" y="1556792"/>
          <a:ext cx="3312368" cy="4968552"/>
        </p:xfrm>
        <a:graphic>
          <a:graphicData uri="http://schemas.openxmlformats.org/drawingml/2006/table">
            <a:tbl>
              <a:tblPr firstRow="1" firstCol="1" bandRow="1"/>
              <a:tblGrid>
                <a:gridCol w="286185"/>
                <a:gridCol w="3026183"/>
              </a:tblGrid>
              <a:tr h="4968552">
                <a:tc>
                  <a:txBody>
                    <a:bodyPr/>
                    <a:lstStyle/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12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13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14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15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16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17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18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19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20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21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22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23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24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7780" marR="71755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context.beginPath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context.rect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(20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80)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context.lineWidth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context.strokeStyle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"black"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context.lineJoin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"miter"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context.fillStyle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"grey"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context.fill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context.beginPath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context.rect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(110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80)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context.strokeStyle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"black"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context.lineJoin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"round"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context.fillStyle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"pink"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context.fill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context.beginPath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context.rect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(200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80)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context.strokeStyle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"black"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context.lineJoin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"bevel"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context.fillStyle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"yellow"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context.fill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211960" y="1311552"/>
            <a:ext cx="4728133" cy="26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8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10.1 </a:t>
            </a:r>
            <a:r>
              <a:rPr lang="ko-KR" altLang="en-US" dirty="0"/>
              <a:t>캔버스 이해하기</a:t>
            </a:r>
          </a:p>
          <a:p>
            <a:r>
              <a:rPr lang="en-US" altLang="ko-KR" dirty="0"/>
              <a:t>10.2 </a:t>
            </a:r>
            <a:r>
              <a:rPr lang="ko-KR" altLang="en-US" dirty="0"/>
              <a:t>캔버스 기본 </a:t>
            </a:r>
            <a:r>
              <a:rPr lang="en-US" altLang="ko-KR" dirty="0"/>
              <a:t>API </a:t>
            </a:r>
            <a:r>
              <a:rPr lang="ko-KR" altLang="en-US" dirty="0"/>
              <a:t>사용하기</a:t>
            </a:r>
          </a:p>
          <a:p>
            <a:r>
              <a:rPr lang="en-US" altLang="ko-KR" dirty="0"/>
              <a:t>10.3 </a:t>
            </a:r>
            <a:r>
              <a:rPr lang="ko-KR" altLang="en-US" dirty="0"/>
              <a:t>캔버스 고급 기능 사용하기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238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이미지 그리기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>
                <a:solidFill>
                  <a:srgbClr val="FF0000"/>
                </a:solidFill>
              </a:rPr>
              <a:t>기존</a:t>
            </a:r>
            <a:r>
              <a:rPr lang="ko-KR" altLang="en-US" dirty="0" smtClean="0">
                <a:solidFill>
                  <a:srgbClr val="FF0000"/>
                </a:solidFill>
              </a:rPr>
              <a:t>에는 </a:t>
            </a:r>
            <a:r>
              <a:rPr lang="ko-KR" altLang="ko-KR" dirty="0" smtClean="0">
                <a:solidFill>
                  <a:srgbClr val="FF0000"/>
                </a:solidFill>
              </a:rPr>
              <a:t>이미지를 그리기 위해서는 </a:t>
            </a:r>
            <a:r>
              <a:rPr lang="en-US" altLang="ko-KR" dirty="0" smtClean="0">
                <a:solidFill>
                  <a:srgbClr val="FF0000"/>
                </a:solidFill>
              </a:rPr>
              <a:t>&lt;</a:t>
            </a:r>
            <a:r>
              <a:rPr lang="en-US" altLang="ko-KR" dirty="0" err="1" smtClean="0">
                <a:solidFill>
                  <a:srgbClr val="FF0000"/>
                </a:solidFill>
              </a:rPr>
              <a:t>img</a:t>
            </a:r>
            <a:r>
              <a:rPr lang="en-US" altLang="ko-KR" dirty="0" smtClean="0">
                <a:solidFill>
                  <a:srgbClr val="FF0000"/>
                </a:solidFill>
              </a:rPr>
              <a:t>&gt; </a:t>
            </a:r>
            <a:r>
              <a:rPr lang="ko-KR" altLang="ko-KR" dirty="0" smtClean="0">
                <a:solidFill>
                  <a:srgbClr val="FF0000"/>
                </a:solidFill>
              </a:rPr>
              <a:t>태그를 이용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ko-KR" dirty="0" smtClean="0">
                <a:solidFill>
                  <a:srgbClr val="FF0000"/>
                </a:solidFill>
              </a:rPr>
              <a:t>캔버스에 이미지 그리기</a:t>
            </a:r>
          </a:p>
          <a:p>
            <a:pPr lvl="1"/>
            <a:r>
              <a:rPr lang="ko-KR" altLang="ko-KR" dirty="0" smtClean="0"/>
              <a:t>사이즈 조정</a:t>
            </a:r>
            <a:r>
              <a:rPr lang="en-US" altLang="ko-KR" dirty="0" smtClean="0"/>
              <a:t>, </a:t>
            </a:r>
            <a:r>
              <a:rPr lang="ko-KR" altLang="ko-KR" dirty="0" smtClean="0"/>
              <a:t>크롭</a:t>
            </a:r>
            <a:r>
              <a:rPr lang="en-US" altLang="ko-KR" dirty="0" smtClean="0"/>
              <a:t>(crop) </a:t>
            </a:r>
            <a:r>
              <a:rPr lang="ko-KR" altLang="ko-KR" dirty="0" smtClean="0"/>
              <a:t>등의 기능</a:t>
            </a:r>
            <a:r>
              <a:rPr lang="ko-KR" altLang="en-US" dirty="0" smtClean="0"/>
              <a:t>도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Image </a:t>
            </a:r>
            <a:r>
              <a:rPr lang="ko-KR" altLang="ko-KR" dirty="0" smtClean="0"/>
              <a:t>객체를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Image() </a:t>
            </a:r>
            <a:r>
              <a:rPr lang="ko-KR" altLang="ko-KR" dirty="0" smtClean="0"/>
              <a:t>생성자를 이용해서 생성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err="1" smtClean="0"/>
              <a:t>drawImage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메소드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캔버스 컨텍스트에서 이미지를 그리는 메소드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8" name="Text Box 173"/>
          <p:cNvSpPr txBox="1">
            <a:spLocks noChangeArrowheads="1"/>
          </p:cNvSpPr>
          <p:nvPr/>
        </p:nvSpPr>
        <p:spPr bwMode="auto">
          <a:xfrm>
            <a:off x="1691680" y="3640120"/>
            <a:ext cx="5256584" cy="720080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indent="5715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400" b="1" kern="100" dirty="0" err="1">
                <a:effectLst/>
                <a:latin typeface="Consolas"/>
                <a:ea typeface="맑은 고딕"/>
                <a:cs typeface="Times New Roman"/>
              </a:rPr>
              <a:t>var</a:t>
            </a: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b="1" kern="100" dirty="0" err="1">
                <a:effectLst/>
                <a:latin typeface="Consolas"/>
                <a:ea typeface="맑은 고딕"/>
                <a:cs typeface="Times New Roman"/>
              </a:rPr>
              <a:t>imgObj</a:t>
            </a: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 = new Image();</a:t>
            </a:r>
            <a:endParaRPr lang="ko-KR" sz="16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6499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그리기 예제</a:t>
            </a:r>
            <a:endParaRPr lang="ko-KR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387197"/>
              </p:ext>
            </p:extLst>
          </p:nvPr>
        </p:nvGraphicFramePr>
        <p:xfrm>
          <a:off x="1187624" y="1484784"/>
          <a:ext cx="5544616" cy="5283200"/>
        </p:xfrm>
        <a:graphic>
          <a:graphicData uri="http://schemas.openxmlformats.org/drawingml/2006/table">
            <a:tbl>
              <a:tblPr firstRow="1" firstCol="1" bandRow="1"/>
              <a:tblGrid>
                <a:gridCol w="287529"/>
                <a:gridCol w="5257087"/>
              </a:tblGrid>
              <a:tr h="4044315">
                <a:tc>
                  <a:txBody>
                    <a:bodyPr/>
                    <a:lstStyle/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12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13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14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15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16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17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18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19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20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21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22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23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24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25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26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7780" marR="71755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100" spc="-100" baseline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canvas = </a:t>
                      </a:r>
                      <a:r>
                        <a:rPr lang="en-US" sz="1200" kern="100" spc="-100" baseline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document.getElementById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</a:t>
                      </a:r>
                      <a:r>
                        <a:rPr lang="en-US" sz="1200" kern="100" spc="-100" baseline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myCanvas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");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100" spc="-100" baseline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context = </a:t>
                      </a:r>
                      <a:r>
                        <a:rPr lang="en-US" sz="1200" kern="100" spc="-100" baseline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canvas.getContext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("2d");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100" spc="-100" baseline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100" spc="-100" baseline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imgObj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new Image();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100" spc="-100" baseline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imgObj.src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"clownfish.jpg";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100" spc="-100" baseline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imgObj.onload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function() {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// (50, 50)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지점에</a:t>
                      </a:r>
                      <a:r>
                        <a:rPr lang="ko-KR" sz="1200" kern="100" spc="-100" baseline="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원래</a:t>
                      </a:r>
                      <a:r>
                        <a:rPr lang="ko-KR" sz="1200" kern="100" spc="-100" baseline="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크기</a:t>
                      </a:r>
                      <a:r>
                        <a:rPr lang="ko-KR" sz="1200" kern="100" spc="-100" baseline="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그대로</a:t>
                      </a:r>
                      <a:r>
                        <a:rPr lang="ko-KR" sz="1200" kern="100" spc="-100" baseline="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이미지</a:t>
                      </a:r>
                      <a:r>
                        <a:rPr lang="ko-KR" sz="1200" kern="100" spc="-100" baseline="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그리기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100" spc="-100" baseline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context.drawImage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100" spc="-100" baseline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imgObj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50, 50);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//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사이즈</a:t>
                      </a:r>
                      <a:r>
                        <a:rPr lang="ko-KR" sz="1200" kern="100" spc="-100" baseline="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조정하기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: (50, 450)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지점에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250 x 100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크기로</a:t>
                      </a:r>
                      <a:r>
                        <a:rPr lang="ko-KR" sz="1200" kern="100" spc="-100" baseline="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이미지</a:t>
                      </a:r>
                      <a:r>
                        <a:rPr lang="ko-KR" sz="1200" kern="100" spc="-100" baseline="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그리기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100" spc="-100" baseline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context.drawImage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100" spc="-100" baseline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imgObj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50, 450, 250, 100);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//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사이즈</a:t>
                      </a:r>
                      <a:r>
                        <a:rPr lang="ko-KR" sz="1200" kern="100" spc="-100" baseline="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조정하기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: (350, 450)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지점에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200 x 200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크기로</a:t>
                      </a:r>
                      <a:r>
                        <a:rPr lang="ko-KR" sz="1200" kern="100" spc="-100" baseline="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이미지</a:t>
                      </a:r>
                      <a:r>
                        <a:rPr lang="ko-KR" sz="1200" kern="100" spc="-100" baseline="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그리기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100" spc="-100" baseline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context.drawImage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100" spc="-100" baseline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imgObj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350, 450, 200, 200);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//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이미지</a:t>
                      </a:r>
                      <a:r>
                        <a:rPr lang="ko-KR" sz="1200" kern="100" spc="-100" baseline="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크롭후</a:t>
                      </a:r>
                      <a:r>
                        <a:rPr lang="ko-KR" sz="1200" kern="100" spc="-100" baseline="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사이즈</a:t>
                      </a:r>
                      <a:r>
                        <a:rPr lang="ko-KR" sz="1200" kern="100" spc="-100" baseline="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조정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: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// 1)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원본</a:t>
                      </a:r>
                      <a:r>
                        <a:rPr lang="ko-KR" sz="1200" kern="100" spc="-100" baseline="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이미지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(150, 100)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지점에서</a:t>
                      </a:r>
                      <a:r>
                        <a:rPr lang="ko-KR" sz="1200" kern="100" spc="-100" baseline="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en-US" sz="1200" kern="100" spc="-100" baseline="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150 x 50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크기의</a:t>
                      </a:r>
                      <a:r>
                        <a:rPr lang="ko-KR" sz="1200" kern="100" spc="-100" baseline="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이미지를</a:t>
                      </a:r>
                      <a:r>
                        <a:rPr lang="ko-KR" sz="1200" kern="100" spc="-100" baseline="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크롭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// 2) Canvas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의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(50, 700)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지점에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100 x 75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크리로</a:t>
                      </a:r>
                      <a:r>
                        <a:rPr lang="ko-KR" sz="1200" kern="100" spc="-100" baseline="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그리기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100" spc="-100" baseline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context.drawImage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100" spc="-100" baseline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imgObj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150, 100, 150, 150, 50, 700, 100, 100);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//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이미지</a:t>
                      </a:r>
                      <a:r>
                        <a:rPr lang="ko-KR" sz="1200" kern="100" spc="-100" baseline="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크롭후</a:t>
                      </a:r>
                      <a:r>
                        <a:rPr lang="ko-KR" sz="1200" kern="100" spc="-100" baseline="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사이즈</a:t>
                      </a:r>
                      <a:r>
                        <a:rPr lang="ko-KR" sz="1200" kern="100" spc="-100" baseline="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조정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: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// 1)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원본</a:t>
                      </a:r>
                      <a:r>
                        <a:rPr lang="ko-KR" sz="1200" kern="100" spc="-100" baseline="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이미지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(250, 100)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지점에서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250 x 150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크기의</a:t>
                      </a:r>
                      <a:r>
                        <a:rPr lang="ko-KR" sz="1200" kern="100" spc="-100" baseline="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이미지를</a:t>
                      </a:r>
                      <a:r>
                        <a:rPr lang="ko-KR" sz="1200" kern="100" spc="-100" baseline="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크롭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// 2) Canvas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의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(200, 700)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지점에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125 x 75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크리로</a:t>
                      </a:r>
                      <a:r>
                        <a:rPr lang="ko-KR" sz="1200" kern="100" spc="-100" baseline="0" dirty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100" spc="-100" baseline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그리기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100" spc="-100" baseline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context.drawImage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100" spc="-100" baseline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imgObj</a:t>
                      </a: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250, 100, 250, 150, 200, 700, 125, 75);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}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507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그리기 예제 실행 결과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15616" y="2185916"/>
            <a:ext cx="7116202" cy="3888463"/>
            <a:chOff x="1957705" y="1929765"/>
            <a:chExt cx="5505799" cy="3008500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957705" y="1929765"/>
              <a:ext cx="5228590" cy="2530475"/>
            </a:xfrm>
            <a:prstGeom prst="rect">
              <a:avLst/>
            </a:prstGeom>
          </p:spPr>
        </p:pic>
        <p:sp>
          <p:nvSpPr>
            <p:cNvPr id="6" name="Text Box 130"/>
            <p:cNvSpPr txBox="1"/>
            <p:nvPr/>
          </p:nvSpPr>
          <p:spPr>
            <a:xfrm>
              <a:off x="5665030" y="4695060"/>
              <a:ext cx="1798474" cy="24320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dirty="0">
                  <a:effectLst/>
                  <a:latin typeface="굴림"/>
                  <a:ea typeface="맑은 고딕"/>
                  <a:cs typeface="Times New Roman"/>
                </a:rPr>
                <a:t>이미지 사이즈 조정</a:t>
              </a:r>
              <a:endParaRPr lang="ko-KR" sz="3600" dirty="0">
                <a:effectLst/>
                <a:latin typeface="굴림"/>
                <a:cs typeface="굴림"/>
              </a:endParaRPr>
            </a:p>
          </p:txBody>
        </p:sp>
        <p:sp>
          <p:nvSpPr>
            <p:cNvPr id="7" name="순서도: 대체 처리 170"/>
            <p:cNvSpPr/>
            <p:nvPr/>
          </p:nvSpPr>
          <p:spPr>
            <a:xfrm>
              <a:off x="4643120" y="2450465"/>
              <a:ext cx="2453005" cy="1097280"/>
            </a:xfrm>
            <a:prstGeom prst="flowChartAlternateProcess">
              <a:avLst/>
            </a:prstGeom>
            <a:noFill/>
            <a:ln w="63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kern="100">
                  <a:effectLst/>
                  <a:ea typeface="맑은 고딕"/>
                  <a:cs typeface="Times New Roman"/>
                </a:rPr>
                <a:t> </a:t>
              </a:r>
              <a:endParaRPr lang="ko-KR" sz="2400" kern="100">
                <a:effectLst/>
                <a:ea typeface="맑은 고딕"/>
                <a:cs typeface="Times New Roman"/>
              </a:endParaRPr>
            </a:p>
          </p:txBody>
        </p:sp>
        <p:cxnSp>
          <p:nvCxnSpPr>
            <p:cNvPr id="8" name="직선 화살표 연결선 171"/>
            <p:cNvCxnSpPr/>
            <p:nvPr/>
          </p:nvCxnSpPr>
          <p:spPr>
            <a:xfrm flipH="1" flipV="1">
              <a:off x="6353175" y="3547745"/>
              <a:ext cx="63500" cy="113665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순서도: 대체 처리 173"/>
            <p:cNvSpPr/>
            <p:nvPr/>
          </p:nvSpPr>
          <p:spPr>
            <a:xfrm>
              <a:off x="4642485" y="3632200"/>
              <a:ext cx="1438275" cy="582295"/>
            </a:xfrm>
            <a:prstGeom prst="flowChartAlternateProcess">
              <a:avLst/>
            </a:prstGeom>
            <a:noFill/>
            <a:ln w="63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kern="100">
                  <a:effectLst/>
                  <a:ea typeface="맑은 고딕"/>
                  <a:cs typeface="Times New Roman"/>
                </a:rPr>
                <a:t> </a:t>
              </a:r>
              <a:endParaRPr lang="ko-KR" sz="2400" kern="100">
                <a:effectLst/>
                <a:ea typeface="맑은 고딕"/>
                <a:cs typeface="Times New Roman"/>
              </a:endParaRPr>
            </a:p>
          </p:txBody>
        </p:sp>
        <p:sp>
          <p:nvSpPr>
            <p:cNvPr id="10" name="Text Box 130"/>
            <p:cNvSpPr txBox="1"/>
            <p:nvPr/>
          </p:nvSpPr>
          <p:spPr>
            <a:xfrm>
              <a:off x="4439355" y="4685030"/>
              <a:ext cx="1058538" cy="24320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dirty="0">
                  <a:effectLst/>
                  <a:latin typeface="굴림"/>
                  <a:ea typeface="맑은 고딕"/>
                  <a:cs typeface="Times New Roman"/>
                </a:rPr>
                <a:t>이미지 크롭</a:t>
              </a:r>
              <a:endParaRPr lang="ko-KR" sz="3600" dirty="0">
                <a:effectLst/>
                <a:latin typeface="굴림"/>
                <a:cs typeface="굴림"/>
              </a:endParaRPr>
            </a:p>
          </p:txBody>
        </p:sp>
        <p:cxnSp>
          <p:nvCxnSpPr>
            <p:cNvPr id="11" name="직선 화살표 연결선 175"/>
            <p:cNvCxnSpPr/>
            <p:nvPr/>
          </p:nvCxnSpPr>
          <p:spPr>
            <a:xfrm flipV="1">
              <a:off x="5027295" y="4215130"/>
              <a:ext cx="334010" cy="469265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3411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캔버스에 글자 그리기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비트맵 방식으로 캔버스에 텍스트 그리기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ko-KR" dirty="0" smtClean="0"/>
              <a:t>삽입된 </a:t>
            </a:r>
            <a:r>
              <a:rPr lang="ko-KR" altLang="ko-KR" dirty="0"/>
              <a:t>글자를 수정하거나 크기를 조정하는 것은 </a:t>
            </a:r>
            <a:r>
              <a:rPr lang="ko-KR" altLang="ko-KR" dirty="0" smtClean="0"/>
              <a:t>불가능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텍스트를 </a:t>
            </a:r>
            <a:r>
              <a:rPr lang="ko-KR" altLang="en-US" dirty="0" smtClean="0"/>
              <a:t>그려 넣을기 전에 </a:t>
            </a:r>
            <a:r>
              <a:rPr lang="ko-KR" altLang="ko-KR" dirty="0" smtClean="0"/>
              <a:t>폰트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정렬방법 등을 결정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350943"/>
              </p:ext>
            </p:extLst>
          </p:nvPr>
        </p:nvGraphicFramePr>
        <p:xfrm>
          <a:off x="971600" y="2924944"/>
          <a:ext cx="7560840" cy="3312365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1859061"/>
                <a:gridCol w="5701779"/>
              </a:tblGrid>
              <a:tr h="6624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캔버스 컨텍스트</a:t>
                      </a:r>
                      <a:endParaRPr lang="ko-KR" sz="1600" kern="10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속성 및 메소드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기능 및 설명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62473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context.font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그려 넣을 텍스트의 글자체를 지정한다</a:t>
                      </a:r>
                      <a:r>
                        <a:rPr lang="en-US" sz="1400" kern="100">
                          <a:effectLst/>
                        </a:rPr>
                        <a:t>. </a:t>
                      </a:r>
                      <a:r>
                        <a:rPr lang="ko-KR" sz="1400" kern="100">
                          <a:effectLst/>
                        </a:rPr>
                        <a:t>이탤릭체 여부</a:t>
                      </a:r>
                      <a:r>
                        <a:rPr lang="en-US" sz="1400" kern="100">
                          <a:effectLst/>
                        </a:rPr>
                        <a:t>, </a:t>
                      </a:r>
                      <a:r>
                        <a:rPr lang="ko-KR" sz="1400" kern="100">
                          <a:effectLst/>
                        </a:rPr>
                        <a:t>글자 크기</a:t>
                      </a:r>
                      <a:r>
                        <a:rPr lang="en-US" sz="1400" kern="100">
                          <a:effectLst/>
                        </a:rPr>
                        <a:t>, </a:t>
                      </a:r>
                      <a:r>
                        <a:rPr lang="ko-KR" sz="1400" kern="100">
                          <a:effectLst/>
                        </a:rPr>
                        <a:t>폰트 등을 한번에 지정하게 된다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62473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context.textAlign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텍스트의 정렬방식을 지정한다</a:t>
                      </a:r>
                      <a:r>
                        <a:rPr lang="en-US" sz="1400" kern="100">
                          <a:effectLst/>
                        </a:rPr>
                        <a:t>. "left", "right", "center", "start", "end"</a:t>
                      </a:r>
                      <a:r>
                        <a:rPr lang="ko-KR" sz="1400" kern="100">
                          <a:effectLst/>
                        </a:rPr>
                        <a:t>의 값을 가질 수 있다</a:t>
                      </a:r>
                      <a:r>
                        <a:rPr lang="en-US" sz="1400" kern="100">
                          <a:effectLst/>
                        </a:rPr>
                        <a:t>. </a:t>
                      </a:r>
                      <a:r>
                        <a:rPr lang="ko-KR" sz="1400" kern="100">
                          <a:effectLst/>
                        </a:rPr>
                        <a:t>기본 값은 </a:t>
                      </a:r>
                      <a:r>
                        <a:rPr lang="en-US" sz="1400" kern="100">
                          <a:effectLst/>
                        </a:rPr>
                        <a:t>"start"</a:t>
                      </a:r>
                      <a:r>
                        <a:rPr lang="ko-KR" sz="1400" kern="100">
                          <a:effectLst/>
                        </a:rPr>
                        <a:t>이다</a:t>
                      </a:r>
                      <a:r>
                        <a:rPr lang="en-US" sz="1400" kern="100">
                          <a:effectLst/>
                        </a:rPr>
                        <a:t>. 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62473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context.fillStyle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글자의 색상을 지정한다</a:t>
                      </a:r>
                      <a:r>
                        <a:rPr lang="en-US" sz="1400" kern="100">
                          <a:effectLst/>
                        </a:rPr>
                        <a:t>. </a:t>
                      </a:r>
                      <a:r>
                        <a:rPr lang="ko-KR" sz="1400" kern="100">
                          <a:effectLst/>
                        </a:rPr>
                        <a:t>색상을 지정하는 방법은 일반적인 웹 문서에서와 동일하다</a:t>
                      </a:r>
                      <a:r>
                        <a:rPr lang="en-US" sz="1400" kern="100">
                          <a:effectLst/>
                        </a:rPr>
                        <a:t>. </a:t>
                      </a:r>
                      <a:r>
                        <a:rPr lang="ko-KR" sz="1400" kern="100">
                          <a:effectLst/>
                        </a:rPr>
                        <a:t>예</a:t>
                      </a:r>
                      <a:r>
                        <a:rPr lang="en-US" sz="1400" kern="100">
                          <a:effectLst/>
                        </a:rPr>
                        <a:t>) "blue" </a:t>
                      </a:r>
                      <a:r>
                        <a:rPr lang="ko-KR" sz="1400" kern="100">
                          <a:effectLst/>
                        </a:rPr>
                        <a:t>혹은 </a:t>
                      </a:r>
                      <a:r>
                        <a:rPr lang="en-US" sz="1400" kern="100">
                          <a:effectLst/>
                        </a:rPr>
                        <a:t>"#0000ff" </a:t>
                      </a:r>
                      <a:r>
                        <a:rPr lang="ko-KR" sz="1400" kern="100">
                          <a:effectLst/>
                        </a:rPr>
                        <a:t>등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62473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context.fillText()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현재 지정된 </a:t>
                      </a:r>
                      <a:r>
                        <a:rPr lang="en-US" sz="1400" kern="100" dirty="0" err="1">
                          <a:effectLst/>
                        </a:rPr>
                        <a:t>fillStyle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ko-KR" sz="1400" kern="100" dirty="0">
                          <a:effectLst/>
                        </a:rPr>
                        <a:t>색상으로 캔버스의 지정된 위치에 글자를 를 그려 넣는다</a:t>
                      </a:r>
                      <a:r>
                        <a:rPr lang="en-US" sz="1400" kern="100" dirty="0">
                          <a:effectLst/>
                        </a:rPr>
                        <a:t>. </a:t>
                      </a:r>
                      <a:r>
                        <a:rPr lang="ko-KR" sz="1400" kern="100" dirty="0">
                          <a:effectLst/>
                        </a:rPr>
                        <a:t>글자의 왼쪽 위 모서리 지점이 그려넣는 기준점이 된다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541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캔버스에 글자 장식하기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색상 </a:t>
            </a:r>
            <a:r>
              <a:rPr lang="ko-KR" altLang="ko-KR" dirty="0"/>
              <a:t>및 외곽선 두께 등을 </a:t>
            </a:r>
            <a:r>
              <a:rPr lang="ko-KR" altLang="ko-KR" dirty="0" smtClean="0"/>
              <a:t>지정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194640"/>
              </p:ext>
            </p:extLst>
          </p:nvPr>
        </p:nvGraphicFramePr>
        <p:xfrm>
          <a:off x="1043608" y="2564905"/>
          <a:ext cx="7272808" cy="3384377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2961814"/>
                <a:gridCol w="4310994"/>
              </a:tblGrid>
              <a:tr h="4395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캔버스 컨텍스트 속성 및 메소드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기능 및 설명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98840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context.strokeStyle = </a:t>
                      </a:r>
                      <a:r>
                        <a:rPr lang="ko-KR" sz="1400" kern="100">
                          <a:effectLst/>
                        </a:rPr>
                        <a:t>색상값</a:t>
                      </a:r>
                      <a:r>
                        <a:rPr lang="en-US" sz="1400" kern="100">
                          <a:effectLst/>
                        </a:rPr>
                        <a:t>;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글자의 외곽선을 그릴 색상을 지정한다</a:t>
                      </a:r>
                      <a:r>
                        <a:rPr lang="en-US" sz="1400" kern="100">
                          <a:effectLst/>
                        </a:rPr>
                        <a:t>. </a:t>
                      </a:r>
                      <a:r>
                        <a:rPr lang="ko-KR" sz="1400" kern="100">
                          <a:effectLst/>
                        </a:rPr>
                        <a:t>색상을 지정하는 방법은 일반적인 웹 문서에서와 동일하다</a:t>
                      </a:r>
                      <a:r>
                        <a:rPr lang="en-US" sz="1400" kern="100">
                          <a:effectLst/>
                        </a:rPr>
                        <a:t>. </a:t>
                      </a:r>
                      <a:r>
                        <a:rPr lang="ko-KR" sz="1400" kern="100">
                          <a:effectLst/>
                        </a:rPr>
                        <a:t>예</a:t>
                      </a:r>
                      <a:r>
                        <a:rPr lang="en-US" sz="1400" kern="100">
                          <a:effectLst/>
                        </a:rPr>
                        <a:t>) "blue" </a:t>
                      </a:r>
                      <a:r>
                        <a:rPr lang="ko-KR" sz="1400" kern="100">
                          <a:effectLst/>
                        </a:rPr>
                        <a:t>혹은</a:t>
                      </a:r>
                      <a:r>
                        <a:rPr lang="en-US" sz="1400" kern="100">
                          <a:effectLst/>
                        </a:rPr>
                        <a:t> "#0000ff" </a:t>
                      </a:r>
                      <a:r>
                        <a:rPr lang="ko-KR" sz="1400" kern="100">
                          <a:effectLst/>
                        </a:rPr>
                        <a:t>등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6067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Context.lineWidth = </a:t>
                      </a:r>
                      <a:r>
                        <a:rPr lang="ko-KR" sz="1400" kern="100">
                          <a:effectLst/>
                        </a:rPr>
                        <a:t>선두께</a:t>
                      </a:r>
                      <a:r>
                        <a:rPr lang="en-US" sz="1400" kern="100">
                          <a:effectLst/>
                        </a:rPr>
                        <a:t>;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글자의 외곽선을 그릴 선의 두께를 지정한다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589916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context.strokeText(text, x, y);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현재 지정된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strokeStyle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ko-KR" sz="1400" kern="100" dirty="0">
                          <a:effectLst/>
                        </a:rPr>
                        <a:t>색상으로 캔버스의</a:t>
                      </a:r>
                      <a:r>
                        <a:rPr lang="en-US" sz="1400" kern="100" dirty="0">
                          <a:effectLst/>
                        </a:rPr>
                        <a:t> (x, y) </a:t>
                      </a:r>
                      <a:r>
                        <a:rPr lang="ko-KR" sz="1400" kern="100" dirty="0">
                          <a:effectLst/>
                        </a:rPr>
                        <a:t>위치에</a:t>
                      </a:r>
                      <a:r>
                        <a:rPr lang="en-US" sz="1400" kern="100" dirty="0">
                          <a:effectLst/>
                        </a:rPr>
                        <a:t> text</a:t>
                      </a:r>
                      <a:r>
                        <a:rPr lang="ko-KR" sz="1400" kern="100" dirty="0">
                          <a:effectLst/>
                        </a:rPr>
                        <a:t>의 외곽선을 그려 넣는다</a:t>
                      </a:r>
                      <a:r>
                        <a:rPr lang="en-US" sz="1400" kern="100" dirty="0">
                          <a:effectLst/>
                        </a:rPr>
                        <a:t>. </a:t>
                      </a:r>
                      <a:r>
                        <a:rPr lang="ko-KR" sz="1400" kern="100" dirty="0">
                          <a:effectLst/>
                        </a:rPr>
                        <a:t>글자의 외곽선만 그려지게 되므로 내부가 비어있는 형태가 된다</a:t>
                      </a:r>
                      <a:r>
                        <a:rPr lang="en-US" sz="1400" kern="100" dirty="0">
                          <a:effectLst/>
                        </a:rPr>
                        <a:t>. </a:t>
                      </a:r>
                      <a:r>
                        <a:rPr lang="ko-KR" sz="1400" kern="100" dirty="0">
                          <a:effectLst/>
                        </a:rPr>
                        <a:t>텍스트의 왼쪽 위 모서리 지점이 텍스트를 그려넣는 기준점이 된다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460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539496"/>
            <a:ext cx="4608512" cy="960120"/>
          </a:xfrm>
        </p:spPr>
        <p:txBody>
          <a:bodyPr>
            <a:noAutofit/>
          </a:bodyPr>
          <a:lstStyle/>
          <a:p>
            <a:r>
              <a:rPr lang="ko-KR" altLang="en-US" sz="4000" dirty="0" smtClean="0"/>
              <a:t>글자 그려넣기 예제</a:t>
            </a:r>
            <a:endParaRPr lang="ko-KR" altLang="en-US" sz="4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790493"/>
              </p:ext>
            </p:extLst>
          </p:nvPr>
        </p:nvGraphicFramePr>
        <p:xfrm>
          <a:off x="4644008" y="548680"/>
          <a:ext cx="4392488" cy="5892800"/>
        </p:xfrm>
        <a:graphic>
          <a:graphicData uri="http://schemas.openxmlformats.org/drawingml/2006/table">
            <a:tbl>
              <a:tblPr firstRow="1" firstCol="1" bandRow="1"/>
              <a:tblGrid>
                <a:gridCol w="288032"/>
                <a:gridCol w="4104456"/>
              </a:tblGrid>
              <a:tr h="4138930">
                <a:tc>
                  <a:txBody>
                    <a:bodyPr/>
                    <a:lstStyle/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12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13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14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15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16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17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18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19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20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21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22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23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24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25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26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27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28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29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7780" marR="71755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context.rect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400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300)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text1 = 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"HTML5 Text Drawing!"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text2 = 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"Left aligned text"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text3 = 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"Center aligned text"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text4 = 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"Right aligned text"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context.font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"italic 16pt Times New Roman"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context.fillStyle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"blue"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context.fillText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text1,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200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50)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context.font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"12pt Tahoma"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context.fillStyle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"red"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context.textAlign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"left"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context.fillText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text2,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200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100)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context.font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"bold 24pt Courier New"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context.strokeStyle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"black"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context.textAlign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"center"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context.lineWidth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context.strokeText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text3,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200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150)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context.lineWidth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context.strokeText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lineWidth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=2"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200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200)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context.font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"bold 16pt </a:t>
                      </a:r>
                      <a:r>
                        <a:rPr lang="en-US" sz="1200" kern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Batang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context.fillStyle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"green"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context.textAlign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"right"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context.fillText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text4,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200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250)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r="28327"/>
          <a:stretch/>
        </p:blipFill>
        <p:spPr>
          <a:xfrm>
            <a:off x="251521" y="1844824"/>
            <a:ext cx="4341262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83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dirty="0" smtClean="0"/>
              <a:t>10.3.1 </a:t>
            </a:r>
            <a:r>
              <a:rPr lang="ko-KR" altLang="en-US" dirty="0" smtClean="0"/>
              <a:t>그리기 효과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10.3.2 </a:t>
            </a:r>
            <a:r>
              <a:rPr lang="ko-KR" altLang="en-US" dirty="0" smtClean="0"/>
              <a:t>변환 효과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10.3.3 </a:t>
            </a:r>
            <a:r>
              <a:rPr lang="ko-KR" altLang="en-US" dirty="0" smtClean="0"/>
              <a:t>기타 고급 기능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132856"/>
            <a:ext cx="7978080" cy="91209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10.3 </a:t>
            </a:r>
            <a:r>
              <a:rPr lang="ko-KR" altLang="en-US" dirty="0" smtClean="0"/>
              <a:t>캔버스 고급 기능 사용하기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720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그리기 </a:t>
            </a:r>
            <a:r>
              <a:rPr lang="ko-KR" altLang="en-US" dirty="0" smtClean="0">
                <a:solidFill>
                  <a:srgbClr val="FF0000"/>
                </a:solidFill>
              </a:rPr>
              <a:t>효과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합성 </a:t>
            </a:r>
            <a:r>
              <a:rPr lang="en-US" altLang="ko-KR" dirty="0" smtClean="0"/>
              <a:t>(composition) </a:t>
            </a:r>
            <a:r>
              <a:rPr lang="ko-KR" altLang="en-US" dirty="0" smtClean="0"/>
              <a:t>효과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그림자 </a:t>
            </a:r>
            <a:r>
              <a:rPr lang="ko-KR" altLang="ko-KR" dirty="0"/>
              <a:t>효과를 줄 수 있는 </a:t>
            </a:r>
            <a:r>
              <a:rPr lang="en-US" altLang="ko-KR" b="1" dirty="0" smtClean="0"/>
              <a:t>shadow</a:t>
            </a:r>
          </a:p>
          <a:p>
            <a:pPr lvl="1"/>
            <a:r>
              <a:rPr lang="ko-KR" altLang="ko-KR" dirty="0" smtClean="0"/>
              <a:t>투명도 </a:t>
            </a:r>
            <a:r>
              <a:rPr lang="ko-KR" altLang="ko-KR" dirty="0"/>
              <a:t>조절을 위한 </a:t>
            </a:r>
            <a:r>
              <a:rPr lang="en-US" altLang="ko-KR" b="1" dirty="0" err="1" smtClean="0"/>
              <a:t>globalAlpha</a:t>
            </a:r>
            <a:endParaRPr lang="en-US" altLang="ko-KR" b="1" dirty="0" smtClean="0"/>
          </a:p>
          <a:p>
            <a:pPr lvl="1"/>
            <a:r>
              <a:rPr lang="ko-KR" altLang="ko-KR" dirty="0" smtClean="0"/>
              <a:t>지정한 </a:t>
            </a:r>
            <a:r>
              <a:rPr lang="ko-KR" altLang="ko-KR" dirty="0"/>
              <a:t>도형 모양으로 잘라내는 </a:t>
            </a:r>
            <a:r>
              <a:rPr lang="en-US" altLang="ko-KR" b="1" dirty="0"/>
              <a:t>clip</a:t>
            </a:r>
            <a:r>
              <a:rPr lang="en-US" altLang="ko-KR" dirty="0"/>
              <a:t>(</a:t>
            </a:r>
            <a:r>
              <a:rPr lang="ko-KR" altLang="ko-KR" dirty="0"/>
              <a:t>클립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ko-KR" dirty="0" smtClean="0"/>
              <a:t>도형간의 </a:t>
            </a:r>
            <a:r>
              <a:rPr lang="ko-KR" altLang="ko-KR" dirty="0"/>
              <a:t>연산을 위한 </a:t>
            </a:r>
            <a:r>
              <a:rPr lang="en-US" altLang="ko-KR" b="1" dirty="0" smtClean="0"/>
              <a:t>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217786"/>
              </p:ext>
            </p:extLst>
          </p:nvPr>
        </p:nvGraphicFramePr>
        <p:xfrm>
          <a:off x="827584" y="3573016"/>
          <a:ext cx="7920880" cy="2880320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3092915"/>
                <a:gridCol w="4827965"/>
              </a:tblGrid>
              <a:tr h="3649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캔버스 컨텍스트 속성 및 메소드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기능 및 설명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0150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context.shadowColor</a:t>
                      </a:r>
                      <a:endParaRPr lang="ko-KR" sz="1400" kern="100">
                        <a:effectLst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context.shadowBlur</a:t>
                      </a:r>
                      <a:endParaRPr lang="ko-KR" sz="1400" kern="100">
                        <a:effectLst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context.shadowOffsetX</a:t>
                      </a:r>
                      <a:endParaRPr lang="ko-KR" sz="1400" kern="100">
                        <a:effectLst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context.shadowOffsetY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그림자 효과를 줄 때 사용하는 속성들이다</a:t>
                      </a:r>
                      <a:r>
                        <a:rPr lang="en-US" sz="1400" kern="100">
                          <a:effectLst/>
                        </a:rPr>
                        <a:t>. </a:t>
                      </a:r>
                      <a:r>
                        <a:rPr lang="ko-KR" sz="1400" kern="100">
                          <a:effectLst/>
                        </a:rPr>
                        <a:t>그림자의 색상</a:t>
                      </a:r>
                      <a:r>
                        <a:rPr lang="en-US" sz="1400" kern="100">
                          <a:effectLst/>
                        </a:rPr>
                        <a:t>, </a:t>
                      </a:r>
                      <a:r>
                        <a:rPr lang="ko-KR" sz="1400" kern="100">
                          <a:effectLst/>
                        </a:rPr>
                        <a:t>흐림정도</a:t>
                      </a:r>
                      <a:r>
                        <a:rPr lang="en-US" sz="1400" kern="100">
                          <a:effectLst/>
                        </a:rPr>
                        <a:t>, </a:t>
                      </a:r>
                      <a:r>
                        <a:rPr lang="ko-KR" sz="1400" kern="100">
                          <a:effectLst/>
                        </a:rPr>
                        <a:t>그림자의 크기를 지정할 수 있다</a:t>
                      </a:r>
                      <a:r>
                        <a:rPr lang="en-US" sz="1400" kern="100">
                          <a:effectLst/>
                        </a:rPr>
                        <a:t>. shadowOffsetX, shadowOffsetY </a:t>
                      </a:r>
                      <a:r>
                        <a:rPr lang="ko-KR" sz="1400" kern="100">
                          <a:effectLst/>
                        </a:rPr>
                        <a:t>값을 조정함으로써 그림자의 크기를 조절할 수 있다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65105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context.globalAlpha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투명도를 조절하기 위해서는</a:t>
                      </a:r>
                      <a:r>
                        <a:rPr lang="en-US" sz="1400" kern="100">
                          <a:effectLst/>
                        </a:rPr>
                        <a:t>globalAlpha </a:t>
                      </a:r>
                      <a:r>
                        <a:rPr lang="ko-KR" sz="1400" kern="100">
                          <a:effectLst/>
                        </a:rPr>
                        <a:t>속성값을 조절하면 된다</a:t>
                      </a:r>
                      <a:r>
                        <a:rPr lang="en-US" sz="1400" kern="100">
                          <a:effectLst/>
                        </a:rPr>
                        <a:t>. 0</a:t>
                      </a:r>
                      <a:r>
                        <a:rPr lang="ko-KR" sz="1400" kern="100">
                          <a:effectLst/>
                        </a:rPr>
                        <a:t>과</a:t>
                      </a:r>
                      <a:r>
                        <a:rPr lang="en-US" sz="1400" kern="100">
                          <a:effectLst/>
                        </a:rPr>
                        <a:t> 1 </a:t>
                      </a:r>
                      <a:r>
                        <a:rPr lang="ko-KR" sz="1400" kern="100">
                          <a:effectLst/>
                        </a:rPr>
                        <a:t>사이의 실수값을 가져야 하며</a:t>
                      </a:r>
                      <a:r>
                        <a:rPr lang="en-US" sz="1400" kern="100">
                          <a:effectLst/>
                        </a:rPr>
                        <a:t> 0</a:t>
                      </a:r>
                      <a:r>
                        <a:rPr lang="ko-KR" sz="1400" kern="100">
                          <a:effectLst/>
                        </a:rPr>
                        <a:t>이 완전 투명한 상태</a:t>
                      </a:r>
                      <a:r>
                        <a:rPr lang="en-US" sz="1400" kern="100">
                          <a:effectLst/>
                        </a:rPr>
                        <a:t>, 1</a:t>
                      </a:r>
                      <a:r>
                        <a:rPr lang="ko-KR" sz="1400" kern="100">
                          <a:effectLst/>
                        </a:rPr>
                        <a:t>이 완전히 불투명한 상태를 뜻한다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50112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context.clip()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clip() </a:t>
                      </a:r>
                      <a:r>
                        <a:rPr lang="ko-KR" sz="1400" kern="100" dirty="0">
                          <a:effectLst/>
                        </a:rPr>
                        <a:t>메소드가 실행되기 바로 이전에 정의된 경로로도형 자르기를 수행한다</a:t>
                      </a:r>
                      <a:r>
                        <a:rPr lang="en-US" sz="1400" kern="100" dirty="0">
                          <a:effectLst/>
                        </a:rPr>
                        <a:t>. </a:t>
                      </a:r>
                      <a:r>
                        <a:rPr lang="ko-KR" sz="1400" kern="100" dirty="0">
                          <a:effectLst/>
                        </a:rPr>
                        <a:t>경로는 </a:t>
                      </a:r>
                      <a:r>
                        <a:rPr lang="en-US" sz="1400" kern="100" dirty="0">
                          <a:effectLst/>
                        </a:rPr>
                        <a:t>path() </a:t>
                      </a:r>
                      <a:r>
                        <a:rPr lang="ko-KR" sz="1400" kern="100" dirty="0">
                          <a:effectLst/>
                        </a:rPr>
                        <a:t>등을 이용해 지정하게 된다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034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그리기 효과 예제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076056" y="1600200"/>
            <a:ext cx="3610744" cy="4525963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클립 </a:t>
            </a:r>
            <a:r>
              <a:rPr lang="ko-KR" altLang="en-US" sz="1600" dirty="0"/>
              <a:t>효과 사용시 </a:t>
            </a:r>
            <a:r>
              <a:rPr lang="ko-KR" altLang="en-US" sz="1600" dirty="0" smtClean="0"/>
              <a:t>유의 사항</a:t>
            </a:r>
            <a:endParaRPr lang="en-US" altLang="ko-KR" sz="1600" dirty="0" smtClean="0"/>
          </a:p>
          <a:p>
            <a:pPr lvl="1"/>
            <a:r>
              <a:rPr lang="ko-KR" altLang="en-US" sz="1400" dirty="0" smtClean="0"/>
              <a:t>잘라내고자 </a:t>
            </a:r>
            <a:r>
              <a:rPr lang="ko-KR" altLang="en-US" sz="1400" dirty="0"/>
              <a:t>하는 그림을 그리기 이전에 </a:t>
            </a:r>
            <a:r>
              <a:rPr lang="en-US" altLang="ko-KR" sz="1400" dirty="0"/>
              <a:t>clip() </a:t>
            </a:r>
            <a:r>
              <a:rPr lang="ko-KR" altLang="en-US" sz="1400" dirty="0"/>
              <a:t>메서드를 </a:t>
            </a:r>
            <a:r>
              <a:rPr lang="ko-KR" altLang="en-US" sz="1400" dirty="0" smtClean="0"/>
              <a:t>실행해 함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clip</a:t>
            </a:r>
            <a:r>
              <a:rPr lang="en-US" altLang="ko-KR" sz="1400" dirty="0"/>
              <a:t>() </a:t>
            </a:r>
            <a:r>
              <a:rPr lang="ko-KR" altLang="en-US" sz="1400" dirty="0"/>
              <a:t>메서드 실행 이전에 그려진 그림은 자르기 효과가 </a:t>
            </a:r>
            <a:r>
              <a:rPr lang="ko-KR" altLang="en-US" sz="1400" dirty="0" smtClean="0"/>
              <a:t>적용 안됨</a:t>
            </a:r>
            <a:endParaRPr lang="ko-KR" altLang="en-US" sz="1400" dirty="0"/>
          </a:p>
        </p:txBody>
      </p:sp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2051048"/>
              </p:ext>
            </p:extLst>
          </p:nvPr>
        </p:nvGraphicFramePr>
        <p:xfrm>
          <a:off x="179512" y="1412776"/>
          <a:ext cx="4752528" cy="5283200"/>
        </p:xfrm>
        <a:graphic>
          <a:graphicData uri="http://schemas.openxmlformats.org/drawingml/2006/table">
            <a:tbl>
              <a:tblPr firstRow="1" firstCol="1" bandRow="1"/>
              <a:tblGrid>
                <a:gridCol w="305594"/>
                <a:gridCol w="4446934"/>
              </a:tblGrid>
              <a:tr h="3680460">
                <a:tc>
                  <a:txBody>
                    <a:bodyPr/>
                    <a:lstStyle/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12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13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14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15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16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17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18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19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20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21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22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23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24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25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26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7780" marR="71755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script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"text/</a:t>
                      </a:r>
                      <a:r>
                        <a:rPr lang="en-US" sz="1200" kern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canvas = </a:t>
                      </a:r>
                      <a:r>
                        <a:rPr lang="en-US" sz="1200" kern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.getElementById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myCanvas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context =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canvas.getContext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"2d"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context.beginPath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context.rect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(40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100)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context.closePath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context.clip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context.beginPath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context.rect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(20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60)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context.fillStyle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"green"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context.shadowColor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"blue"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context.shadowBlur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context.shadowOffsetX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context.shadowOffsetY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context.fill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context.beginPath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context.arc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(80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*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Math.PI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context.fillStyle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"red"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context.globalAlpha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context.shadowColor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"transparent"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context.fill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script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 Box 174"/>
          <p:cNvSpPr txBox="1">
            <a:spLocks noChangeArrowheads="1"/>
          </p:cNvSpPr>
          <p:nvPr/>
        </p:nvSpPr>
        <p:spPr bwMode="auto">
          <a:xfrm>
            <a:off x="4427983" y="5608703"/>
            <a:ext cx="2152016" cy="46488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400" b="1" kern="100" dirty="0">
                <a:effectLst/>
                <a:latin typeface="맑은 고딕"/>
                <a:ea typeface="맑은 고딕"/>
                <a:cs typeface="Times New Roman"/>
              </a:rPr>
              <a:t>(a) </a:t>
            </a: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clip()</a:t>
            </a:r>
            <a:r>
              <a:rPr lang="en-US" sz="1400" b="1" kern="100" dirty="0">
                <a:effectLst/>
                <a:latin typeface="맑은 고딕"/>
                <a:ea typeface="맑은 고딕"/>
                <a:cs typeface="Times New Roman"/>
              </a:rPr>
              <a:t> </a:t>
            </a:r>
            <a:r>
              <a:rPr lang="ko-KR" sz="1400" b="1" kern="100" dirty="0">
                <a:effectLst/>
                <a:latin typeface="맑은 고딕"/>
                <a:ea typeface="맑은 고딕"/>
                <a:cs typeface="Times New Roman"/>
              </a:rPr>
              <a:t>메소드를 실행하지 않은 </a:t>
            </a:r>
            <a:r>
              <a:rPr lang="ko-KR" sz="1400" b="1" kern="100" dirty="0" smtClean="0">
                <a:effectLst/>
                <a:latin typeface="맑은 고딕"/>
                <a:ea typeface="맑은 고딕"/>
                <a:cs typeface="Times New Roman"/>
              </a:rPr>
              <a:t>경우</a:t>
            </a:r>
            <a:endParaRPr lang="ko-KR" sz="1600" kern="100" dirty="0">
              <a:effectLst/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3" name="Text Box 174"/>
          <p:cNvSpPr txBox="1">
            <a:spLocks noChangeArrowheads="1"/>
          </p:cNvSpPr>
          <p:nvPr/>
        </p:nvSpPr>
        <p:spPr bwMode="auto">
          <a:xfrm>
            <a:off x="6876255" y="5608703"/>
            <a:ext cx="2152015" cy="46488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400" b="1" kern="100" dirty="0" smtClean="0">
                <a:effectLst/>
                <a:latin typeface="맑은 고딕"/>
                <a:ea typeface="맑은 고딕"/>
                <a:cs typeface="Times New Roman"/>
              </a:rPr>
              <a:t>(</a:t>
            </a:r>
            <a:r>
              <a:rPr lang="en-US" sz="1400" b="1" kern="100" dirty="0">
                <a:effectLst/>
                <a:latin typeface="맑은 고딕"/>
                <a:ea typeface="맑은 고딕"/>
                <a:cs typeface="Times New Roman"/>
              </a:rPr>
              <a:t>b) </a:t>
            </a: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clip()</a:t>
            </a:r>
            <a:r>
              <a:rPr lang="en-US" sz="1400" b="1" kern="100" dirty="0">
                <a:effectLst/>
                <a:latin typeface="맑은 고딕"/>
                <a:ea typeface="맑은 고딕"/>
                <a:cs typeface="Times New Roman"/>
              </a:rPr>
              <a:t> </a:t>
            </a:r>
            <a:r>
              <a:rPr lang="ko-KR" sz="1400" b="1" kern="100" dirty="0">
                <a:effectLst/>
                <a:latin typeface="맑은 고딕"/>
                <a:ea typeface="맑은 고딕"/>
                <a:cs typeface="Times New Roman"/>
              </a:rPr>
              <a:t>메소드를 실행한 경우 </a:t>
            </a:r>
            <a:endParaRPr lang="ko-KR" sz="1600" kern="100" dirty="0">
              <a:effectLst/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14" name="Picture 13"/>
          <p:cNvPicPr/>
          <p:nvPr/>
        </p:nvPicPr>
        <p:blipFill rotWithShape="1">
          <a:blip r:embed="rId2"/>
          <a:srcRect r="15177"/>
          <a:stretch/>
        </p:blipFill>
        <p:spPr>
          <a:xfrm>
            <a:off x="6821339" y="2996951"/>
            <a:ext cx="2206931" cy="251999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 rotWithShape="1">
          <a:blip r:embed="rId3"/>
          <a:srcRect r="14266"/>
          <a:stretch/>
        </p:blipFill>
        <p:spPr>
          <a:xfrm>
            <a:off x="4462717" y="2996951"/>
            <a:ext cx="2227600" cy="251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35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도형간 연산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2000" dirty="0" smtClean="0"/>
              <a:t>연속해서 그려 넣는 도형간의 연산을 통해 합성을 수행</a:t>
            </a:r>
            <a:endParaRPr lang="en-US" altLang="ko-KR" sz="2000" dirty="0" smtClean="0"/>
          </a:p>
          <a:p>
            <a:pPr lvl="1"/>
            <a:r>
              <a:rPr lang="en-US" altLang="ko-KR" sz="1800" dirty="0" err="1" smtClean="0"/>
              <a:t>globalCompositeOperation</a:t>
            </a:r>
            <a:r>
              <a:rPr lang="en-US" altLang="ko-KR" sz="1800" dirty="0" smtClean="0"/>
              <a:t> </a:t>
            </a:r>
            <a:r>
              <a:rPr lang="ko-KR" altLang="ko-KR" sz="1800" dirty="0" smtClean="0"/>
              <a:t>속성값을 이용</a:t>
            </a:r>
            <a:endParaRPr lang="en-US" altLang="ko-KR" sz="1800" dirty="0" smtClean="0"/>
          </a:p>
          <a:p>
            <a:pPr lvl="2"/>
            <a:r>
              <a:rPr lang="ko-KR" altLang="ko-KR" sz="1600" dirty="0" smtClean="0"/>
              <a:t>본 속성값을 지정한 시점의 전과 후에 대해 연산을 수행</a:t>
            </a:r>
            <a:endParaRPr lang="en-US" altLang="ko-KR" sz="1600" dirty="0" smtClean="0"/>
          </a:p>
          <a:p>
            <a:pPr lvl="2"/>
            <a:r>
              <a:rPr lang="ko-KR" altLang="ko-KR" sz="1600" dirty="0" smtClean="0"/>
              <a:t>속성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지정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이전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source, </a:t>
            </a:r>
            <a:r>
              <a:rPr lang="ko-KR" altLang="ko-KR" sz="1600" dirty="0" smtClean="0"/>
              <a:t>속성 지정 이후가</a:t>
            </a:r>
            <a:r>
              <a:rPr lang="en-US" altLang="ko-KR" sz="1600" dirty="0" smtClean="0"/>
              <a:t> destination</a:t>
            </a:r>
          </a:p>
          <a:p>
            <a:pPr lvl="2"/>
            <a:r>
              <a:rPr lang="ko-KR" altLang="ko-KR" sz="1600" dirty="0" smtClean="0"/>
              <a:t>기본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연산</a:t>
            </a:r>
            <a:r>
              <a:rPr lang="en-US" altLang="ko-KR" sz="1600" dirty="0" smtClean="0"/>
              <a:t>: source-over </a:t>
            </a:r>
            <a:r>
              <a:rPr lang="ko-KR" altLang="ko-KR" sz="1600" dirty="0" smtClean="0"/>
              <a:t>연산</a:t>
            </a:r>
            <a:endParaRPr lang="en-US" altLang="ko-KR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endParaRPr lang="ko-KR" alt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039058"/>
              </p:ext>
            </p:extLst>
          </p:nvPr>
        </p:nvGraphicFramePr>
        <p:xfrm>
          <a:off x="1187624" y="3284984"/>
          <a:ext cx="7128792" cy="3205159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3168352"/>
                <a:gridCol w="3960440"/>
              </a:tblGrid>
              <a:tr h="2607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캔버스 컨텍스트 속성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가능한 속성 값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03505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context.globalCompositeOperation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'source-atop'</a:t>
                      </a:r>
                      <a:endParaRPr lang="ko-KR" sz="1400" kern="100" dirty="0">
                        <a:effectLst/>
                      </a:endParaRPr>
                    </a:p>
                    <a:p>
                      <a:pPr indent="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'source-in'</a:t>
                      </a:r>
                      <a:endParaRPr lang="ko-KR" sz="1400" kern="100" dirty="0">
                        <a:effectLst/>
                      </a:endParaRPr>
                    </a:p>
                    <a:p>
                      <a:pPr indent="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'source-out'</a:t>
                      </a:r>
                      <a:endParaRPr lang="ko-KR" sz="1400" kern="100" dirty="0">
                        <a:effectLst/>
                      </a:endParaRPr>
                    </a:p>
                    <a:p>
                      <a:pPr indent="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'source-over'</a:t>
                      </a:r>
                      <a:endParaRPr lang="ko-KR" sz="1400" kern="100" dirty="0">
                        <a:effectLst/>
                      </a:endParaRPr>
                    </a:p>
                    <a:p>
                      <a:pPr indent="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'destination-atop'</a:t>
                      </a:r>
                      <a:endParaRPr lang="ko-KR" sz="1400" kern="100" dirty="0">
                        <a:effectLst/>
                      </a:endParaRPr>
                    </a:p>
                    <a:p>
                      <a:pPr indent="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'destination-in'</a:t>
                      </a:r>
                      <a:endParaRPr lang="ko-KR" sz="1400" kern="100" dirty="0">
                        <a:effectLst/>
                      </a:endParaRPr>
                    </a:p>
                    <a:p>
                      <a:pPr indent="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'destination-out'</a:t>
                      </a:r>
                      <a:endParaRPr lang="ko-KR" sz="1400" kern="100" dirty="0">
                        <a:effectLst/>
                      </a:endParaRPr>
                    </a:p>
                    <a:p>
                      <a:pPr indent="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'destination-over'</a:t>
                      </a:r>
                      <a:endParaRPr lang="ko-KR" sz="1400" kern="100" dirty="0">
                        <a:effectLst/>
                      </a:endParaRPr>
                    </a:p>
                    <a:p>
                      <a:pPr indent="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'lighter'</a:t>
                      </a:r>
                      <a:endParaRPr lang="ko-KR" sz="1400" kern="100" dirty="0">
                        <a:effectLst/>
                      </a:endParaRPr>
                    </a:p>
                    <a:p>
                      <a:pPr indent="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'darker'</a:t>
                      </a:r>
                      <a:endParaRPr lang="ko-KR" sz="1400" kern="100" dirty="0">
                        <a:effectLst/>
                      </a:endParaRPr>
                    </a:p>
                    <a:p>
                      <a:pPr indent="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'</a:t>
                      </a:r>
                      <a:r>
                        <a:rPr lang="en-US" sz="1400" kern="100" dirty="0" err="1">
                          <a:effectLst/>
                        </a:rPr>
                        <a:t>xor</a:t>
                      </a:r>
                      <a:r>
                        <a:rPr lang="en-US" sz="1400" kern="100" dirty="0">
                          <a:effectLst/>
                        </a:rPr>
                        <a:t>'</a:t>
                      </a:r>
                      <a:endParaRPr lang="ko-KR" sz="1400" kern="100" dirty="0">
                        <a:effectLst/>
                      </a:endParaRPr>
                    </a:p>
                    <a:p>
                      <a:pPr indent="3429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'copy';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99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dirty="0" smtClean="0"/>
              <a:t>10.1.1 </a:t>
            </a:r>
            <a:r>
              <a:rPr lang="ko-KR" altLang="en-US" dirty="0" smtClean="0"/>
              <a:t>캔버스의 특징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10.1.2 </a:t>
            </a:r>
            <a:r>
              <a:rPr lang="ko-KR" altLang="en-US" dirty="0" smtClean="0"/>
              <a:t>캔버스와 컨텍스트 객체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132856"/>
            <a:ext cx="7978080" cy="9120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10.1 </a:t>
            </a:r>
            <a:r>
              <a:rPr lang="ko-KR" altLang="en-US" dirty="0" smtClean="0"/>
              <a:t>캔버스 이해하기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85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변환 효과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변환</a:t>
            </a:r>
            <a:r>
              <a:rPr lang="en-US" altLang="ko-KR" dirty="0"/>
              <a:t>(transformation) </a:t>
            </a:r>
            <a:r>
              <a:rPr lang="ko-KR" altLang="ko-KR" dirty="0" smtClean="0"/>
              <a:t>효과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주로 </a:t>
            </a:r>
            <a:r>
              <a:rPr lang="ko-KR" altLang="ko-KR" dirty="0"/>
              <a:t>그림을 그려넣을때 </a:t>
            </a:r>
            <a:r>
              <a:rPr lang="ko-KR" altLang="ko-KR" dirty="0" smtClean="0"/>
              <a:t>위치 이동</a:t>
            </a:r>
            <a:r>
              <a:rPr lang="en-US" altLang="ko-KR" dirty="0" smtClean="0"/>
              <a:t>, </a:t>
            </a:r>
            <a:r>
              <a:rPr lang="ko-KR" altLang="ko-KR" dirty="0" smtClean="0"/>
              <a:t>회전</a:t>
            </a:r>
            <a:r>
              <a:rPr lang="en-US" altLang="ko-KR" dirty="0"/>
              <a:t>, </a:t>
            </a:r>
            <a:r>
              <a:rPr lang="ko-KR" altLang="ko-KR" dirty="0"/>
              <a:t>대칭 등의 기능을 </a:t>
            </a:r>
            <a:r>
              <a:rPr lang="ko-KR" altLang="ko-KR" dirty="0" smtClean="0"/>
              <a:t>수행</a:t>
            </a: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7412234"/>
                  </p:ext>
                </p:extLst>
              </p:nvPr>
            </p:nvGraphicFramePr>
            <p:xfrm>
              <a:off x="1115616" y="2564904"/>
              <a:ext cx="7488832" cy="3456385"/>
            </p:xfrm>
            <a:graphic>
              <a:graphicData uri="http://schemas.openxmlformats.org/drawingml/2006/table">
                <a:tbl>
                  <a:tblPr firstRow="1" firstCol="1" bandRow="1">
                    <a:tableStyleId>{1E171933-4619-4E11-9A3F-F7608DF75F80}</a:tableStyleId>
                  </a:tblPr>
                  <a:tblGrid>
                    <a:gridCol w="2453616"/>
                    <a:gridCol w="1063173"/>
                    <a:gridCol w="3972043"/>
                  </a:tblGrid>
                  <a:tr h="57350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400" kern="100" dirty="0">
                              <a:effectLst/>
                            </a:rPr>
                            <a:t>캔버스 컨텍스트</a:t>
                          </a:r>
                        </a:p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400" kern="100" dirty="0">
                              <a:effectLst/>
                            </a:rPr>
                            <a:t>속성 및 메소드</a:t>
                          </a:r>
                          <a:endParaRPr lang="ko-KR" sz="14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400" kern="100">
                              <a:effectLst/>
                            </a:rPr>
                            <a:t>기능</a:t>
                          </a:r>
                          <a:endParaRPr lang="ko-KR" sz="14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400" kern="100">
                              <a:effectLst/>
                            </a:rPr>
                            <a:t>기능 및 설명</a:t>
                          </a:r>
                          <a:endParaRPr lang="ko-KR" sz="14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7215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</a:rPr>
                            <a:t>context.translate(x, y);</a:t>
                          </a:r>
                          <a:endParaRPr lang="ko-KR" sz="14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400" kern="100">
                              <a:effectLst/>
                            </a:rPr>
                            <a:t>이동 변환</a:t>
                          </a:r>
                          <a:endParaRPr lang="ko-KR" sz="14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400" kern="100" dirty="0">
                              <a:effectLst/>
                            </a:rPr>
                            <a:t>기준좌표를</a:t>
                          </a:r>
                          <a:r>
                            <a:rPr lang="en-US" sz="1400" kern="100" dirty="0">
                              <a:effectLst/>
                            </a:rPr>
                            <a:t> (x, y) </a:t>
                          </a:r>
                          <a:r>
                            <a:rPr lang="ko-KR" sz="1400" kern="100" dirty="0">
                              <a:effectLst/>
                            </a:rPr>
                            <a:t>만큼 이동시켜 도형이나 그림의 위치를 이동시킨다</a:t>
                          </a:r>
                          <a:r>
                            <a:rPr lang="en-US" sz="1400" kern="100" dirty="0">
                              <a:effectLst/>
                            </a:rPr>
                            <a:t>.</a:t>
                          </a:r>
                          <a:endParaRPr lang="ko-KR" sz="14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04901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</a:rPr>
                            <a:t>context.scale(x, y);</a:t>
                          </a:r>
                          <a:endParaRPr lang="ko-KR" sz="14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400" kern="100">
                              <a:effectLst/>
                            </a:rPr>
                            <a:t>크기 변환</a:t>
                          </a:r>
                          <a:endParaRPr lang="ko-KR" sz="14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400" kern="100" dirty="0">
                              <a:effectLst/>
                            </a:rPr>
                            <a:t>도형의 크기를 조절한다</a:t>
                          </a:r>
                          <a:r>
                            <a:rPr lang="en-US" sz="1400" kern="100" dirty="0">
                              <a:effectLst/>
                            </a:rPr>
                            <a:t>. </a:t>
                          </a:r>
                          <a:r>
                            <a:rPr lang="ko-KR" sz="1400" kern="100" dirty="0">
                              <a:effectLst/>
                            </a:rPr>
                            <a:t>가로 세로 방향의 배율을</a:t>
                          </a:r>
                          <a:r>
                            <a:rPr lang="en-US" sz="1400" kern="100" dirty="0">
                              <a:effectLst/>
                            </a:rPr>
                            <a:t> (x, y)</a:t>
                          </a:r>
                          <a:r>
                            <a:rPr lang="ko-KR" sz="1400" kern="100" dirty="0">
                              <a:effectLst/>
                            </a:rPr>
                            <a:t>값으로 조절가능하며</a:t>
                          </a:r>
                          <a:r>
                            <a:rPr lang="en-US" sz="1400" kern="100" dirty="0">
                              <a:effectLst/>
                            </a:rPr>
                            <a:t> (1, 1)</a:t>
                          </a:r>
                          <a:r>
                            <a:rPr lang="ko-KR" sz="1400" kern="100" dirty="0">
                              <a:effectLst/>
                            </a:rPr>
                            <a:t>이 기준 값이며</a:t>
                          </a:r>
                          <a:r>
                            <a:rPr lang="en-US" sz="1400" kern="100" dirty="0">
                              <a:effectLst/>
                            </a:rPr>
                            <a:t> 1</a:t>
                          </a:r>
                          <a:r>
                            <a:rPr lang="ko-KR" sz="1400" kern="100" dirty="0">
                              <a:effectLst/>
                            </a:rPr>
                            <a:t>보다 크면 도형의 크기가 커지며</a:t>
                          </a:r>
                          <a:r>
                            <a:rPr lang="en-US" sz="1400" kern="100" dirty="0">
                              <a:effectLst/>
                            </a:rPr>
                            <a:t> 1</a:t>
                          </a:r>
                          <a:r>
                            <a:rPr lang="ko-KR" sz="1400" kern="100" dirty="0">
                              <a:effectLst/>
                            </a:rPr>
                            <a:t>보다 작은 값으로 설정하면 작아지게 된다</a:t>
                          </a:r>
                          <a:r>
                            <a:rPr lang="en-US" sz="1400" kern="100" dirty="0">
                              <a:effectLst/>
                            </a:rPr>
                            <a:t>.</a:t>
                          </a:r>
                          <a:endParaRPr lang="ko-KR" sz="14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261717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</a:rPr>
                            <a:t>context.rotate(</a:t>
                          </a:r>
                          <a:r>
                            <a:rPr lang="ko-KR" sz="1400" kern="100">
                              <a:effectLst/>
                            </a:rPr>
                            <a:t>회전각도</a:t>
                          </a:r>
                          <a:r>
                            <a:rPr lang="en-US" sz="1400" kern="100">
                              <a:effectLst/>
                            </a:rPr>
                            <a:t>);</a:t>
                          </a:r>
                          <a:endParaRPr lang="ko-KR" sz="14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400" kern="100">
                              <a:effectLst/>
                            </a:rPr>
                            <a:t>회전 변환</a:t>
                          </a:r>
                          <a:endParaRPr lang="ko-KR" sz="14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400" kern="100" dirty="0">
                              <a:effectLst/>
                            </a:rPr>
                            <a:t>도형과 그림을 회전시켜 그려 넣는다</a:t>
                          </a:r>
                          <a:r>
                            <a:rPr lang="en-US" sz="1400" kern="100" dirty="0">
                              <a:effectLst/>
                            </a:rPr>
                            <a:t>. </a:t>
                          </a:r>
                          <a:r>
                            <a:rPr lang="ko-KR" sz="1400" kern="100" dirty="0">
                              <a:effectLst/>
                            </a:rPr>
                            <a:t>회전각도는 라디안</a:t>
                          </a:r>
                          <a:r>
                            <a:rPr lang="en-US" sz="1400" kern="100" dirty="0">
                              <a:effectLst/>
                            </a:rPr>
                            <a:t>(radian) </a:t>
                          </a:r>
                          <a:r>
                            <a:rPr lang="ko-KR" sz="1400" kern="100" dirty="0">
                              <a:effectLst/>
                            </a:rPr>
                            <a:t>값으로 지정한다</a:t>
                          </a:r>
                          <a:r>
                            <a:rPr lang="en-US" sz="1400" kern="100" dirty="0">
                              <a:effectLst/>
                            </a:rPr>
                            <a:t>. 360</a:t>
                          </a:r>
                          <a:r>
                            <a:rPr lang="ko-KR" sz="1400" kern="100" dirty="0">
                              <a:effectLst/>
                            </a:rPr>
                            <a:t>°는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100">
                                  <a:effectLst/>
                                  <a:latin typeface="Cambria Math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sz="1400" kern="100">
                                  <a:effectLst/>
                                  <a:latin typeface="Cambria Math"/>
                                </a:rPr>
                                <m:t>π</m:t>
                              </m:r>
                            </m:oMath>
                          </a14:m>
                          <a:r>
                            <a:rPr lang="en-US" sz="1400" kern="100" dirty="0">
                              <a:effectLst/>
                            </a:rPr>
                            <a:t> </a:t>
                          </a:r>
                          <a:r>
                            <a:rPr lang="ko-KR" sz="1400" kern="100" dirty="0">
                              <a:effectLst/>
                            </a:rPr>
                            <a:t>즉</a:t>
                          </a:r>
                          <a:r>
                            <a:rPr lang="en-US" sz="1400" kern="100" dirty="0">
                              <a:effectLst/>
                            </a:rPr>
                            <a:t> 2*</a:t>
                          </a:r>
                          <a:r>
                            <a:rPr lang="en-US" sz="1400" kern="100" dirty="0" err="1">
                              <a:effectLst/>
                            </a:rPr>
                            <a:t>Math.PI</a:t>
                          </a:r>
                          <a:r>
                            <a:rPr lang="en-US" sz="1400" kern="100" dirty="0">
                              <a:effectLst/>
                            </a:rPr>
                            <a:t> </a:t>
                          </a:r>
                          <a:r>
                            <a:rPr lang="ko-KR" sz="1400" kern="100" dirty="0">
                              <a:effectLst/>
                            </a:rPr>
                            <a:t>로 지정할 수 있다</a:t>
                          </a:r>
                          <a:r>
                            <a:rPr lang="en-US" sz="1400" kern="100" dirty="0">
                              <a:effectLst/>
                            </a:rPr>
                            <a:t>. </a:t>
                          </a:r>
                          <a:r>
                            <a:rPr lang="ko-KR" sz="1400" kern="100" dirty="0">
                              <a:effectLst/>
                            </a:rPr>
                            <a:t>회전하는 중심점은</a:t>
                          </a:r>
                          <a:r>
                            <a:rPr lang="en-US" sz="1400" kern="100" dirty="0">
                              <a:effectLst/>
                            </a:rPr>
                            <a:t> context</a:t>
                          </a:r>
                          <a:r>
                            <a:rPr lang="ko-KR" sz="1400" kern="100" dirty="0">
                              <a:effectLst/>
                            </a:rPr>
                            <a:t>의 왼쪽 위 모서리이다</a:t>
                          </a:r>
                          <a:r>
                            <a:rPr lang="en-US" sz="1400" kern="100" dirty="0">
                              <a:effectLst/>
                            </a:rPr>
                            <a:t>.</a:t>
                          </a:r>
                          <a:endParaRPr lang="ko-KR" sz="14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7412234"/>
                  </p:ext>
                </p:extLst>
              </p:nvPr>
            </p:nvGraphicFramePr>
            <p:xfrm>
              <a:off x="1115616" y="2564904"/>
              <a:ext cx="7488832" cy="3456385"/>
            </p:xfrm>
            <a:graphic>
              <a:graphicData uri="http://schemas.openxmlformats.org/drawingml/2006/table">
                <a:tbl>
                  <a:tblPr firstRow="1" firstCol="1" bandRow="1">
                    <a:tableStyleId>{1E171933-4619-4E11-9A3F-F7608DF75F80}</a:tableStyleId>
                  </a:tblPr>
                  <a:tblGrid>
                    <a:gridCol w="2453616"/>
                    <a:gridCol w="1063173"/>
                    <a:gridCol w="3972043"/>
                  </a:tblGrid>
                  <a:tr h="57350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400" kern="100" dirty="0">
                              <a:effectLst/>
                            </a:rPr>
                            <a:t>캔버스 컨텍스트</a:t>
                          </a:r>
                        </a:p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400" kern="100" dirty="0">
                              <a:effectLst/>
                            </a:rPr>
                            <a:t>속성 및 메소드</a:t>
                          </a:r>
                          <a:endParaRPr lang="ko-KR" sz="14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400" kern="100">
                              <a:effectLst/>
                            </a:rPr>
                            <a:t>기능</a:t>
                          </a:r>
                          <a:endParaRPr lang="ko-KR" sz="14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400" kern="100">
                              <a:effectLst/>
                            </a:rPr>
                            <a:t>기능 및 설명</a:t>
                          </a:r>
                          <a:endParaRPr lang="ko-KR" sz="14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7215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</a:rPr>
                            <a:t>context.translate(x, y);</a:t>
                          </a:r>
                          <a:endParaRPr lang="ko-KR" sz="14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400" kern="100">
                              <a:effectLst/>
                            </a:rPr>
                            <a:t>이동 변환</a:t>
                          </a:r>
                          <a:endParaRPr lang="ko-KR" sz="14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400" kern="100" dirty="0">
                              <a:effectLst/>
                            </a:rPr>
                            <a:t>기준좌표를</a:t>
                          </a:r>
                          <a:r>
                            <a:rPr lang="en-US" sz="1400" kern="100" dirty="0">
                              <a:effectLst/>
                            </a:rPr>
                            <a:t> (x, y) </a:t>
                          </a:r>
                          <a:r>
                            <a:rPr lang="ko-KR" sz="1400" kern="100" dirty="0">
                              <a:effectLst/>
                            </a:rPr>
                            <a:t>만큼 이동시켜 도형이나 그림의 위치를 이동시킨다</a:t>
                          </a:r>
                          <a:r>
                            <a:rPr lang="en-US" sz="1400" kern="100" dirty="0">
                              <a:effectLst/>
                            </a:rPr>
                            <a:t>.</a:t>
                          </a:r>
                          <a:endParaRPr lang="ko-KR" sz="14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049010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</a:rPr>
                            <a:t>context.scale(x, y);</a:t>
                          </a:r>
                          <a:endParaRPr lang="ko-KR" sz="14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400" kern="100">
                              <a:effectLst/>
                            </a:rPr>
                            <a:t>크기 변환</a:t>
                          </a:r>
                          <a:endParaRPr lang="ko-KR" sz="14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400" kern="100" dirty="0">
                              <a:effectLst/>
                            </a:rPr>
                            <a:t>도형의 크기를 조절한다</a:t>
                          </a:r>
                          <a:r>
                            <a:rPr lang="en-US" sz="1400" kern="100" dirty="0">
                              <a:effectLst/>
                            </a:rPr>
                            <a:t>. </a:t>
                          </a:r>
                          <a:r>
                            <a:rPr lang="ko-KR" sz="1400" kern="100" dirty="0">
                              <a:effectLst/>
                            </a:rPr>
                            <a:t>가로 세로 방향의 배율을</a:t>
                          </a:r>
                          <a:r>
                            <a:rPr lang="en-US" sz="1400" kern="100" dirty="0">
                              <a:effectLst/>
                            </a:rPr>
                            <a:t> (x, y)</a:t>
                          </a:r>
                          <a:r>
                            <a:rPr lang="ko-KR" sz="1400" kern="100" dirty="0">
                              <a:effectLst/>
                            </a:rPr>
                            <a:t>값으로 조절가능하며</a:t>
                          </a:r>
                          <a:r>
                            <a:rPr lang="en-US" sz="1400" kern="100" dirty="0">
                              <a:effectLst/>
                            </a:rPr>
                            <a:t> (1, 1)</a:t>
                          </a:r>
                          <a:r>
                            <a:rPr lang="ko-KR" sz="1400" kern="100" dirty="0">
                              <a:effectLst/>
                            </a:rPr>
                            <a:t>이 기준 값이며</a:t>
                          </a:r>
                          <a:r>
                            <a:rPr lang="en-US" sz="1400" kern="100" dirty="0">
                              <a:effectLst/>
                            </a:rPr>
                            <a:t> 1</a:t>
                          </a:r>
                          <a:r>
                            <a:rPr lang="ko-KR" sz="1400" kern="100" dirty="0">
                              <a:effectLst/>
                            </a:rPr>
                            <a:t>보다 크면 도형의 크기가 커지며</a:t>
                          </a:r>
                          <a:r>
                            <a:rPr lang="en-US" sz="1400" kern="100" dirty="0">
                              <a:effectLst/>
                            </a:rPr>
                            <a:t> 1</a:t>
                          </a:r>
                          <a:r>
                            <a:rPr lang="ko-KR" sz="1400" kern="100" dirty="0">
                              <a:effectLst/>
                            </a:rPr>
                            <a:t>보다 작은 값으로 설정하면 작아지게 된다</a:t>
                          </a:r>
                          <a:r>
                            <a:rPr lang="en-US" sz="1400" kern="100" dirty="0">
                              <a:effectLst/>
                            </a:rPr>
                            <a:t>.</a:t>
                          </a:r>
                          <a:endParaRPr lang="ko-KR" sz="1400" kern="100" dirty="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261717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</a:rPr>
                            <a:t>context.rotate(</a:t>
                          </a:r>
                          <a:r>
                            <a:rPr lang="ko-KR" sz="1400" kern="100">
                              <a:effectLst/>
                            </a:rPr>
                            <a:t>회전각도</a:t>
                          </a:r>
                          <a:r>
                            <a:rPr lang="en-US" sz="1400" kern="100">
                              <a:effectLst/>
                            </a:rPr>
                            <a:t>);</a:t>
                          </a:r>
                          <a:endParaRPr lang="ko-KR" sz="14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400" kern="100">
                              <a:effectLst/>
                            </a:rPr>
                            <a:t>회전 변환</a:t>
                          </a:r>
                          <a:endParaRPr lang="ko-KR" sz="1400" kern="100">
                            <a:effectLst/>
                            <a:latin typeface="맑은 고딕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88633" t="-174396" r="-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04345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ko-KR" smtClean="0"/>
              <a:t>상하</a:t>
            </a:r>
            <a:r>
              <a:rPr lang="en-US" altLang="ko-KR" smtClean="0"/>
              <a:t>/</a:t>
            </a:r>
            <a:r>
              <a:rPr lang="ko-KR" altLang="ko-KR" smtClean="0"/>
              <a:t>좌우 대칭 변환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scale()  </a:t>
            </a:r>
            <a:r>
              <a:rPr lang="ko-KR" altLang="ko-KR" dirty="0" smtClean="0"/>
              <a:t>메소드의 인자 값을 조정</a:t>
            </a:r>
            <a:r>
              <a:rPr lang="ko-KR" altLang="en-US" dirty="0" smtClean="0"/>
              <a:t>하여 구현</a:t>
            </a: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11" name="Text Box 173"/>
          <p:cNvSpPr txBox="1">
            <a:spLocks noChangeArrowheads="1"/>
          </p:cNvSpPr>
          <p:nvPr/>
        </p:nvSpPr>
        <p:spPr bwMode="auto">
          <a:xfrm>
            <a:off x="1475656" y="2420888"/>
            <a:ext cx="5614819" cy="1539989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indent="635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400" kern="100">
                <a:effectLst/>
                <a:latin typeface="Consolas"/>
                <a:ea typeface="맑은 고딕"/>
                <a:cs typeface="Times New Roman"/>
              </a:rPr>
              <a:t>// </a:t>
            </a:r>
            <a:r>
              <a:rPr lang="ko-KR" sz="1400" kern="100">
                <a:effectLst/>
                <a:latin typeface="Consolas"/>
                <a:ea typeface="맑은 고딕"/>
                <a:cs typeface="Consolas"/>
              </a:rPr>
              <a:t>좌우</a:t>
            </a:r>
            <a:r>
              <a:rPr lang="ko-KR" sz="1400" kern="100">
                <a:effectLst/>
                <a:ea typeface="Consolas"/>
                <a:cs typeface="Times New Roman"/>
              </a:rPr>
              <a:t> </a:t>
            </a:r>
            <a:r>
              <a:rPr lang="ko-KR" sz="1400" kern="100">
                <a:effectLst/>
                <a:latin typeface="Consolas"/>
                <a:ea typeface="맑은 고딕"/>
                <a:cs typeface="Consolas"/>
              </a:rPr>
              <a:t>대칭</a:t>
            </a:r>
            <a:endParaRPr lang="ko-KR" sz="1400" kern="100">
              <a:effectLst/>
              <a:ea typeface="맑은 고딕"/>
              <a:cs typeface="Times New Roman"/>
            </a:endParaRPr>
          </a:p>
          <a:p>
            <a:pPr indent="635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400" kern="100">
                <a:effectLst/>
                <a:latin typeface="Consolas"/>
                <a:ea typeface="맑은 고딕"/>
                <a:cs typeface="Times New Roman"/>
              </a:rPr>
              <a:t>context.</a:t>
            </a:r>
            <a:r>
              <a:rPr lang="en-US" sz="1400" b="1" kern="100">
                <a:effectLst/>
                <a:latin typeface="Consolas"/>
                <a:ea typeface="맑은 고딕"/>
                <a:cs typeface="Times New Roman"/>
              </a:rPr>
              <a:t>scale(-1,1);</a:t>
            </a:r>
            <a:endParaRPr lang="ko-KR" sz="1400" kern="100">
              <a:effectLst/>
              <a:ea typeface="맑은 고딕"/>
              <a:cs typeface="Times New Roman"/>
            </a:endParaRPr>
          </a:p>
          <a:p>
            <a:pPr indent="635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400" kern="100">
                <a:effectLst/>
                <a:latin typeface="Consolas"/>
                <a:ea typeface="맑은 고딕"/>
                <a:cs typeface="Times New Roman"/>
              </a:rPr>
              <a:t>// </a:t>
            </a:r>
            <a:r>
              <a:rPr lang="ko-KR" sz="1400" kern="100">
                <a:effectLst/>
                <a:latin typeface="Consolas"/>
                <a:ea typeface="맑은 고딕"/>
                <a:cs typeface="Consolas"/>
              </a:rPr>
              <a:t>상하</a:t>
            </a:r>
            <a:r>
              <a:rPr lang="ko-KR" sz="1400" kern="100">
                <a:effectLst/>
                <a:ea typeface="Consolas"/>
                <a:cs typeface="Times New Roman"/>
              </a:rPr>
              <a:t> </a:t>
            </a:r>
            <a:r>
              <a:rPr lang="ko-KR" sz="1400" kern="100">
                <a:effectLst/>
                <a:latin typeface="Consolas"/>
                <a:ea typeface="맑은 고딕"/>
                <a:cs typeface="Consolas"/>
              </a:rPr>
              <a:t>대칭</a:t>
            </a:r>
            <a:endParaRPr lang="ko-KR" sz="1400" kern="100">
              <a:effectLst/>
              <a:ea typeface="맑은 고딕"/>
              <a:cs typeface="Times New Roman"/>
            </a:endParaRPr>
          </a:p>
          <a:p>
            <a:pPr indent="635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400" kern="100">
                <a:effectLst/>
                <a:latin typeface="Consolas"/>
                <a:ea typeface="맑은 고딕"/>
                <a:cs typeface="Times New Roman"/>
              </a:rPr>
              <a:t>context.</a:t>
            </a:r>
            <a:r>
              <a:rPr lang="en-US" sz="1400" b="1" kern="100">
                <a:effectLst/>
                <a:latin typeface="Consolas"/>
                <a:ea typeface="맑은 고딕"/>
                <a:cs typeface="Times New Roman"/>
              </a:rPr>
              <a:t>scale(1,-1);</a:t>
            </a:r>
            <a:endParaRPr lang="ko-KR" sz="14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27989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사용자 정의 변환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transform() </a:t>
                </a:r>
                <a:r>
                  <a:rPr lang="ko-KR" altLang="en-US" dirty="0" smtClean="0"/>
                  <a:t>메소드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ko-KR" dirty="0" smtClean="0"/>
                  <a:t>임의의 </a:t>
                </a:r>
                <a:r>
                  <a:rPr lang="ko-KR" altLang="ko-KR" dirty="0"/>
                  <a:t>사용자 정의 </a:t>
                </a:r>
                <a:r>
                  <a:rPr lang="ko-KR" altLang="ko-KR" dirty="0" smtClean="0"/>
                  <a:t>변환 </a:t>
                </a:r>
                <a:r>
                  <a:rPr lang="ko-KR" altLang="ko-KR" dirty="0"/>
                  <a:t>행렬을 </a:t>
                </a:r>
                <a:r>
                  <a:rPr lang="ko-KR" altLang="ko-KR" dirty="0" smtClean="0"/>
                  <a:t>지정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dirty="0" smtClean="0"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𝑒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𝑓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𝑥</m:t>
                    </m:r>
                    <m:r>
                      <a:rPr lang="en-US" altLang="ko-KR">
                        <a:latin typeface="Cambria Math"/>
                      </a:rPr>
                      <m:t>, </m:t>
                    </m:r>
                    <m:r>
                      <a:rPr lang="en-US" altLang="ko-KR" i="1">
                        <a:latin typeface="Cambria Math"/>
                      </a:rPr>
                      <m:t>𝑦</m:t>
                    </m:r>
                  </m:oMath>
                </a14:m>
                <a:r>
                  <a:rPr lang="ko-KR" altLang="ko-KR" dirty="0"/>
                  <a:t>는 변환되기 이전 </a:t>
                </a:r>
                <a:r>
                  <a:rPr lang="ko-KR" altLang="ko-KR" dirty="0" smtClean="0"/>
                  <a:t>좌표</a:t>
                </a:r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𝑥</m:t>
                    </m:r>
                    <m:r>
                      <a:rPr lang="en-US" altLang="ko-KR" i="1">
                        <a:latin typeface="Cambria Math"/>
                      </a:rPr>
                      <m:t>′</m:t>
                    </m:r>
                    <m:r>
                      <a:rPr lang="en-US" altLang="ko-KR">
                        <a:latin typeface="Cambria Math"/>
                      </a:rPr>
                      <m:t>, </m:t>
                    </m:r>
                    <m:r>
                      <a:rPr lang="en-US" altLang="ko-KR" i="1">
                        <a:latin typeface="Cambria Math"/>
                      </a:rPr>
                      <m:t>𝑦</m:t>
                    </m:r>
                    <m:r>
                      <a:rPr lang="en-US" altLang="ko-KR" i="1">
                        <a:latin typeface="Cambria Math"/>
                      </a:rPr>
                      <m:t>′</m:t>
                    </m:r>
                  </m:oMath>
                </a14:m>
                <a:r>
                  <a:rPr lang="ko-KR" altLang="ko-KR" dirty="0"/>
                  <a:t>는 사용자 정의 변환에 의해 변환된 이후의 </a:t>
                </a:r>
                <a:r>
                  <a:rPr lang="ko-KR" altLang="ko-KR" dirty="0" smtClean="0"/>
                  <a:t>좌표</a:t>
                </a:r>
                <a:r>
                  <a:rPr lang="en-US" altLang="ko-KR" dirty="0" smtClean="0"/>
                  <a:t> </a:t>
                </a:r>
                <a:r>
                  <a:rPr lang="ko-KR" altLang="ko-KR" dirty="0" smtClean="0"/>
                  <a:t>값</a:t>
                </a:r>
                <a:endParaRPr lang="en-US" altLang="ko-KR" dirty="0" smtClean="0"/>
              </a:p>
              <a:p>
                <a:endParaRPr lang="ko-KR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5" name="Text Box 173"/>
          <p:cNvSpPr txBox="1">
            <a:spLocks noChangeArrowheads="1"/>
          </p:cNvSpPr>
          <p:nvPr/>
        </p:nvSpPr>
        <p:spPr bwMode="auto">
          <a:xfrm>
            <a:off x="1475656" y="2132856"/>
            <a:ext cx="5400600" cy="864096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0"/>
              </a:spcAft>
            </a:pPr>
            <a:r>
              <a:rPr lang="en-US" sz="1400" kern="100" dirty="0" err="1">
                <a:effectLst/>
                <a:latin typeface="Consolas"/>
                <a:ea typeface="맑은 고딕"/>
                <a:cs typeface="Times New Roman"/>
              </a:rPr>
              <a:t>context.</a:t>
            </a:r>
            <a:r>
              <a:rPr lang="en-US" sz="1400" b="1" kern="100" dirty="0" err="1">
                <a:effectLst/>
                <a:latin typeface="Consolas"/>
                <a:ea typeface="맑은 고딕"/>
                <a:cs typeface="Times New Roman"/>
              </a:rPr>
              <a:t>transform</a:t>
            </a: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(a, b, c, d, e, f);</a:t>
            </a:r>
            <a:endParaRPr lang="ko-KR" sz="14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6501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정의 변환 예제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000" smtClean="0">
                        <a:latin typeface="Cambria Math"/>
                      </a:rPr>
                      <m:t>변환식</m:t>
                    </m:r>
                  </m:oMath>
                </a14:m>
                <a:endParaRPr lang="en-US" altLang="ko-KR" sz="2000" dirty="0" smtClean="0"/>
              </a:p>
              <a:p>
                <a:pPr lvl="1"/>
                <a:r>
                  <a:rPr lang="ko-KR" altLang="en-US" sz="1800" dirty="0" smtClean="0"/>
                  <a:t>크기변환</a:t>
                </a:r>
                <a:endParaRPr lang="en-US" altLang="ko-KR" sz="1800" dirty="0" smtClean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60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ko-KR" sz="160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ko-KR" sz="1600">
                        <a:latin typeface="Cambria Math"/>
                      </a:rPr>
                      <m:t>=2</m:t>
                    </m:r>
                    <m:r>
                      <a:rPr lang="en-US" altLang="ko-KR" sz="1600">
                        <a:latin typeface="Cambria Math"/>
                      </a:rPr>
                      <m:t>𝑥</m:t>
                    </m:r>
                    <m:r>
                      <a:rPr lang="en-US" altLang="ko-KR" sz="1600">
                        <a:latin typeface="Cambria Math"/>
                      </a:rPr>
                      <m:t>+0.5</m:t>
                    </m:r>
                    <m:r>
                      <a:rPr lang="en-US" altLang="ko-KR" sz="1600">
                        <a:latin typeface="Cambria Math"/>
                      </a:rPr>
                      <m:t>𝑦</m:t>
                    </m:r>
                  </m:oMath>
                </a14:m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60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altLang="ko-KR" sz="160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ko-KR" sz="1600">
                        <a:latin typeface="Cambria Math"/>
                      </a:rPr>
                      <m:t>=0.5</m:t>
                    </m:r>
                    <m:r>
                      <a:rPr lang="en-US" altLang="ko-KR" sz="1600">
                        <a:latin typeface="Cambria Math"/>
                      </a:rPr>
                      <m:t>𝑦</m:t>
                    </m:r>
                  </m:oMath>
                </a14:m>
                <a:endParaRPr lang="en-US" altLang="ko-KR" sz="1600" dirty="0" smtClean="0"/>
              </a:p>
              <a:p>
                <a:pPr lvl="1"/>
                <a:r>
                  <a:rPr lang="ko-KR" altLang="en-US" sz="1800" dirty="0" smtClean="0"/>
                  <a:t>이동 변환</a:t>
                </a:r>
                <a:endParaRPr lang="en-US" altLang="ko-KR" sz="1800" dirty="0" smtClean="0"/>
              </a:p>
              <a:p>
                <a:pPr lvl="2"/>
                <a:r>
                  <a:rPr lang="en-US" altLang="ko-KR" sz="1600" dirty="0" smtClean="0"/>
                  <a:t>(</a:t>
                </a:r>
                <a:r>
                  <a:rPr lang="en-US" altLang="ko-KR" sz="1600" dirty="0"/>
                  <a:t>150, 50) </a:t>
                </a:r>
                <a:r>
                  <a:rPr lang="ko-KR" altLang="ko-KR" sz="1600" dirty="0"/>
                  <a:t>만큼 </a:t>
                </a:r>
                <a:r>
                  <a:rPr lang="ko-KR" altLang="ko-KR" sz="1600" dirty="0" smtClean="0"/>
                  <a:t>이동</a:t>
                </a:r>
                <a:endParaRPr lang="en-US" altLang="ko-KR" sz="1600" dirty="0" smtClean="0"/>
              </a:p>
              <a:p>
                <a:r>
                  <a:rPr lang="ko-KR" altLang="ko-KR" sz="2000" dirty="0" smtClean="0"/>
                  <a:t>유의</a:t>
                </a:r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사항</a:t>
                </a:r>
                <a:endParaRPr lang="en-US" altLang="ko-KR" sz="2000" dirty="0" smtClean="0"/>
              </a:p>
              <a:p>
                <a:pPr lvl="1"/>
                <a:r>
                  <a:rPr lang="ko-KR" altLang="ko-KR" sz="1800" dirty="0" smtClean="0"/>
                  <a:t>그림을 </a:t>
                </a:r>
                <a:r>
                  <a:rPr lang="ko-KR" altLang="ko-KR" sz="1800" dirty="0"/>
                  <a:t>그려 </a:t>
                </a:r>
                <a:r>
                  <a:rPr lang="ko-KR" altLang="ko-KR" sz="1800" dirty="0" smtClean="0"/>
                  <a:t>넣</a:t>
                </a:r>
                <a:r>
                  <a:rPr lang="ko-KR" altLang="en-US" sz="1800" dirty="0" smtClean="0"/>
                  <a:t>기 전에 </a:t>
                </a:r>
                <a:r>
                  <a:rPr lang="en-US" altLang="ko-KR" sz="1800" dirty="0"/>
                  <a:t>transform() </a:t>
                </a:r>
                <a:r>
                  <a:rPr lang="ko-KR" altLang="ko-KR" sz="1800" dirty="0" smtClean="0"/>
                  <a:t>메소드</a:t>
                </a:r>
                <a:r>
                  <a:rPr lang="ko-KR" altLang="en-US" sz="1800" dirty="0" smtClean="0"/>
                  <a:t>를 실행해야 함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352208"/>
              </p:ext>
            </p:extLst>
          </p:nvPr>
        </p:nvGraphicFramePr>
        <p:xfrm>
          <a:off x="323528" y="4240217"/>
          <a:ext cx="4320480" cy="2160240"/>
        </p:xfrm>
        <a:graphic>
          <a:graphicData uri="http://schemas.openxmlformats.org/drawingml/2006/table">
            <a:tbl>
              <a:tblPr firstRow="1" firstCol="1" bandRow="1"/>
              <a:tblGrid>
                <a:gridCol w="192324"/>
                <a:gridCol w="4128156"/>
              </a:tblGrid>
              <a:tr h="2160240">
                <a:tc>
                  <a:txBody>
                    <a:bodyPr/>
                    <a:lstStyle/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7780" marR="71755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// original drawing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context.rect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100)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context.fillStyle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"green"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context.fill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>
                          <a:solidFill>
                            <a:srgbClr val="00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// drawing after custom transformation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context.transform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(2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-0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150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50)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context.rect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100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100)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context.fill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960152" y="4213464"/>
            <a:ext cx="4084124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00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변환의 초기화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2000" dirty="0" smtClean="0"/>
              <a:t>현재까지 지정된 변환이나 사용자 정의 변환 행렬을 초기화</a:t>
            </a:r>
            <a:endParaRPr lang="en-US" altLang="ko-KR" sz="2000" dirty="0" smtClean="0"/>
          </a:p>
          <a:p>
            <a:pPr lvl="1"/>
            <a:r>
              <a:rPr lang="en-US" altLang="ko-KR" sz="1800" dirty="0" err="1" smtClean="0"/>
              <a:t>setTransform</a:t>
            </a:r>
            <a:r>
              <a:rPr lang="en-US" altLang="ko-KR" sz="1800" dirty="0" smtClean="0"/>
              <a:t>() </a:t>
            </a:r>
            <a:r>
              <a:rPr lang="ko-KR" altLang="ko-KR" sz="1800" dirty="0" smtClean="0"/>
              <a:t>메소드 이용</a:t>
            </a:r>
            <a:endParaRPr lang="en-US" altLang="ko-KR" sz="1800" dirty="0" smtClean="0"/>
          </a:p>
          <a:p>
            <a:pPr lvl="1"/>
            <a:r>
              <a:rPr lang="ko-KR" altLang="ko-KR" sz="1800" dirty="0" smtClean="0"/>
              <a:t>아무런 변환을 지정하지 않은 기본 상태</a:t>
            </a:r>
            <a:r>
              <a:rPr lang="ko-KR" altLang="en-US" sz="1800" dirty="0" smtClean="0"/>
              <a:t>로 초기화</a:t>
            </a:r>
            <a:endParaRPr lang="ko-KR" alt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8" name="Text Box 173"/>
          <p:cNvSpPr txBox="1">
            <a:spLocks noChangeArrowheads="1"/>
          </p:cNvSpPr>
          <p:nvPr/>
        </p:nvSpPr>
        <p:spPr bwMode="auto">
          <a:xfrm>
            <a:off x="1763688" y="2996952"/>
            <a:ext cx="5254779" cy="866959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indent="635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400" kern="100" dirty="0"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kern="100" dirty="0" err="1" smtClean="0">
                <a:effectLst/>
                <a:latin typeface="Consolas"/>
                <a:ea typeface="맑은 고딕"/>
                <a:cs typeface="Times New Roman"/>
              </a:rPr>
              <a:t>context.</a:t>
            </a:r>
            <a:r>
              <a:rPr lang="en-US" sz="1400" b="1" kern="100" dirty="0" err="1" smtClean="0">
                <a:effectLst/>
                <a:latin typeface="Consolas"/>
                <a:ea typeface="맑은 고딕"/>
                <a:cs typeface="Times New Roman"/>
              </a:rPr>
              <a:t>setTransform</a:t>
            </a:r>
            <a:r>
              <a:rPr lang="en-US" sz="1400" kern="100" dirty="0" smtClean="0">
                <a:effectLst/>
                <a:latin typeface="Consolas"/>
                <a:ea typeface="맑은 고딕"/>
                <a:cs typeface="Times New Roman"/>
              </a:rPr>
              <a:t>(1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, 0, 0, 1, 0, 0);</a:t>
            </a:r>
            <a:endParaRPr lang="ko-KR" sz="14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23851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픽셀 데이터 </a:t>
            </a:r>
            <a:r>
              <a:rPr lang="ko-KR" altLang="en-US" dirty="0" smtClean="0"/>
              <a:t>접근하기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2000" dirty="0" smtClean="0"/>
              <a:t>캔버스에 그려진 그림의 픽셀 데이터</a:t>
            </a:r>
            <a:r>
              <a:rPr lang="ko-KR" altLang="en-US" sz="2000" dirty="0" smtClean="0"/>
              <a:t>에 접근</a:t>
            </a:r>
            <a:endParaRPr lang="en-US" altLang="ko-KR" sz="2000" dirty="0" smtClean="0"/>
          </a:p>
          <a:p>
            <a:pPr lvl="1"/>
            <a:r>
              <a:rPr lang="en-US" altLang="ko-KR" sz="1800" dirty="0" err="1" smtClean="0"/>
              <a:t>getImageData</a:t>
            </a:r>
            <a:r>
              <a:rPr lang="en-US" altLang="ko-KR" sz="1800" dirty="0" smtClean="0"/>
              <a:t>() </a:t>
            </a:r>
            <a:r>
              <a:rPr lang="ko-KR" altLang="ko-KR" sz="1800" dirty="0" smtClean="0"/>
              <a:t>메소드</a:t>
            </a:r>
            <a:endParaRPr lang="en-US" altLang="ko-KR" sz="1800" dirty="0" smtClean="0"/>
          </a:p>
          <a:p>
            <a:pPr lvl="2"/>
            <a:r>
              <a:rPr lang="ko-KR" altLang="ko-KR" sz="1600" dirty="0" smtClean="0"/>
              <a:t>리턴 객체의 </a:t>
            </a:r>
            <a:r>
              <a:rPr lang="en-US" altLang="ko-KR" sz="1600" dirty="0" smtClean="0"/>
              <a:t>data </a:t>
            </a:r>
            <a:r>
              <a:rPr lang="ko-KR" altLang="ko-KR" sz="1600" dirty="0" smtClean="0"/>
              <a:t>속성에 각 픽셀 별 데이터가</a:t>
            </a:r>
            <a:r>
              <a:rPr lang="en-US" altLang="ko-KR" sz="1600" dirty="0" smtClean="0"/>
              <a:t> 1</a:t>
            </a:r>
            <a:r>
              <a:rPr lang="ko-KR" altLang="ko-KR" sz="1600" dirty="0" smtClean="0"/>
              <a:t>차원 배열로 저장되어 </a:t>
            </a:r>
            <a:r>
              <a:rPr lang="ko-KR" altLang="en-US" sz="1600" dirty="0" smtClean="0"/>
              <a:t>있음</a:t>
            </a:r>
            <a:endParaRPr lang="en-US" altLang="ko-KR" sz="1600" dirty="0" smtClean="0"/>
          </a:p>
          <a:p>
            <a:pPr lvl="3"/>
            <a:r>
              <a:rPr lang="en-US" altLang="ko-KR" sz="1400" dirty="0"/>
              <a:t>data </a:t>
            </a:r>
            <a:r>
              <a:rPr lang="ko-KR" altLang="ko-KR" sz="1400" dirty="0"/>
              <a:t>속성 배열의 길이는 캔버스의 가로</a:t>
            </a:r>
            <a:r>
              <a:rPr lang="en-US" altLang="ko-KR" sz="1400" dirty="0"/>
              <a:t>*</a:t>
            </a:r>
            <a:r>
              <a:rPr lang="ko-KR" altLang="ko-KR" sz="1400" dirty="0"/>
              <a:t>세로</a:t>
            </a:r>
            <a:r>
              <a:rPr lang="en-US" altLang="ko-KR" sz="1400" dirty="0"/>
              <a:t>*</a:t>
            </a:r>
            <a:r>
              <a:rPr lang="en-US" altLang="ko-KR" sz="1400" dirty="0" smtClean="0"/>
              <a:t>4</a:t>
            </a:r>
          </a:p>
          <a:p>
            <a:pPr lvl="2"/>
            <a:r>
              <a:rPr lang="ko-KR" altLang="ko-KR" sz="1600" dirty="0" smtClean="0"/>
              <a:t>픽셀</a:t>
            </a:r>
            <a:r>
              <a:rPr lang="ko-KR" altLang="en-US" sz="1600" dirty="0" smtClean="0"/>
              <a:t>의 구성</a:t>
            </a:r>
            <a:r>
              <a:rPr lang="en-US" altLang="ko-KR" sz="1600" dirty="0" smtClean="0"/>
              <a:t>: red, green, blue, alpha </a:t>
            </a:r>
            <a:r>
              <a:rPr lang="ko-KR" altLang="ko-KR" sz="1600" dirty="0" smtClean="0"/>
              <a:t>값의</a:t>
            </a:r>
            <a:r>
              <a:rPr lang="en-US" altLang="ko-KR" sz="1600" dirty="0" smtClean="0"/>
              <a:t> 4</a:t>
            </a:r>
            <a:r>
              <a:rPr lang="ko-KR" altLang="ko-KR" sz="1600" dirty="0" smtClean="0"/>
              <a:t>개의 요소</a:t>
            </a:r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1"/>
            <a:r>
              <a:rPr lang="en-US" altLang="ko-KR" dirty="0" err="1"/>
              <a:t>putImageData</a:t>
            </a:r>
            <a:r>
              <a:rPr lang="en-US" altLang="ko-KR" dirty="0"/>
              <a:t>() </a:t>
            </a:r>
            <a:r>
              <a:rPr lang="ko-KR" altLang="en-US" dirty="0" smtClean="0"/>
              <a:t>메소드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픽셀 </a:t>
            </a:r>
            <a:r>
              <a:rPr lang="ko-KR" altLang="en-US" dirty="0"/>
              <a:t>데이터의 값을 </a:t>
            </a:r>
            <a:r>
              <a:rPr lang="ko-KR" altLang="en-US" dirty="0" smtClean="0"/>
              <a:t>수정 후 다시 컨텍스트에 반영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5" name="Text Box 173"/>
          <p:cNvSpPr txBox="1">
            <a:spLocks noChangeArrowheads="1"/>
          </p:cNvSpPr>
          <p:nvPr/>
        </p:nvSpPr>
        <p:spPr bwMode="auto">
          <a:xfrm>
            <a:off x="1579760" y="3212976"/>
            <a:ext cx="7272808" cy="720080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254000" algn="l" latinLnBrk="1">
              <a:lnSpc>
                <a:spcPts val="16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Consolas"/>
                <a:ea typeface="맑은 고딕"/>
                <a:cs typeface="Times New Roman"/>
              </a:rPr>
              <a:t>var</a:t>
            </a:r>
            <a:r>
              <a:rPr lang="en-US" sz="1400" kern="100">
                <a:effectLst/>
                <a:latin typeface="Consolas"/>
                <a:ea typeface="맑은 고딕"/>
                <a:cs typeface="Times New Roman"/>
              </a:rPr>
              <a:t> imgData= context.</a:t>
            </a:r>
            <a:r>
              <a:rPr lang="en-US" sz="1400" b="1" kern="100">
                <a:effectLst/>
                <a:latin typeface="Consolas"/>
                <a:ea typeface="맑은 고딕"/>
                <a:cs typeface="Times New Roman"/>
              </a:rPr>
              <a:t>getImageData</a:t>
            </a:r>
            <a:r>
              <a:rPr lang="en-US" sz="1400" kern="100">
                <a:effectLst/>
                <a:latin typeface="Consolas"/>
                <a:ea typeface="맑은 고딕"/>
                <a:cs typeface="Times New Roman"/>
              </a:rPr>
              <a:t>(0, 0, canvas.width, canvas.height);</a:t>
            </a:r>
            <a:endParaRPr lang="ko-KR" sz="1400" kern="100">
              <a:effectLst/>
              <a:ea typeface="맑은 고딕"/>
              <a:cs typeface="Times New Roman"/>
            </a:endParaRPr>
          </a:p>
          <a:p>
            <a:pPr marL="254000" algn="l" latinLnBrk="1">
              <a:lnSpc>
                <a:spcPts val="1600"/>
              </a:lnSpc>
              <a:spcAft>
                <a:spcPts val="0"/>
              </a:spcAft>
            </a:pPr>
            <a:r>
              <a:rPr lang="en-US" sz="1400" b="1" kern="100">
                <a:effectLst/>
                <a:latin typeface="Consolas"/>
                <a:ea typeface="맑은 고딕"/>
                <a:cs typeface="Times New Roman"/>
              </a:rPr>
              <a:t>var</a:t>
            </a:r>
            <a:r>
              <a:rPr lang="en-US" sz="1400" kern="100">
                <a:effectLst/>
                <a:latin typeface="Consolas"/>
                <a:ea typeface="맑은 고딕"/>
                <a:cs typeface="Times New Roman"/>
              </a:rPr>
              <a:t> data = imgData.data;</a:t>
            </a:r>
            <a:endParaRPr lang="ko-KR" sz="1400" kern="100">
              <a:effectLst/>
              <a:ea typeface="맑은 고딕"/>
              <a:cs typeface="Times New Roman"/>
            </a:endParaRPr>
          </a:p>
        </p:txBody>
      </p:sp>
      <p:sp>
        <p:nvSpPr>
          <p:cNvPr id="9" name="Text Box 173"/>
          <p:cNvSpPr txBox="1">
            <a:spLocks noChangeArrowheads="1"/>
          </p:cNvSpPr>
          <p:nvPr/>
        </p:nvSpPr>
        <p:spPr bwMode="auto">
          <a:xfrm>
            <a:off x="1600883" y="5229200"/>
            <a:ext cx="7251685" cy="742950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254000" algn="l" latinLnBrk="1">
              <a:lnSpc>
                <a:spcPts val="1200"/>
              </a:lnSpc>
              <a:spcAft>
                <a:spcPts val="0"/>
              </a:spcAft>
            </a:pPr>
            <a:r>
              <a:rPr lang="en-US" sz="1400" kern="100">
                <a:effectLst/>
                <a:latin typeface="Consolas"/>
                <a:ea typeface="맑은 고딕"/>
                <a:cs typeface="Times New Roman"/>
              </a:rPr>
              <a:t>context.</a:t>
            </a:r>
            <a:r>
              <a:rPr lang="en-US" sz="1400" b="1" kern="100">
                <a:effectLst/>
                <a:latin typeface="Consolas"/>
                <a:ea typeface="맑은 고딕"/>
                <a:cs typeface="Times New Roman"/>
              </a:rPr>
              <a:t>putImageData</a:t>
            </a:r>
            <a:r>
              <a:rPr lang="en-US" sz="1400" kern="100">
                <a:effectLst/>
                <a:latin typeface="Consolas"/>
                <a:ea typeface="맑은 고딕"/>
                <a:cs typeface="Times New Roman"/>
              </a:rPr>
              <a:t>(imgData, 0, 0);</a:t>
            </a:r>
            <a:endParaRPr lang="ko-KR" sz="14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74701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로 저장하기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ko-KR" sz="2000" dirty="0" smtClean="0"/>
              <a:t>그림을</a:t>
            </a:r>
            <a:r>
              <a:rPr lang="en-US" altLang="ko-KR" sz="2000" dirty="0" smtClean="0"/>
              <a:t> PNG(Portable Network Graphics) </a:t>
            </a:r>
            <a:r>
              <a:rPr lang="ko-KR" altLang="ko-KR" sz="2000" dirty="0" smtClean="0"/>
              <a:t>등의 형식으로 저장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캔버스의 </a:t>
            </a:r>
            <a:r>
              <a:rPr lang="en-US" altLang="ko-KR" sz="1800" dirty="0" err="1" smtClean="0"/>
              <a:t>toDataURL</a:t>
            </a:r>
            <a:r>
              <a:rPr lang="en-US" altLang="ko-KR" sz="1800" dirty="0" smtClean="0"/>
              <a:t>() </a:t>
            </a:r>
            <a:r>
              <a:rPr lang="ko-KR" altLang="ko-KR" sz="1800" dirty="0" smtClean="0"/>
              <a:t>메소드 이용</a:t>
            </a:r>
            <a:endParaRPr lang="en-US" altLang="ko-KR" sz="1800" dirty="0" smtClean="0"/>
          </a:p>
          <a:p>
            <a:pPr lvl="2"/>
            <a:r>
              <a:rPr lang="ko-KR" altLang="ko-KR" sz="1600" dirty="0" smtClean="0"/>
              <a:t>그림을 </a:t>
            </a:r>
            <a:r>
              <a:rPr lang="en-US" altLang="ko-KR" sz="1600" dirty="0" err="1" smtClean="0"/>
              <a:t>toDataURL</a:t>
            </a:r>
            <a:r>
              <a:rPr lang="en-US" altLang="ko-KR" sz="1600" dirty="0" smtClean="0"/>
              <a:t>() </a:t>
            </a:r>
            <a:r>
              <a:rPr lang="ko-KR" altLang="ko-KR" sz="1600" dirty="0" smtClean="0"/>
              <a:t>메소드를 이용해서</a:t>
            </a:r>
            <a:r>
              <a:rPr lang="en-US" altLang="ko-KR" sz="1600" dirty="0" smtClean="0"/>
              <a:t> PNG </a:t>
            </a:r>
            <a:r>
              <a:rPr lang="ko-KR" altLang="ko-KR" sz="1600" dirty="0" smtClean="0"/>
              <a:t>형태의 데이터로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변환</a:t>
            </a:r>
            <a:endParaRPr lang="en-US" altLang="ko-KR" sz="1600" dirty="0" smtClean="0"/>
          </a:p>
          <a:p>
            <a:pPr lvl="2"/>
            <a:r>
              <a:rPr lang="ko-KR" altLang="ko-KR" sz="1600" dirty="0" smtClean="0"/>
              <a:t>이를 캔버스 요소의 </a:t>
            </a:r>
            <a:r>
              <a:rPr lang="en-US" altLang="ko-KR" sz="1600" dirty="0" err="1" smtClean="0"/>
              <a:t>src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속성으로 지정하면 파일로 저장이 가</a:t>
            </a:r>
            <a:r>
              <a:rPr lang="ko-KR" altLang="en-US" sz="1600" dirty="0" smtClean="0"/>
              <a:t>능</a:t>
            </a:r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1"/>
            <a:r>
              <a:rPr lang="ko-KR" altLang="ko-KR" sz="1800" dirty="0" smtClean="0"/>
              <a:t>유의 사항</a:t>
            </a:r>
            <a:endParaRPr lang="en-US" altLang="ko-KR" sz="1800" dirty="0" smtClean="0"/>
          </a:p>
          <a:p>
            <a:pPr lvl="2"/>
            <a:r>
              <a:rPr lang="en-US" altLang="ko-KR" sz="1600" b="1" dirty="0" err="1" smtClean="0"/>
              <a:t>toDataURL</a:t>
            </a:r>
            <a:r>
              <a:rPr lang="en-US" altLang="ko-KR" sz="1600" b="1" dirty="0"/>
              <a:t>()</a:t>
            </a:r>
            <a:r>
              <a:rPr lang="en-US" altLang="ko-KR" sz="1600" dirty="0"/>
              <a:t> </a:t>
            </a:r>
            <a:r>
              <a:rPr lang="ko-KR" altLang="ko-KR" sz="1600" dirty="0"/>
              <a:t>메소드는 캔버스 컨텍스트의 메소드가 </a:t>
            </a:r>
            <a:r>
              <a:rPr lang="ko-KR" altLang="en-US" sz="1600" dirty="0" smtClean="0"/>
              <a:t>아닌 </a:t>
            </a:r>
            <a:r>
              <a:rPr lang="ko-KR" altLang="ko-KR" sz="1600" dirty="0" smtClean="0"/>
              <a:t>캔버스 </a:t>
            </a:r>
            <a:r>
              <a:rPr lang="ko-KR" altLang="ko-KR" sz="1600" dirty="0"/>
              <a:t>객체의 </a:t>
            </a:r>
            <a:r>
              <a:rPr lang="ko-KR" altLang="ko-KR" sz="1600" dirty="0" smtClean="0"/>
              <a:t>메소드</a:t>
            </a:r>
            <a:endParaRPr lang="en-US" altLang="ko-KR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18" name="Text Box 173"/>
          <p:cNvSpPr txBox="1">
            <a:spLocks noChangeArrowheads="1"/>
          </p:cNvSpPr>
          <p:nvPr/>
        </p:nvSpPr>
        <p:spPr bwMode="auto">
          <a:xfrm>
            <a:off x="1763688" y="3023755"/>
            <a:ext cx="5904656" cy="936104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254000" algn="l" latinLnBrk="1">
              <a:lnSpc>
                <a:spcPts val="1600"/>
              </a:lnSpc>
              <a:spcAft>
                <a:spcPts val="0"/>
              </a:spcAft>
            </a:pPr>
            <a:r>
              <a:rPr lang="en-US" sz="1400" kern="100">
                <a:effectLst/>
                <a:latin typeface="Consolas"/>
                <a:ea typeface="맑은 고딕"/>
                <a:cs typeface="Times New Roman"/>
              </a:rPr>
              <a:t>var dataURL = canvas.</a:t>
            </a:r>
            <a:r>
              <a:rPr lang="en-US" sz="1400" b="1" kern="100">
                <a:effectLst/>
                <a:latin typeface="Consolas"/>
                <a:ea typeface="맑은 고딕"/>
                <a:cs typeface="Times New Roman"/>
              </a:rPr>
              <a:t>toDataURL</a:t>
            </a:r>
            <a:r>
              <a:rPr lang="en-US" sz="1400" kern="100">
                <a:effectLst/>
                <a:latin typeface="Consolas"/>
                <a:ea typeface="맑은 고딕"/>
                <a:cs typeface="Times New Roman"/>
              </a:rPr>
              <a:t>();</a:t>
            </a:r>
            <a:endParaRPr lang="ko-KR" sz="1400" kern="100">
              <a:effectLst/>
              <a:ea typeface="맑은 고딕"/>
              <a:cs typeface="Times New Roman"/>
            </a:endParaRPr>
          </a:p>
          <a:p>
            <a:pPr marL="254000" algn="l" latinLnBrk="1">
              <a:lnSpc>
                <a:spcPts val="1600"/>
              </a:lnSpc>
              <a:spcAft>
                <a:spcPts val="0"/>
              </a:spcAft>
            </a:pPr>
            <a:r>
              <a:rPr lang="en-US" sz="1400" kern="100">
                <a:effectLst/>
                <a:latin typeface="Consolas"/>
                <a:ea typeface="맑은 고딕"/>
                <a:cs typeface="Times New Roman"/>
              </a:rPr>
              <a:t>canvasDom.src = </a:t>
            </a:r>
            <a:r>
              <a:rPr lang="en-US" sz="1400" b="1" kern="100">
                <a:effectLst/>
                <a:latin typeface="Consolas"/>
                <a:ea typeface="맑은 고딕"/>
                <a:cs typeface="Times New Roman"/>
              </a:rPr>
              <a:t>dataURL</a:t>
            </a:r>
            <a:r>
              <a:rPr lang="en-US" sz="1400" kern="100"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sz="14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96272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저장 예제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37</a:t>
            </a:fld>
            <a:endParaRPr lang="ko-KR" alt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774584"/>
              </p:ext>
            </p:extLst>
          </p:nvPr>
        </p:nvGraphicFramePr>
        <p:xfrm>
          <a:off x="359532" y="2204864"/>
          <a:ext cx="5112568" cy="4267200"/>
        </p:xfrm>
        <a:graphic>
          <a:graphicData uri="http://schemas.openxmlformats.org/drawingml/2006/table">
            <a:tbl>
              <a:tblPr firstRow="1" firstCol="1" bandRow="1"/>
              <a:tblGrid>
                <a:gridCol w="263625"/>
                <a:gridCol w="4848943"/>
              </a:tblGrid>
              <a:tr h="4015858">
                <a:tc>
                  <a:txBody>
                    <a:bodyPr/>
                    <a:lstStyle/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12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13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14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15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16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17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18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19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20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21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7780" marR="71755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context.rect</a:t>
                      </a: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(0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0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400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200)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context.fillStyle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"grey"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context.fill</a:t>
                      </a: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-100" baseline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text1 = 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"HTML5 Text Drawing!"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context.font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"24pt Tahoma"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context.fillStyle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"red"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context.fillText</a:t>
                      </a: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text1, </a:t>
                      </a: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50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50)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context.lineWidth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context.font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"32pt San Serif"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context.strokeStyle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"blue"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1430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context.strokeText</a:t>
                      </a: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100" baseline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lineWidth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=1"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100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150)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1430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-100" baseline="0" dirty="0">
                          <a:solidFill>
                            <a:srgbClr val="00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// Canvas </a:t>
                      </a:r>
                      <a:r>
                        <a:rPr lang="ko-KR" sz="1200" kern="0" spc="-100" baseline="0" dirty="0">
                          <a:solidFill>
                            <a:srgbClr val="0000BF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이미지를</a:t>
                      </a:r>
                      <a:r>
                        <a:rPr lang="en-US" sz="1200" kern="0" spc="-100" baseline="0" dirty="0">
                          <a:solidFill>
                            <a:srgbClr val="00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data URL</a:t>
                      </a:r>
                      <a:r>
                        <a:rPr lang="ko-KR" sz="1200" kern="0" spc="-100" baseline="0" dirty="0">
                          <a:solidFill>
                            <a:srgbClr val="0000BF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로</a:t>
                      </a:r>
                      <a:r>
                        <a:rPr lang="ko-KR" sz="1200" kern="0" spc="-100" baseline="0" dirty="0">
                          <a:solidFill>
                            <a:srgbClr val="0000BF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0" spc="-100" baseline="0" dirty="0">
                          <a:solidFill>
                            <a:srgbClr val="0000BF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저장한다</a:t>
                      </a:r>
                      <a:r>
                        <a:rPr lang="en-US" sz="1200" kern="0" spc="-100" baseline="0" dirty="0">
                          <a:solidFill>
                            <a:srgbClr val="00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200" kern="0" spc="-100" baseline="0" dirty="0">
                          <a:solidFill>
                            <a:srgbClr val="0000BF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기본</a:t>
                      </a:r>
                      <a:r>
                        <a:rPr lang="ko-KR" sz="1200" kern="0" spc="-100" baseline="0" dirty="0">
                          <a:solidFill>
                            <a:srgbClr val="0000BF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0" spc="-100" baseline="0" dirty="0">
                          <a:solidFill>
                            <a:srgbClr val="0000BF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형식은</a:t>
                      </a:r>
                      <a:r>
                        <a:rPr lang="en-US" sz="1200" kern="0" spc="-100" baseline="0" dirty="0">
                          <a:solidFill>
                            <a:srgbClr val="00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PNG </a:t>
                      </a:r>
                      <a:r>
                        <a:rPr lang="ko-KR" sz="1200" kern="0" spc="-100" baseline="0" dirty="0">
                          <a:solidFill>
                            <a:srgbClr val="0000BF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포맷이다</a:t>
                      </a:r>
                      <a:r>
                        <a:rPr lang="en-US" sz="1200" kern="0" spc="-100" baseline="0" dirty="0">
                          <a:solidFill>
                            <a:srgbClr val="00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-100" baseline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dataURL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canvas.toDataURL</a:t>
                      </a: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-100" baseline="0" dirty="0">
                          <a:solidFill>
                            <a:srgbClr val="00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200" kern="0" spc="-100" baseline="0" dirty="0" err="1">
                          <a:solidFill>
                            <a:srgbClr val="00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dataURL</a:t>
                      </a:r>
                      <a:r>
                        <a:rPr lang="ko-KR" sz="1200" kern="0" spc="-100" baseline="0" dirty="0">
                          <a:solidFill>
                            <a:srgbClr val="0000BF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을</a:t>
                      </a:r>
                      <a:r>
                        <a:rPr lang="en-US" sz="1200" kern="0" spc="-100" baseline="0" dirty="0">
                          <a:solidFill>
                            <a:srgbClr val="00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"</a:t>
                      </a:r>
                      <a:r>
                        <a:rPr lang="en-US" sz="1200" kern="0" spc="-100" baseline="0" dirty="0" err="1">
                          <a:solidFill>
                            <a:srgbClr val="00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canvasImage</a:t>
                      </a:r>
                      <a:r>
                        <a:rPr lang="en-US" sz="1200" kern="0" spc="-100" baseline="0" dirty="0">
                          <a:solidFill>
                            <a:srgbClr val="00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 </a:t>
                      </a:r>
                      <a:r>
                        <a:rPr lang="ko-KR" sz="1200" kern="0" spc="-100" baseline="0" dirty="0">
                          <a:solidFill>
                            <a:srgbClr val="0000BF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엘리먼트의</a:t>
                      </a:r>
                      <a:r>
                        <a:rPr lang="en-US" sz="1200" kern="0" spc="-100" baseline="0" dirty="0">
                          <a:solidFill>
                            <a:srgbClr val="00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100" baseline="0" dirty="0" err="1">
                          <a:solidFill>
                            <a:srgbClr val="00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src</a:t>
                      </a:r>
                      <a:r>
                        <a:rPr lang="en-US" sz="1200" kern="0" spc="-100" baseline="0" dirty="0">
                          <a:solidFill>
                            <a:srgbClr val="00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200" kern="0" spc="-100" baseline="0" dirty="0">
                          <a:solidFill>
                            <a:srgbClr val="0000BF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속성으로</a:t>
                      </a:r>
                      <a:r>
                        <a:rPr lang="ko-KR" sz="1200" kern="0" spc="-100" baseline="0" dirty="0">
                          <a:solidFill>
                            <a:srgbClr val="0000BF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0" spc="-100" baseline="0" dirty="0">
                          <a:solidFill>
                            <a:srgbClr val="0000BF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지정하여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-100" baseline="0" dirty="0">
                          <a:solidFill>
                            <a:srgbClr val="00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ko-KR" sz="1200" kern="0" spc="-100" baseline="0" dirty="0">
                          <a:solidFill>
                            <a:srgbClr val="0000BF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마우스</a:t>
                      </a:r>
                      <a:r>
                        <a:rPr lang="ko-KR" sz="1200" kern="0" spc="-100" baseline="0" dirty="0">
                          <a:solidFill>
                            <a:srgbClr val="0000BF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0" spc="-100" baseline="0" dirty="0">
                          <a:solidFill>
                            <a:srgbClr val="0000BF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오른쪽</a:t>
                      </a:r>
                      <a:r>
                        <a:rPr lang="ko-KR" sz="1200" kern="0" spc="-100" baseline="0" dirty="0">
                          <a:solidFill>
                            <a:srgbClr val="0000BF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0" spc="-100" baseline="0" dirty="0">
                          <a:solidFill>
                            <a:srgbClr val="0000BF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버튼을</a:t>
                      </a:r>
                      <a:r>
                        <a:rPr lang="ko-KR" sz="1200" kern="0" spc="-100" baseline="0" dirty="0">
                          <a:solidFill>
                            <a:srgbClr val="0000BF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0" spc="-100" baseline="0" dirty="0">
                          <a:solidFill>
                            <a:srgbClr val="0000BF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이용하여</a:t>
                      </a:r>
                      <a:r>
                        <a:rPr lang="en-US" sz="1200" kern="0" spc="-100" baseline="0" dirty="0">
                          <a:solidFill>
                            <a:srgbClr val="00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PNG file</a:t>
                      </a:r>
                      <a:r>
                        <a:rPr lang="ko-KR" sz="1200" kern="0" spc="-100" baseline="0" dirty="0">
                          <a:solidFill>
                            <a:srgbClr val="0000BF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로</a:t>
                      </a:r>
                      <a:r>
                        <a:rPr lang="ko-KR" sz="1200" kern="0" spc="-100" baseline="0" dirty="0">
                          <a:solidFill>
                            <a:srgbClr val="0000BF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0" spc="-100" baseline="0" dirty="0">
                          <a:solidFill>
                            <a:srgbClr val="0000BF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저장될</a:t>
                      </a:r>
                      <a:r>
                        <a:rPr lang="ko-KR" sz="1200" kern="0" spc="-100" baseline="0" dirty="0">
                          <a:solidFill>
                            <a:srgbClr val="0000BF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0" spc="-100" baseline="0" dirty="0">
                          <a:solidFill>
                            <a:srgbClr val="0000BF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수</a:t>
                      </a:r>
                      <a:r>
                        <a:rPr lang="ko-KR" sz="1200" kern="0" spc="-100" baseline="0" dirty="0">
                          <a:solidFill>
                            <a:srgbClr val="0000BF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0" spc="-100" baseline="0" dirty="0">
                          <a:solidFill>
                            <a:srgbClr val="0000BF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있도록</a:t>
                      </a:r>
                      <a:r>
                        <a:rPr lang="ko-KR" sz="1200" kern="0" spc="-100" baseline="0" dirty="0">
                          <a:solidFill>
                            <a:srgbClr val="0000BF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0" spc="-100" baseline="0" dirty="0">
                          <a:solidFill>
                            <a:srgbClr val="0000BF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한다</a:t>
                      </a:r>
                      <a:r>
                        <a:rPr lang="en-US" sz="1200" kern="0" spc="-100" baseline="0" dirty="0">
                          <a:solidFill>
                            <a:srgbClr val="00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1430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.getElementById</a:t>
                      </a: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100" baseline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canvasImage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src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dataURL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3382009" y="1700808"/>
            <a:ext cx="5647187" cy="2376264"/>
            <a:chOff x="3382010" y="1700808"/>
            <a:chExt cx="5162550" cy="2172335"/>
          </a:xfrm>
        </p:grpSpPr>
        <p:pic>
          <p:nvPicPr>
            <p:cNvPr id="9" name="Picture 8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382010" y="1700808"/>
              <a:ext cx="5086350" cy="1903730"/>
            </a:xfrm>
            <a:prstGeom prst="rect">
              <a:avLst/>
            </a:prstGeom>
          </p:spPr>
        </p:pic>
        <p:pic>
          <p:nvPicPr>
            <p:cNvPr id="10" name="Picture 9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71" t="48543" r="34517" b="37464"/>
            <a:stretch/>
          </p:blipFill>
          <p:spPr bwMode="auto">
            <a:xfrm>
              <a:off x="7316470" y="3081933"/>
              <a:ext cx="1228090" cy="79121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Rectangle 4"/>
          <p:cNvSpPr/>
          <p:nvPr/>
        </p:nvSpPr>
        <p:spPr>
          <a:xfrm>
            <a:off x="3491880" y="4063269"/>
            <a:ext cx="54800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200" b="1" dirty="0"/>
              <a:t>캔버스 이미지</a:t>
            </a:r>
            <a:r>
              <a:rPr lang="en-US" altLang="ko-KR" sz="1200" b="1" dirty="0"/>
              <a:t> (</a:t>
            </a:r>
            <a:r>
              <a:rPr lang="ko-KR" altLang="ko-KR" sz="1200" b="1" dirty="0"/>
              <a:t>왼쪽</a:t>
            </a:r>
            <a:r>
              <a:rPr lang="en-US" altLang="ko-KR" sz="1200" b="1" dirty="0"/>
              <a:t>)</a:t>
            </a:r>
            <a:r>
              <a:rPr lang="ko-KR" altLang="ko-KR" sz="1200" b="1" dirty="0"/>
              <a:t>과 데이터</a:t>
            </a:r>
            <a:r>
              <a:rPr lang="en-US" altLang="ko-KR" sz="1200" b="1" dirty="0"/>
              <a:t> URL </a:t>
            </a:r>
            <a:r>
              <a:rPr lang="ko-KR" altLang="ko-KR" sz="1200" b="1" dirty="0"/>
              <a:t>방식으로 저장한</a:t>
            </a:r>
            <a:r>
              <a:rPr lang="en-US" altLang="ko-KR" sz="1200" b="1" dirty="0"/>
              <a:t> PNG </a:t>
            </a:r>
            <a:r>
              <a:rPr lang="ko-KR" altLang="ko-KR" sz="1200" b="1" dirty="0"/>
              <a:t>이미지</a:t>
            </a:r>
            <a:r>
              <a:rPr lang="en-US" altLang="ko-KR" sz="1200" b="1" dirty="0"/>
              <a:t> (</a:t>
            </a:r>
            <a:r>
              <a:rPr lang="ko-KR" altLang="ko-KR" sz="1200" b="1" dirty="0"/>
              <a:t>오른쪽</a:t>
            </a:r>
            <a:r>
              <a:rPr lang="en-US" altLang="ko-KR" sz="1200" b="1" dirty="0"/>
              <a:t>)</a:t>
            </a:r>
            <a:endParaRPr lang="ko-KR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251520" y="5661248"/>
            <a:ext cx="5472608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609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캔버스 비트맵 </a:t>
            </a:r>
            <a:r>
              <a:rPr lang="ko-KR" altLang="en-US" dirty="0" smtClean="0">
                <a:solidFill>
                  <a:srgbClr val="FF0000"/>
                </a:solidFill>
              </a:rPr>
              <a:t>초기화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캔버스 비트맵을 초기화할 수 있는 가장 간편한 방법은 </a:t>
            </a:r>
            <a:r>
              <a:rPr lang="en-US" altLang="ko-KR" smtClean="0"/>
              <a:t>clearRect() </a:t>
            </a:r>
            <a:r>
              <a:rPr lang="ko-KR" altLang="ko-KR" smtClean="0"/>
              <a:t>메소드를 이용</a:t>
            </a:r>
            <a:endParaRPr lang="en-US" altLang="ko-KR" smtClean="0"/>
          </a:p>
          <a:p>
            <a:pPr lvl="1" latinLnBrk="0"/>
            <a:r>
              <a:rPr lang="en-US" altLang="ko-KR" smtClean="0"/>
              <a:t>(x, y) </a:t>
            </a:r>
            <a:r>
              <a:rPr lang="ko-KR" altLang="ko-KR" smtClean="0"/>
              <a:t>위치를 기준으로</a:t>
            </a:r>
            <a:r>
              <a:rPr lang="en-US" altLang="ko-KR" smtClean="0"/>
              <a:t> width, height</a:t>
            </a:r>
            <a:r>
              <a:rPr lang="ko-KR" altLang="ko-KR" smtClean="0"/>
              <a:t>의 폭과 높이의 비트맵을 초기화 한다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5" name="Text Box 173"/>
          <p:cNvSpPr txBox="1">
            <a:spLocks noChangeArrowheads="1"/>
          </p:cNvSpPr>
          <p:nvPr/>
        </p:nvSpPr>
        <p:spPr bwMode="auto">
          <a:xfrm>
            <a:off x="1977147" y="3212976"/>
            <a:ext cx="5180965" cy="742950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0"/>
              </a:spcAft>
            </a:pPr>
            <a:r>
              <a:rPr lang="en-US" sz="1400" kern="100">
                <a:effectLst/>
                <a:latin typeface="Consolas"/>
                <a:ea typeface="맑은 고딕"/>
                <a:cs typeface="Times New Roman"/>
              </a:rPr>
              <a:t>context.</a:t>
            </a:r>
            <a:r>
              <a:rPr lang="en-US" sz="1400" b="1" kern="100">
                <a:effectLst/>
                <a:latin typeface="Consolas"/>
                <a:ea typeface="맑은 고딕"/>
                <a:cs typeface="Times New Roman"/>
              </a:rPr>
              <a:t>clearRect</a:t>
            </a:r>
            <a:r>
              <a:rPr lang="en-US" sz="1400" kern="100">
                <a:effectLst/>
                <a:latin typeface="Consolas"/>
                <a:ea typeface="맑은 고딕"/>
                <a:cs typeface="Times New Roman"/>
              </a:rPr>
              <a:t>(x, y, width, height);</a:t>
            </a:r>
            <a:endParaRPr lang="ko-KR" sz="14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9717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HTML5 </a:t>
            </a:r>
            <a:r>
              <a:rPr lang="ko-KR" altLang="en-US" dirty="0" smtClean="0"/>
              <a:t>캔버스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자바스크립트를 </a:t>
            </a:r>
            <a:r>
              <a:rPr lang="ko-KR" altLang="en-US" dirty="0"/>
              <a:t>이용해서 웹 문서상에 </a:t>
            </a:r>
            <a:r>
              <a:rPr lang="ko-KR" altLang="en-US" dirty="0" smtClean="0"/>
              <a:t>그림 </a:t>
            </a:r>
            <a:r>
              <a:rPr lang="ko-KR" altLang="en-US" dirty="0"/>
              <a:t>그리는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HTML5 </a:t>
            </a:r>
            <a:r>
              <a:rPr lang="ko-KR" altLang="en-US" dirty="0" smtClean="0">
                <a:solidFill>
                  <a:srgbClr val="FF0000"/>
                </a:solidFill>
              </a:rPr>
              <a:t>이전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FF0000"/>
                </a:solidFill>
              </a:rPr>
              <a:t>직접 이미지 </a:t>
            </a:r>
            <a:r>
              <a:rPr lang="ko-KR" altLang="en-US" dirty="0">
                <a:solidFill>
                  <a:srgbClr val="FF0000"/>
                </a:solidFill>
              </a:rPr>
              <a:t>파일을 </a:t>
            </a:r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en-US" altLang="ko-KR" dirty="0" err="1">
                <a:solidFill>
                  <a:srgbClr val="FF0000"/>
                </a:solidFill>
              </a:rPr>
              <a:t>img</a:t>
            </a:r>
            <a:r>
              <a:rPr lang="en-US" altLang="ko-KR" dirty="0">
                <a:solidFill>
                  <a:srgbClr val="FF0000"/>
                </a:solidFill>
              </a:rPr>
              <a:t>&gt; </a:t>
            </a:r>
            <a:r>
              <a:rPr lang="ko-KR" altLang="en-US" dirty="0">
                <a:solidFill>
                  <a:srgbClr val="FF0000"/>
                </a:solidFill>
              </a:rPr>
              <a:t>태그를 이용해서 </a:t>
            </a:r>
            <a:r>
              <a:rPr lang="ko-KR" altLang="en-US" dirty="0" smtClean="0">
                <a:solidFill>
                  <a:srgbClr val="FF0000"/>
                </a:solidFill>
              </a:rPr>
              <a:t>문서상에 포함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/>
              <a:t>자바 애플릿 이용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플래시 이용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HTML5 </a:t>
            </a:r>
            <a:r>
              <a:rPr lang="ko-KR" altLang="en-US" dirty="0" smtClean="0">
                <a:solidFill>
                  <a:srgbClr val="FF0000"/>
                </a:solidFill>
              </a:rPr>
              <a:t>캔버스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FF0000"/>
                </a:solidFill>
              </a:rPr>
              <a:t>자바스크립트만을 이용해서 그림을 </a:t>
            </a:r>
            <a:r>
              <a:rPr lang="ko-KR" altLang="en-US" dirty="0">
                <a:solidFill>
                  <a:srgbClr val="FF0000"/>
                </a:solidFill>
              </a:rPr>
              <a:t>그릴 수 </a:t>
            </a:r>
            <a:r>
              <a:rPr lang="ko-KR" altLang="en-US" dirty="0" smtClean="0">
                <a:solidFill>
                  <a:srgbClr val="FF0000"/>
                </a:solidFill>
              </a:rPr>
              <a:t>있다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FF0000"/>
                </a:solidFill>
              </a:rPr>
              <a:t>별도의 </a:t>
            </a:r>
            <a:r>
              <a:rPr lang="ko-KR" altLang="en-US" dirty="0">
                <a:solidFill>
                  <a:srgbClr val="FF0000"/>
                </a:solidFill>
              </a:rPr>
              <a:t>플러그인이나 프로그램 설치 없이 </a:t>
            </a:r>
            <a:r>
              <a:rPr lang="ko-KR" altLang="en-US" dirty="0" smtClean="0">
                <a:solidFill>
                  <a:srgbClr val="FF0000"/>
                </a:solidFill>
              </a:rPr>
              <a:t>가능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FF0000"/>
                </a:solidFill>
              </a:rPr>
              <a:t>이미지나 </a:t>
            </a:r>
            <a:r>
              <a:rPr lang="ko-KR" altLang="en-US" dirty="0">
                <a:solidFill>
                  <a:srgbClr val="FF0000"/>
                </a:solidFill>
              </a:rPr>
              <a:t>그림을 합성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변환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조작도 가능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5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캔버스 좌표계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사각 </a:t>
            </a:r>
            <a:r>
              <a:rPr lang="ko-KR" altLang="en-US" dirty="0"/>
              <a:t>평면의 </a:t>
            </a:r>
            <a:r>
              <a:rPr lang="en-US" altLang="ko-KR" dirty="0"/>
              <a:t>2</a:t>
            </a:r>
            <a:r>
              <a:rPr lang="ko-KR" altLang="en-US" dirty="0" smtClean="0"/>
              <a:t>차원 좌표계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이차원 </a:t>
            </a:r>
            <a:r>
              <a:rPr lang="en-US" altLang="ko-KR" dirty="0"/>
              <a:t>(2D) </a:t>
            </a:r>
            <a:r>
              <a:rPr lang="ko-KR" altLang="en-US" dirty="0" smtClean="0"/>
              <a:t>이미지 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</a:t>
            </a:r>
            <a:r>
              <a:rPr lang="en-US" altLang="ko-KR" dirty="0"/>
              <a:t>, y 2</a:t>
            </a:r>
            <a:r>
              <a:rPr lang="ko-KR" altLang="en-US" dirty="0"/>
              <a:t>개의 </a:t>
            </a:r>
            <a:r>
              <a:rPr lang="ko-KR" altLang="en-US" dirty="0" smtClean="0"/>
              <a:t>축으로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왼쪽 상단 모서리가 원점 </a:t>
            </a:r>
            <a:r>
              <a:rPr lang="en-US" altLang="ko-KR" dirty="0"/>
              <a:t>(0, 0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grpSp>
        <p:nvGrpSpPr>
          <p:cNvPr id="131" name="Group 130"/>
          <p:cNvGrpSpPr/>
          <p:nvPr/>
        </p:nvGrpSpPr>
        <p:grpSpPr>
          <a:xfrm>
            <a:off x="2017449" y="3300217"/>
            <a:ext cx="5175993" cy="3132376"/>
            <a:chOff x="-559996" y="-37108"/>
            <a:chExt cx="5176791" cy="3132376"/>
          </a:xfrm>
        </p:grpSpPr>
        <p:cxnSp>
          <p:nvCxnSpPr>
            <p:cNvPr id="132" name="AutoShape 5"/>
            <p:cNvCxnSpPr>
              <a:cxnSpLocks noChangeShapeType="1"/>
            </p:cNvCxnSpPr>
            <p:nvPr/>
          </p:nvCxnSpPr>
          <p:spPr bwMode="auto">
            <a:xfrm>
              <a:off x="571500" y="477520"/>
              <a:ext cx="3314700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" name="AutoShape 6"/>
            <p:cNvCxnSpPr>
              <a:cxnSpLocks noChangeShapeType="1"/>
            </p:cNvCxnSpPr>
            <p:nvPr/>
          </p:nvCxnSpPr>
          <p:spPr bwMode="auto">
            <a:xfrm>
              <a:off x="457200" y="591820"/>
              <a:ext cx="635" cy="20580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" name="Text Box 10"/>
            <p:cNvSpPr txBox="1">
              <a:spLocks noChangeArrowheads="1"/>
            </p:cNvSpPr>
            <p:nvPr/>
          </p:nvSpPr>
          <p:spPr bwMode="auto">
            <a:xfrm>
              <a:off x="-483242" y="-37108"/>
              <a:ext cx="931890" cy="446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2000" b="1" kern="100" dirty="0">
                  <a:effectLst/>
                  <a:latin typeface="+mn-ea"/>
                  <a:cs typeface="Times New Roman"/>
                </a:rPr>
                <a:t>(0, 0)</a:t>
              </a:r>
              <a:endParaRPr lang="ko-KR" sz="2000" b="1" kern="100" dirty="0">
                <a:effectLst/>
                <a:latin typeface="+mn-ea"/>
                <a:cs typeface="Times New Roman"/>
              </a:endParaRPr>
            </a:p>
          </p:txBody>
        </p:sp>
        <p:sp>
          <p:nvSpPr>
            <p:cNvPr id="135" name="Text Box 11"/>
            <p:cNvSpPr txBox="1">
              <a:spLocks noChangeArrowheads="1"/>
            </p:cNvSpPr>
            <p:nvPr/>
          </p:nvSpPr>
          <p:spPr bwMode="auto">
            <a:xfrm>
              <a:off x="3684905" y="2649220"/>
              <a:ext cx="931890" cy="446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2000" b="1" kern="100" dirty="0">
                  <a:effectLst/>
                  <a:latin typeface="+mn-ea"/>
                  <a:cs typeface="Times New Roman"/>
                </a:rPr>
                <a:t>(30, 20)</a:t>
              </a:r>
              <a:endParaRPr lang="ko-KR" sz="2000" b="1" kern="100" dirty="0">
                <a:effectLst/>
                <a:latin typeface="+mn-ea"/>
                <a:cs typeface="Times New Roman"/>
              </a:endParaRPr>
            </a:p>
          </p:txBody>
        </p:sp>
        <p:grpSp>
          <p:nvGrpSpPr>
            <p:cNvPr id="136" name="Group 135"/>
            <p:cNvGrpSpPr>
              <a:grpSpLocks/>
            </p:cNvGrpSpPr>
            <p:nvPr/>
          </p:nvGrpSpPr>
          <p:grpSpPr bwMode="auto">
            <a:xfrm>
              <a:off x="571500" y="591820"/>
              <a:ext cx="3315970" cy="2057400"/>
              <a:chOff x="3680" y="10453"/>
              <a:chExt cx="5222" cy="3690"/>
            </a:xfrm>
          </p:grpSpPr>
          <p:cxnSp>
            <p:nvCxnSpPr>
              <p:cNvPr id="164" name="AutoShape 9"/>
              <p:cNvCxnSpPr>
                <a:cxnSpLocks noChangeShapeType="1"/>
              </p:cNvCxnSpPr>
              <p:nvPr/>
            </p:nvCxnSpPr>
            <p:spPr bwMode="auto">
              <a:xfrm>
                <a:off x="3680" y="10453"/>
                <a:ext cx="1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5" name="AutoShape 17"/>
              <p:cNvCxnSpPr>
                <a:cxnSpLocks noChangeShapeType="1"/>
              </p:cNvCxnSpPr>
              <p:nvPr/>
            </p:nvCxnSpPr>
            <p:spPr bwMode="auto">
              <a:xfrm>
                <a:off x="386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6" name="AutoShape 115"/>
              <p:cNvCxnSpPr>
                <a:cxnSpLocks noChangeShapeType="1"/>
              </p:cNvCxnSpPr>
              <p:nvPr/>
            </p:nvCxnSpPr>
            <p:spPr bwMode="auto">
              <a:xfrm>
                <a:off x="404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7" name="AutoShape 116"/>
              <p:cNvCxnSpPr>
                <a:cxnSpLocks noChangeShapeType="1"/>
              </p:cNvCxnSpPr>
              <p:nvPr/>
            </p:nvCxnSpPr>
            <p:spPr bwMode="auto">
              <a:xfrm>
                <a:off x="4220" y="10453"/>
                <a:ext cx="1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8" name="AutoShape 117"/>
              <p:cNvCxnSpPr>
                <a:cxnSpLocks noChangeShapeType="1"/>
              </p:cNvCxnSpPr>
              <p:nvPr/>
            </p:nvCxnSpPr>
            <p:spPr bwMode="auto">
              <a:xfrm>
                <a:off x="440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9" name="AutoShape 118"/>
              <p:cNvCxnSpPr>
                <a:cxnSpLocks noChangeShapeType="1"/>
              </p:cNvCxnSpPr>
              <p:nvPr/>
            </p:nvCxnSpPr>
            <p:spPr bwMode="auto">
              <a:xfrm>
                <a:off x="458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0" name="AutoShape 119"/>
              <p:cNvCxnSpPr>
                <a:cxnSpLocks noChangeShapeType="1"/>
              </p:cNvCxnSpPr>
              <p:nvPr/>
            </p:nvCxnSpPr>
            <p:spPr bwMode="auto">
              <a:xfrm>
                <a:off x="476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1" name="AutoShape 120"/>
              <p:cNvCxnSpPr>
                <a:cxnSpLocks noChangeShapeType="1"/>
              </p:cNvCxnSpPr>
              <p:nvPr/>
            </p:nvCxnSpPr>
            <p:spPr bwMode="auto">
              <a:xfrm>
                <a:off x="4940" y="10453"/>
                <a:ext cx="1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2" name="AutoShape 121"/>
              <p:cNvCxnSpPr>
                <a:cxnSpLocks noChangeShapeType="1"/>
              </p:cNvCxnSpPr>
              <p:nvPr/>
            </p:nvCxnSpPr>
            <p:spPr bwMode="auto">
              <a:xfrm>
                <a:off x="512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3" name="AutoShape 122"/>
              <p:cNvCxnSpPr>
                <a:cxnSpLocks noChangeShapeType="1"/>
              </p:cNvCxnSpPr>
              <p:nvPr/>
            </p:nvCxnSpPr>
            <p:spPr bwMode="auto">
              <a:xfrm>
                <a:off x="530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" name="AutoShape 123"/>
              <p:cNvCxnSpPr>
                <a:cxnSpLocks noChangeShapeType="1"/>
              </p:cNvCxnSpPr>
              <p:nvPr/>
            </p:nvCxnSpPr>
            <p:spPr bwMode="auto">
              <a:xfrm>
                <a:off x="5480" y="10453"/>
                <a:ext cx="1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5" name="AutoShape 124"/>
              <p:cNvCxnSpPr>
                <a:cxnSpLocks noChangeShapeType="1"/>
              </p:cNvCxnSpPr>
              <p:nvPr/>
            </p:nvCxnSpPr>
            <p:spPr bwMode="auto">
              <a:xfrm>
                <a:off x="566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6" name="AutoShape 125"/>
              <p:cNvCxnSpPr>
                <a:cxnSpLocks noChangeShapeType="1"/>
              </p:cNvCxnSpPr>
              <p:nvPr/>
            </p:nvCxnSpPr>
            <p:spPr bwMode="auto">
              <a:xfrm>
                <a:off x="584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7" name="AutoShape 126"/>
              <p:cNvCxnSpPr>
                <a:cxnSpLocks noChangeShapeType="1"/>
              </p:cNvCxnSpPr>
              <p:nvPr/>
            </p:nvCxnSpPr>
            <p:spPr bwMode="auto">
              <a:xfrm>
                <a:off x="6020" y="10453"/>
                <a:ext cx="1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8" name="AutoShape 127"/>
              <p:cNvCxnSpPr>
                <a:cxnSpLocks noChangeShapeType="1"/>
              </p:cNvCxnSpPr>
              <p:nvPr/>
            </p:nvCxnSpPr>
            <p:spPr bwMode="auto">
              <a:xfrm>
                <a:off x="620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9" name="AutoShape 128"/>
              <p:cNvCxnSpPr>
                <a:cxnSpLocks noChangeShapeType="1"/>
              </p:cNvCxnSpPr>
              <p:nvPr/>
            </p:nvCxnSpPr>
            <p:spPr bwMode="auto">
              <a:xfrm>
                <a:off x="638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0" name="AutoShape 129"/>
              <p:cNvCxnSpPr>
                <a:cxnSpLocks noChangeShapeType="1"/>
              </p:cNvCxnSpPr>
              <p:nvPr/>
            </p:nvCxnSpPr>
            <p:spPr bwMode="auto">
              <a:xfrm>
                <a:off x="656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1" name="AutoShape 130"/>
              <p:cNvCxnSpPr>
                <a:cxnSpLocks noChangeShapeType="1"/>
              </p:cNvCxnSpPr>
              <p:nvPr/>
            </p:nvCxnSpPr>
            <p:spPr bwMode="auto">
              <a:xfrm>
                <a:off x="6740" y="10453"/>
                <a:ext cx="1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2" name="AutoShape 131"/>
              <p:cNvCxnSpPr>
                <a:cxnSpLocks noChangeShapeType="1"/>
              </p:cNvCxnSpPr>
              <p:nvPr/>
            </p:nvCxnSpPr>
            <p:spPr bwMode="auto">
              <a:xfrm>
                <a:off x="692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3" name="AutoShape 132"/>
              <p:cNvCxnSpPr>
                <a:cxnSpLocks noChangeShapeType="1"/>
              </p:cNvCxnSpPr>
              <p:nvPr/>
            </p:nvCxnSpPr>
            <p:spPr bwMode="auto">
              <a:xfrm>
                <a:off x="710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4" name="AutoShape 133"/>
              <p:cNvCxnSpPr>
                <a:cxnSpLocks noChangeShapeType="1"/>
              </p:cNvCxnSpPr>
              <p:nvPr/>
            </p:nvCxnSpPr>
            <p:spPr bwMode="auto">
              <a:xfrm>
                <a:off x="7280" y="10453"/>
                <a:ext cx="1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5" name="AutoShape 134"/>
              <p:cNvCxnSpPr>
                <a:cxnSpLocks noChangeShapeType="1"/>
              </p:cNvCxnSpPr>
              <p:nvPr/>
            </p:nvCxnSpPr>
            <p:spPr bwMode="auto">
              <a:xfrm>
                <a:off x="746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6" name="AutoShape 135"/>
              <p:cNvCxnSpPr>
                <a:cxnSpLocks noChangeShapeType="1"/>
              </p:cNvCxnSpPr>
              <p:nvPr/>
            </p:nvCxnSpPr>
            <p:spPr bwMode="auto">
              <a:xfrm>
                <a:off x="764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7" name="AutoShape 136"/>
              <p:cNvCxnSpPr>
                <a:cxnSpLocks noChangeShapeType="1"/>
              </p:cNvCxnSpPr>
              <p:nvPr/>
            </p:nvCxnSpPr>
            <p:spPr bwMode="auto">
              <a:xfrm>
                <a:off x="7820" y="10453"/>
                <a:ext cx="1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8" name="AutoShape 137"/>
              <p:cNvCxnSpPr>
                <a:cxnSpLocks noChangeShapeType="1"/>
              </p:cNvCxnSpPr>
              <p:nvPr/>
            </p:nvCxnSpPr>
            <p:spPr bwMode="auto">
              <a:xfrm>
                <a:off x="800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9" name="AutoShape 138"/>
              <p:cNvCxnSpPr>
                <a:cxnSpLocks noChangeShapeType="1"/>
              </p:cNvCxnSpPr>
              <p:nvPr/>
            </p:nvCxnSpPr>
            <p:spPr bwMode="auto">
              <a:xfrm>
                <a:off x="818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0" name="AutoShape 139"/>
              <p:cNvCxnSpPr>
                <a:cxnSpLocks noChangeShapeType="1"/>
              </p:cNvCxnSpPr>
              <p:nvPr/>
            </p:nvCxnSpPr>
            <p:spPr bwMode="auto">
              <a:xfrm>
                <a:off x="836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" name="AutoShape 140"/>
              <p:cNvCxnSpPr>
                <a:cxnSpLocks noChangeShapeType="1"/>
              </p:cNvCxnSpPr>
              <p:nvPr/>
            </p:nvCxnSpPr>
            <p:spPr bwMode="auto">
              <a:xfrm>
                <a:off x="8540" y="10453"/>
                <a:ext cx="1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2" name="AutoShape 141"/>
              <p:cNvCxnSpPr>
                <a:cxnSpLocks noChangeShapeType="1"/>
              </p:cNvCxnSpPr>
              <p:nvPr/>
            </p:nvCxnSpPr>
            <p:spPr bwMode="auto">
              <a:xfrm>
                <a:off x="872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3" name="AutoShape 142"/>
              <p:cNvCxnSpPr>
                <a:cxnSpLocks noChangeShapeType="1"/>
              </p:cNvCxnSpPr>
              <p:nvPr/>
            </p:nvCxnSpPr>
            <p:spPr bwMode="auto">
              <a:xfrm>
                <a:off x="890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37" name="AutoShape 144"/>
            <p:cNvCxnSpPr>
              <a:cxnSpLocks noChangeShapeType="1"/>
            </p:cNvCxnSpPr>
            <p:nvPr/>
          </p:nvCxnSpPr>
          <p:spPr bwMode="auto">
            <a:xfrm flipH="1">
              <a:off x="571500" y="26492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" name="AutoShape 145"/>
            <p:cNvCxnSpPr>
              <a:cxnSpLocks noChangeShapeType="1"/>
            </p:cNvCxnSpPr>
            <p:nvPr/>
          </p:nvCxnSpPr>
          <p:spPr bwMode="auto">
            <a:xfrm flipH="1">
              <a:off x="571500" y="25349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" name="AutoShape 147"/>
            <p:cNvCxnSpPr>
              <a:cxnSpLocks noChangeShapeType="1"/>
            </p:cNvCxnSpPr>
            <p:nvPr/>
          </p:nvCxnSpPr>
          <p:spPr bwMode="auto">
            <a:xfrm flipH="1">
              <a:off x="571500" y="24206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" name="AutoShape 148"/>
            <p:cNvCxnSpPr>
              <a:cxnSpLocks noChangeShapeType="1"/>
            </p:cNvCxnSpPr>
            <p:nvPr/>
          </p:nvCxnSpPr>
          <p:spPr bwMode="auto">
            <a:xfrm flipH="1">
              <a:off x="571500" y="23063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" name="AutoShape 149"/>
            <p:cNvCxnSpPr>
              <a:cxnSpLocks noChangeShapeType="1"/>
            </p:cNvCxnSpPr>
            <p:nvPr/>
          </p:nvCxnSpPr>
          <p:spPr bwMode="auto">
            <a:xfrm flipH="1">
              <a:off x="571500" y="21920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" name="AutoShape 150"/>
            <p:cNvCxnSpPr>
              <a:cxnSpLocks noChangeShapeType="1"/>
            </p:cNvCxnSpPr>
            <p:nvPr/>
          </p:nvCxnSpPr>
          <p:spPr bwMode="auto">
            <a:xfrm flipH="1">
              <a:off x="571500" y="21920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" name="AutoShape 151"/>
            <p:cNvCxnSpPr>
              <a:cxnSpLocks noChangeShapeType="1"/>
            </p:cNvCxnSpPr>
            <p:nvPr/>
          </p:nvCxnSpPr>
          <p:spPr bwMode="auto">
            <a:xfrm flipH="1">
              <a:off x="571500" y="20777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" name="AutoShape 152"/>
            <p:cNvCxnSpPr>
              <a:cxnSpLocks noChangeShapeType="1"/>
            </p:cNvCxnSpPr>
            <p:nvPr/>
          </p:nvCxnSpPr>
          <p:spPr bwMode="auto">
            <a:xfrm flipH="1">
              <a:off x="571500" y="19634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" name="AutoShape 153"/>
            <p:cNvCxnSpPr>
              <a:cxnSpLocks noChangeShapeType="1"/>
            </p:cNvCxnSpPr>
            <p:nvPr/>
          </p:nvCxnSpPr>
          <p:spPr bwMode="auto">
            <a:xfrm flipH="1">
              <a:off x="571500" y="18491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" name="AutoShape 154"/>
            <p:cNvCxnSpPr>
              <a:cxnSpLocks noChangeShapeType="1"/>
            </p:cNvCxnSpPr>
            <p:nvPr/>
          </p:nvCxnSpPr>
          <p:spPr bwMode="auto">
            <a:xfrm flipH="1">
              <a:off x="571500" y="17348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" name="AutoShape 155"/>
            <p:cNvCxnSpPr>
              <a:cxnSpLocks noChangeShapeType="1"/>
            </p:cNvCxnSpPr>
            <p:nvPr/>
          </p:nvCxnSpPr>
          <p:spPr bwMode="auto">
            <a:xfrm flipH="1">
              <a:off x="571500" y="16205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" name="AutoShape 156"/>
            <p:cNvCxnSpPr>
              <a:cxnSpLocks noChangeShapeType="1"/>
            </p:cNvCxnSpPr>
            <p:nvPr/>
          </p:nvCxnSpPr>
          <p:spPr bwMode="auto">
            <a:xfrm flipH="1">
              <a:off x="571500" y="16205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" name="AutoShape 157"/>
            <p:cNvCxnSpPr>
              <a:cxnSpLocks noChangeShapeType="1"/>
            </p:cNvCxnSpPr>
            <p:nvPr/>
          </p:nvCxnSpPr>
          <p:spPr bwMode="auto">
            <a:xfrm flipH="1">
              <a:off x="571500" y="15062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" name="AutoShape 158"/>
            <p:cNvCxnSpPr>
              <a:cxnSpLocks noChangeShapeType="1"/>
            </p:cNvCxnSpPr>
            <p:nvPr/>
          </p:nvCxnSpPr>
          <p:spPr bwMode="auto">
            <a:xfrm flipH="1">
              <a:off x="571500" y="13919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" name="AutoShape 159"/>
            <p:cNvCxnSpPr>
              <a:cxnSpLocks noChangeShapeType="1"/>
            </p:cNvCxnSpPr>
            <p:nvPr/>
          </p:nvCxnSpPr>
          <p:spPr bwMode="auto">
            <a:xfrm flipH="1">
              <a:off x="571500" y="12776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" name="AutoShape 160"/>
            <p:cNvCxnSpPr>
              <a:cxnSpLocks noChangeShapeType="1"/>
            </p:cNvCxnSpPr>
            <p:nvPr/>
          </p:nvCxnSpPr>
          <p:spPr bwMode="auto">
            <a:xfrm flipH="1">
              <a:off x="571500" y="11633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" name="AutoShape 161"/>
            <p:cNvCxnSpPr>
              <a:cxnSpLocks noChangeShapeType="1"/>
            </p:cNvCxnSpPr>
            <p:nvPr/>
          </p:nvCxnSpPr>
          <p:spPr bwMode="auto">
            <a:xfrm flipH="1">
              <a:off x="571500" y="11633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" name="AutoShape 162"/>
            <p:cNvCxnSpPr>
              <a:cxnSpLocks noChangeShapeType="1"/>
            </p:cNvCxnSpPr>
            <p:nvPr/>
          </p:nvCxnSpPr>
          <p:spPr bwMode="auto">
            <a:xfrm flipH="1">
              <a:off x="571500" y="10490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" name="AutoShape 163"/>
            <p:cNvCxnSpPr>
              <a:cxnSpLocks noChangeShapeType="1"/>
            </p:cNvCxnSpPr>
            <p:nvPr/>
          </p:nvCxnSpPr>
          <p:spPr bwMode="auto">
            <a:xfrm flipH="1">
              <a:off x="571500" y="9347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" name="AutoShape 164"/>
            <p:cNvCxnSpPr>
              <a:cxnSpLocks noChangeShapeType="1"/>
            </p:cNvCxnSpPr>
            <p:nvPr/>
          </p:nvCxnSpPr>
          <p:spPr bwMode="auto">
            <a:xfrm flipH="1">
              <a:off x="571500" y="8204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" name="AutoShape 165"/>
            <p:cNvCxnSpPr>
              <a:cxnSpLocks noChangeShapeType="1"/>
            </p:cNvCxnSpPr>
            <p:nvPr/>
          </p:nvCxnSpPr>
          <p:spPr bwMode="auto">
            <a:xfrm flipH="1">
              <a:off x="571500" y="7061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8" name="AutoShape 166"/>
            <p:cNvCxnSpPr>
              <a:cxnSpLocks noChangeShapeType="1"/>
            </p:cNvCxnSpPr>
            <p:nvPr/>
          </p:nvCxnSpPr>
          <p:spPr bwMode="auto">
            <a:xfrm flipH="1">
              <a:off x="571500" y="5918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" name="AutoShape 167"/>
            <p:cNvCxnSpPr>
              <a:cxnSpLocks noChangeShapeType="1"/>
            </p:cNvCxnSpPr>
            <p:nvPr/>
          </p:nvCxnSpPr>
          <p:spPr bwMode="auto">
            <a:xfrm>
              <a:off x="342900" y="239395"/>
              <a:ext cx="214630" cy="339090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0" name="Text Box 168"/>
            <p:cNvSpPr txBox="1">
              <a:spLocks noChangeArrowheads="1"/>
            </p:cNvSpPr>
            <p:nvPr/>
          </p:nvSpPr>
          <p:spPr bwMode="auto">
            <a:xfrm>
              <a:off x="1736080" y="8121"/>
              <a:ext cx="931890" cy="446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2000" b="1" kern="100">
                  <a:effectLst/>
                  <a:latin typeface="+mn-ea"/>
                  <a:cs typeface="Times New Roman"/>
                </a:rPr>
                <a:t>x </a:t>
              </a:r>
              <a:r>
                <a:rPr lang="ko-KR" sz="2000" b="1" kern="100">
                  <a:effectLst/>
                  <a:latin typeface="+mn-ea"/>
                  <a:cs typeface="Times New Roman"/>
                </a:rPr>
                <a:t>축</a:t>
              </a: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3861435" y="2623185"/>
              <a:ext cx="48895" cy="48895"/>
            </a:xfrm>
            <a:prstGeom prst="ellipse">
              <a:avLst/>
            </a:prstGeom>
            <a:solidFill>
              <a:schemeClr val="tx1">
                <a:lumMod val="100000"/>
                <a:lumOff val="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 sz="4400" b="1">
                <a:latin typeface="+mn-ea"/>
              </a:endParaRPr>
            </a:p>
          </p:txBody>
        </p:sp>
        <p:sp>
          <p:nvSpPr>
            <p:cNvPr id="162" name="Text Box 169"/>
            <p:cNvSpPr txBox="1">
              <a:spLocks noChangeArrowheads="1"/>
            </p:cNvSpPr>
            <p:nvPr/>
          </p:nvSpPr>
          <p:spPr bwMode="auto">
            <a:xfrm>
              <a:off x="-559996" y="1266079"/>
              <a:ext cx="931890" cy="446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2000" b="1" kern="100" dirty="0">
                  <a:effectLst/>
                  <a:latin typeface="+mn-ea"/>
                  <a:cs typeface="Times New Roman"/>
                </a:rPr>
                <a:t>y </a:t>
              </a:r>
              <a:r>
                <a:rPr lang="ko-KR" sz="2000" b="1" kern="100" dirty="0">
                  <a:effectLst/>
                  <a:latin typeface="+mn-ea"/>
                  <a:cs typeface="Times New Roman"/>
                </a:rPr>
                <a:t>축</a:t>
              </a:r>
            </a:p>
          </p:txBody>
        </p:sp>
        <p:sp>
          <p:nvSpPr>
            <p:cNvPr id="163" name="Oval 162"/>
            <p:cNvSpPr>
              <a:spLocks noChangeArrowheads="1"/>
            </p:cNvSpPr>
            <p:nvPr/>
          </p:nvSpPr>
          <p:spPr bwMode="auto">
            <a:xfrm>
              <a:off x="550545" y="571500"/>
              <a:ext cx="48895" cy="48895"/>
            </a:xfrm>
            <a:prstGeom prst="ellipse">
              <a:avLst/>
            </a:prstGeom>
            <a:solidFill>
              <a:schemeClr val="tx1">
                <a:lumMod val="100000"/>
                <a:lumOff val="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 sz="4400" b="1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2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비트맵 그래픽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픽셀</a:t>
            </a:r>
            <a:r>
              <a:rPr lang="en-US" altLang="ko-KR" dirty="0"/>
              <a:t>(pixel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좌표계 상의 각각의 정사각형 네모 </a:t>
            </a:r>
            <a:r>
              <a:rPr lang="ko-KR" altLang="en-US" dirty="0" smtClean="0"/>
              <a:t>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이미지를 </a:t>
            </a:r>
            <a:r>
              <a:rPr lang="ko-KR" altLang="en-US" dirty="0"/>
              <a:t>구성하는 </a:t>
            </a:r>
            <a:r>
              <a:rPr lang="ko-KR" altLang="en-US" dirty="0" smtClean="0"/>
              <a:t>점이며 색상을 가진다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픽셀의 색상 값을 바꾸어 다양한 이미지를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r>
              <a:rPr lang="ko-KR" altLang="en-US" dirty="0" smtClean="0"/>
              <a:t>비트맥 그래픽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Bitmap graphics</a:t>
            </a:r>
          </a:p>
          <a:p>
            <a:pPr lvl="1"/>
            <a:r>
              <a:rPr lang="ko-KR" altLang="en-US" dirty="0" smtClean="0"/>
              <a:t>픽셀만으로 이미지를 표현하고 저장하는 형태</a:t>
            </a:r>
            <a:endParaRPr lang="en-US" altLang="ko-KR" dirty="0" smtClean="0"/>
          </a:p>
          <a:p>
            <a:r>
              <a:rPr lang="ko-KR" altLang="en-US" dirty="0" smtClean="0"/>
              <a:t>캔버스의 도형이나 </a:t>
            </a:r>
            <a:r>
              <a:rPr lang="ko-KR" altLang="en-US" dirty="0"/>
              <a:t>그림</a:t>
            </a:r>
            <a:r>
              <a:rPr lang="en-US" altLang="ko-KR" dirty="0"/>
              <a:t>, </a:t>
            </a:r>
            <a:r>
              <a:rPr lang="ko-KR" altLang="en-US" dirty="0"/>
              <a:t>글씨 </a:t>
            </a:r>
            <a:r>
              <a:rPr lang="ko-KR" altLang="en-US" dirty="0" smtClean="0"/>
              <a:t>등 </a:t>
            </a:r>
            <a:r>
              <a:rPr lang="en-US" altLang="ko-KR" dirty="0" smtClean="0"/>
              <a:t>2</a:t>
            </a:r>
            <a:r>
              <a:rPr lang="ko-KR" altLang="en-US" dirty="0"/>
              <a:t>차원 비트맵으로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 그려진 도형이나 그림을 확대하는 </a:t>
            </a:r>
            <a:r>
              <a:rPr lang="ko-KR" altLang="en-US" dirty="0"/>
              <a:t>등은 작업은 </a:t>
            </a:r>
            <a:r>
              <a:rPr lang="ko-KR" altLang="en-US" dirty="0" smtClean="0"/>
              <a:t>불가능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5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캔버스로 그림 그리기 준비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06682"/>
            <a:ext cx="8229600" cy="3701008"/>
          </a:xfrm>
        </p:spPr>
        <p:txBody>
          <a:bodyPr>
            <a:no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</a:rPr>
              <a:t>캔버스 요소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sz="1800" dirty="0" smtClean="0"/>
              <a:t>&lt;canvas&gt; </a:t>
            </a:r>
            <a:r>
              <a:rPr lang="ko-KR" altLang="en-US" sz="1800" dirty="0" smtClean="0"/>
              <a:t>태그를 이용해서 캔버스 요소 추가</a:t>
            </a:r>
            <a:endParaRPr lang="en-US" altLang="ko-KR" sz="1800" dirty="0" smtClean="0"/>
          </a:p>
          <a:p>
            <a:pPr lvl="1"/>
            <a:r>
              <a:rPr lang="en-US" altLang="ko-KR" sz="1800" dirty="0" smtClean="0">
                <a:solidFill>
                  <a:srgbClr val="FF0000"/>
                </a:solidFill>
              </a:rPr>
              <a:t>width</a:t>
            </a:r>
            <a:r>
              <a:rPr lang="ko-KR" altLang="en-US" sz="1800" dirty="0">
                <a:solidFill>
                  <a:srgbClr val="FF0000"/>
                </a:solidFill>
              </a:rPr>
              <a:t>와 </a:t>
            </a:r>
            <a:r>
              <a:rPr lang="en-US" altLang="ko-KR" sz="1800" dirty="0">
                <a:solidFill>
                  <a:srgbClr val="FF0000"/>
                </a:solidFill>
              </a:rPr>
              <a:t>height </a:t>
            </a:r>
            <a:r>
              <a:rPr lang="ko-KR" altLang="en-US" sz="1800" dirty="0" smtClean="0">
                <a:solidFill>
                  <a:srgbClr val="FF0000"/>
                </a:solidFill>
              </a:rPr>
              <a:t>속성을 이용해 캔버스 좌표계의 </a:t>
            </a:r>
            <a:r>
              <a:rPr lang="ko-KR" altLang="en-US" sz="1800" dirty="0">
                <a:solidFill>
                  <a:srgbClr val="FF0000"/>
                </a:solidFill>
              </a:rPr>
              <a:t>크기 </a:t>
            </a:r>
            <a:r>
              <a:rPr lang="ko-KR" altLang="en-US" sz="1800" dirty="0" smtClean="0">
                <a:solidFill>
                  <a:srgbClr val="FF0000"/>
                </a:solidFill>
              </a:rPr>
              <a:t>지정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sz="1800" dirty="0" smtClean="0">
                <a:solidFill>
                  <a:srgbClr val="FF0000"/>
                </a:solidFill>
              </a:rPr>
              <a:t>DOM</a:t>
            </a:r>
            <a:r>
              <a:rPr lang="ko-KR" altLang="en-US" sz="1800" dirty="0">
                <a:solidFill>
                  <a:srgbClr val="FF0000"/>
                </a:solidFill>
              </a:rPr>
              <a:t>을 통한 접근을 위해 </a:t>
            </a:r>
            <a:r>
              <a:rPr lang="en-US" altLang="ko-KR" sz="1800" dirty="0" smtClean="0">
                <a:solidFill>
                  <a:srgbClr val="FF0000"/>
                </a:solidFill>
              </a:rPr>
              <a:t>id</a:t>
            </a:r>
            <a:r>
              <a:rPr lang="ko-KR" altLang="en-US" sz="1800" dirty="0" smtClean="0">
                <a:solidFill>
                  <a:srgbClr val="FF0000"/>
                </a:solidFill>
              </a:rPr>
              <a:t> 지정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r>
              <a:rPr lang="ko-KR" altLang="en-US" sz="2000" dirty="0" smtClean="0"/>
              <a:t>컨텍스트</a:t>
            </a:r>
            <a:r>
              <a:rPr lang="en-US" altLang="ko-KR" sz="2000" dirty="0" smtClean="0"/>
              <a:t>(context) </a:t>
            </a:r>
            <a:r>
              <a:rPr lang="ko-KR" altLang="en-US" sz="2000" dirty="0" smtClean="0"/>
              <a:t>객체</a:t>
            </a:r>
            <a:endParaRPr lang="en-US" altLang="ko-KR" sz="2000" dirty="0" smtClean="0"/>
          </a:p>
          <a:p>
            <a:pPr lvl="1"/>
            <a:r>
              <a:rPr lang="ko-KR" altLang="en-US" sz="1800" dirty="0" smtClean="0">
                <a:solidFill>
                  <a:srgbClr val="FF0000"/>
                </a:solidFill>
              </a:rPr>
              <a:t>캔버스에 내용을 채우기 위한 객체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1800" dirty="0" smtClean="0">
                <a:solidFill>
                  <a:srgbClr val="FF0000"/>
                </a:solidFill>
              </a:rPr>
              <a:t>캔버스 </a:t>
            </a:r>
            <a:r>
              <a:rPr lang="ko-KR" altLang="en-US" sz="1800" dirty="0">
                <a:solidFill>
                  <a:srgbClr val="FF0000"/>
                </a:solidFill>
              </a:rPr>
              <a:t>요소 객체의 </a:t>
            </a:r>
            <a:r>
              <a:rPr lang="en-US" altLang="ko-KR" sz="1800" dirty="0" err="1">
                <a:solidFill>
                  <a:srgbClr val="FF0000"/>
                </a:solidFill>
              </a:rPr>
              <a:t>getContext</a:t>
            </a:r>
            <a:r>
              <a:rPr lang="en-US" altLang="ko-KR" sz="1800" dirty="0" smtClean="0">
                <a:solidFill>
                  <a:srgbClr val="FF0000"/>
                </a:solidFill>
              </a:rPr>
              <a:t>() </a:t>
            </a:r>
            <a:r>
              <a:rPr lang="ko-KR" altLang="en-US" sz="1800" dirty="0" smtClean="0">
                <a:solidFill>
                  <a:srgbClr val="FF0000"/>
                </a:solidFill>
              </a:rPr>
              <a:t>메소드를 이용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sz="1600" dirty="0" smtClean="0">
                <a:solidFill>
                  <a:srgbClr val="FF0000"/>
                </a:solidFill>
              </a:rPr>
              <a:t>&lt;</a:t>
            </a:r>
            <a:r>
              <a:rPr lang="en-US" altLang="ko-KR" sz="1600" dirty="0">
                <a:solidFill>
                  <a:srgbClr val="FF0000"/>
                </a:solidFill>
              </a:rPr>
              <a:t>canvas&gt; </a:t>
            </a:r>
            <a:r>
              <a:rPr lang="ko-KR" altLang="en-US" sz="1600" dirty="0">
                <a:solidFill>
                  <a:srgbClr val="FF0000"/>
                </a:solidFill>
              </a:rPr>
              <a:t>요소 객체에 접근한 후 </a:t>
            </a:r>
            <a:r>
              <a:rPr lang="en-US" altLang="ko-KR" sz="1600" dirty="0" err="1">
                <a:solidFill>
                  <a:srgbClr val="FF0000"/>
                </a:solidFill>
              </a:rPr>
              <a:t>getContext</a:t>
            </a:r>
            <a:r>
              <a:rPr lang="en-US" altLang="ko-KR" sz="1600" dirty="0">
                <a:solidFill>
                  <a:srgbClr val="FF0000"/>
                </a:solidFill>
              </a:rPr>
              <a:t>("2d</a:t>
            </a:r>
            <a:r>
              <a:rPr lang="en-US" altLang="ko-KR" sz="1600" dirty="0" smtClean="0">
                <a:solidFill>
                  <a:srgbClr val="FF0000"/>
                </a:solidFill>
              </a:rPr>
              <a:t>") </a:t>
            </a:r>
            <a:r>
              <a:rPr lang="ko-KR" altLang="en-US" sz="1600" dirty="0" smtClean="0">
                <a:solidFill>
                  <a:srgbClr val="FF0000"/>
                </a:solidFill>
              </a:rPr>
              <a:t>메소드 실행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1284932" y="2924944"/>
            <a:ext cx="6624736" cy="776405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400"/>
              </a:lnSpc>
            </a:pPr>
            <a:r>
              <a:rPr lang="en-US" sz="1600" b="1" kern="100" dirty="0" smtClean="0">
                <a:latin typeface="Consolas"/>
                <a:ea typeface="맑은 고딕"/>
                <a:cs typeface="Times New Roman"/>
              </a:rPr>
              <a:t> &lt;</a:t>
            </a:r>
            <a:r>
              <a:rPr lang="en-US" sz="1600" b="1" kern="100" dirty="0">
                <a:latin typeface="Consolas"/>
                <a:ea typeface="맑은 고딕"/>
                <a:cs typeface="Times New Roman"/>
              </a:rPr>
              <a:t>canvas id="</a:t>
            </a:r>
            <a:r>
              <a:rPr lang="en-US" sz="1600" b="1" kern="100" dirty="0" err="1">
                <a:latin typeface="Consolas"/>
                <a:ea typeface="맑은 고딕"/>
                <a:cs typeface="Times New Roman"/>
              </a:rPr>
              <a:t>myCanvas</a:t>
            </a:r>
            <a:r>
              <a:rPr lang="en-US" sz="1600" b="1" kern="100" dirty="0">
                <a:latin typeface="Consolas"/>
                <a:ea typeface="맑은 고딕"/>
                <a:cs typeface="Times New Roman"/>
              </a:rPr>
              <a:t>" width="30" height="20"&gt;&lt;/canvas&gt;</a:t>
            </a:r>
            <a:endParaRPr lang="ko-KR" b="1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84932" y="5229200"/>
            <a:ext cx="6624736" cy="100811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kern="100" dirty="0" smtClean="0">
                <a:latin typeface="Consolas"/>
                <a:ea typeface="맑은 고딕"/>
                <a:cs typeface="Times New Roman"/>
              </a:rPr>
              <a:t> </a:t>
            </a:r>
            <a:r>
              <a:rPr lang="en-US" sz="1600" b="1" kern="100" dirty="0" err="1" smtClean="0">
                <a:latin typeface="Consolas"/>
                <a:ea typeface="맑은 고딕"/>
                <a:cs typeface="Times New Roman"/>
              </a:rPr>
              <a:t>var</a:t>
            </a:r>
            <a:r>
              <a:rPr lang="en-US" sz="1600" b="1" kern="100" dirty="0" smtClean="0">
                <a:latin typeface="Consolas"/>
                <a:ea typeface="맑은 고딕"/>
                <a:cs typeface="Times New Roman"/>
              </a:rPr>
              <a:t> </a:t>
            </a:r>
            <a:r>
              <a:rPr lang="en-US" sz="1600" b="1" kern="100" dirty="0">
                <a:latin typeface="Consolas"/>
                <a:ea typeface="맑은 고딕"/>
                <a:cs typeface="Times New Roman"/>
              </a:rPr>
              <a:t>canvas = </a:t>
            </a:r>
            <a:r>
              <a:rPr lang="en-US" sz="1600" b="1" kern="100" dirty="0" err="1">
                <a:latin typeface="Consolas"/>
                <a:ea typeface="맑은 고딕"/>
                <a:cs typeface="Times New Roman"/>
              </a:rPr>
              <a:t>document.getElementById</a:t>
            </a:r>
            <a:r>
              <a:rPr lang="en-US" sz="1600" b="1" kern="100" dirty="0">
                <a:latin typeface="Consolas"/>
                <a:ea typeface="맑은 고딕"/>
                <a:cs typeface="Times New Roman"/>
              </a:rPr>
              <a:t>("</a:t>
            </a:r>
            <a:r>
              <a:rPr lang="en-US" sz="1600" b="1" kern="100" dirty="0" err="1">
                <a:latin typeface="Consolas"/>
                <a:ea typeface="맑은 고딕"/>
                <a:cs typeface="Times New Roman"/>
              </a:rPr>
              <a:t>myCanvas</a:t>
            </a:r>
            <a:r>
              <a:rPr lang="en-US" sz="1600" b="1" kern="100" dirty="0">
                <a:latin typeface="Consolas"/>
                <a:ea typeface="맑은 고딕"/>
                <a:cs typeface="Times New Roman"/>
              </a:rPr>
              <a:t>");</a:t>
            </a:r>
          </a:p>
          <a:p>
            <a:pPr>
              <a:lnSpc>
                <a:spcPct val="150000"/>
              </a:lnSpc>
            </a:pPr>
            <a:r>
              <a:rPr lang="en-US" sz="1600" b="1" kern="100" dirty="0" smtClean="0">
                <a:latin typeface="Consolas"/>
                <a:ea typeface="맑은 고딕"/>
                <a:cs typeface="Times New Roman"/>
              </a:rPr>
              <a:t> </a:t>
            </a:r>
            <a:r>
              <a:rPr lang="en-US" sz="1600" b="1" kern="100" dirty="0" err="1" smtClean="0">
                <a:latin typeface="Consolas"/>
                <a:ea typeface="맑은 고딕"/>
                <a:cs typeface="Times New Roman"/>
              </a:rPr>
              <a:t>var</a:t>
            </a:r>
            <a:r>
              <a:rPr lang="en-US" sz="1600" b="1" kern="100" dirty="0" smtClean="0">
                <a:latin typeface="Consolas"/>
                <a:ea typeface="맑은 고딕"/>
                <a:cs typeface="Times New Roman"/>
              </a:rPr>
              <a:t> </a:t>
            </a:r>
            <a:r>
              <a:rPr lang="en-US" sz="1600" b="1" kern="100" dirty="0">
                <a:latin typeface="Consolas"/>
                <a:ea typeface="맑은 고딕"/>
                <a:cs typeface="Times New Roman"/>
              </a:rPr>
              <a:t>context = </a:t>
            </a:r>
            <a:r>
              <a:rPr lang="en-US" sz="1600" b="1" kern="100" dirty="0" err="1">
                <a:latin typeface="Consolas"/>
                <a:ea typeface="맑은 고딕"/>
                <a:cs typeface="Times New Roman"/>
              </a:rPr>
              <a:t>canvas.getContext</a:t>
            </a:r>
            <a:r>
              <a:rPr lang="en-US" sz="1600" b="1" kern="100" dirty="0">
                <a:latin typeface="Consolas"/>
                <a:ea typeface="맑은 고딕"/>
                <a:cs typeface="Times New Roman"/>
              </a:rPr>
              <a:t>("2d");</a:t>
            </a:r>
            <a:endParaRPr lang="ko-KR" b="1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295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dirty="0" smtClean="0"/>
              <a:t>10.2.1 </a:t>
            </a:r>
            <a:r>
              <a:rPr lang="ko-KR" altLang="en-US" dirty="0" smtClean="0"/>
              <a:t>기본 도형 그리기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10.2.2 </a:t>
            </a:r>
            <a:r>
              <a:rPr lang="ko-KR" altLang="en-US" dirty="0" smtClean="0"/>
              <a:t>기본 도형 꾸미기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10.2.3 </a:t>
            </a:r>
            <a:r>
              <a:rPr lang="ko-KR" altLang="en-US" dirty="0" smtClean="0"/>
              <a:t>이미지와 글자 그리기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132856"/>
            <a:ext cx="7978080" cy="9120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10.2 </a:t>
            </a:r>
            <a:r>
              <a:rPr lang="ko-KR" altLang="en-US" dirty="0" smtClean="0"/>
              <a:t>캔버스 </a:t>
            </a:r>
            <a:r>
              <a:rPr lang="ko-KR" altLang="en-US" dirty="0"/>
              <a:t>기본 </a:t>
            </a:r>
            <a:r>
              <a:rPr lang="en-US" altLang="ko-KR" dirty="0"/>
              <a:t>API </a:t>
            </a:r>
            <a:r>
              <a:rPr lang="ko-KR" altLang="en-US" dirty="0"/>
              <a:t>사용하기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6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캔버스 기본 도형 그리기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캔버스 기본 </a:t>
            </a:r>
            <a:r>
              <a:rPr lang="en-US" altLang="ko-KR" dirty="0" smtClean="0"/>
              <a:t>API</a:t>
            </a:r>
          </a:p>
          <a:p>
            <a:pPr lvl="1"/>
            <a:r>
              <a:rPr lang="ko-KR" altLang="en-US" dirty="0" smtClean="0"/>
              <a:t>컨텍스트 </a:t>
            </a:r>
            <a:r>
              <a:rPr lang="ko-KR" altLang="en-US" dirty="0"/>
              <a:t>객체의 </a:t>
            </a:r>
            <a:r>
              <a:rPr lang="ko-KR" altLang="en-US" dirty="0" smtClean="0"/>
              <a:t>메소드를 호출함로써 그림이 그려짐</a:t>
            </a:r>
            <a:endParaRPr lang="en-US" altLang="ko-KR" dirty="0"/>
          </a:p>
          <a:p>
            <a:r>
              <a:rPr lang="ko-KR" altLang="en-US" dirty="0" smtClean="0"/>
              <a:t>캔버스 컨텍스트의 선 그리기 메소드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선긋기</a:t>
            </a:r>
            <a:r>
              <a:rPr lang="en-US" altLang="ko-KR" dirty="0"/>
              <a:t>, </a:t>
            </a:r>
            <a:r>
              <a:rPr lang="ko-KR" altLang="en-US" dirty="0"/>
              <a:t>경로</a:t>
            </a:r>
            <a:r>
              <a:rPr lang="en-US" altLang="ko-KR" dirty="0"/>
              <a:t>, </a:t>
            </a:r>
            <a:r>
              <a:rPr lang="ko-KR" altLang="en-US" dirty="0"/>
              <a:t>곡선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시작 </a:t>
            </a:r>
            <a:r>
              <a:rPr lang="ko-KR" altLang="en-US" dirty="0" smtClean="0"/>
              <a:t>지점에서 </a:t>
            </a:r>
            <a:r>
              <a:rPr lang="ko-KR" altLang="en-US" dirty="0"/>
              <a:t>다음 지점까지 선을 연결하는 </a:t>
            </a:r>
            <a:r>
              <a:rPr lang="ko-KR" altLang="en-US" dirty="0" smtClean="0"/>
              <a:t>방식</a:t>
            </a:r>
            <a:endParaRPr lang="en-US" altLang="ko-KR" dirty="0"/>
          </a:p>
          <a:p>
            <a:pPr lvl="2"/>
            <a:r>
              <a:rPr lang="ko-KR" altLang="en-US" dirty="0" smtClean="0"/>
              <a:t>현재위치 이동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moveTo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): </a:t>
            </a:r>
            <a:r>
              <a:rPr lang="ko-KR" altLang="en-US" dirty="0" smtClean="0"/>
              <a:t>현재 시작 지점을 이동시키는 메소드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선을 그린 마지막 </a:t>
            </a:r>
            <a:r>
              <a:rPr lang="ko-KR" altLang="en-US" dirty="0"/>
              <a:t>지점으로 </a:t>
            </a:r>
            <a:r>
              <a:rPr lang="ko-KR" altLang="en-US" dirty="0" smtClean="0"/>
              <a:t>현재 위치 이동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238982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TC010237555[[fn=심플 테마]]</Template>
  <TotalTime>6053</TotalTime>
  <Words>2451</Words>
  <Application>Microsoft Office PowerPoint</Application>
  <PresentationFormat>화면 슬라이드 쇼(4:3)</PresentationFormat>
  <Paragraphs>784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New_Simple01</vt:lpstr>
      <vt:lpstr>10장. 캔버스</vt:lpstr>
      <vt:lpstr>목차</vt:lpstr>
      <vt:lpstr>10.1 캔버스 이해하기</vt:lpstr>
      <vt:lpstr>HTML5 캔버스</vt:lpstr>
      <vt:lpstr>캔버스 좌표계</vt:lpstr>
      <vt:lpstr>비트맵 그래픽</vt:lpstr>
      <vt:lpstr>캔버스로 그림 그리기 준비</vt:lpstr>
      <vt:lpstr>10.2 캔버스 기본 API 사용하기</vt:lpstr>
      <vt:lpstr>캔버스 기본 도형 그리기</vt:lpstr>
      <vt:lpstr>캔버스 기본 도형 그리기</vt:lpstr>
      <vt:lpstr>직선 그리기 예제</vt:lpstr>
      <vt:lpstr>사각형 그리기 예제</vt:lpstr>
      <vt:lpstr>원호와 곡선 그리기</vt:lpstr>
      <vt:lpstr>원호 그리기 예제</vt:lpstr>
      <vt:lpstr>곡선 그리기 예제</vt:lpstr>
      <vt:lpstr>경로 그리기</vt:lpstr>
      <vt:lpstr>기본 도형 꾸미기</vt:lpstr>
      <vt:lpstr>선 꾸미기 예제</vt:lpstr>
      <vt:lpstr>도형 꾸미기 예제</vt:lpstr>
      <vt:lpstr>이미지 그리기</vt:lpstr>
      <vt:lpstr>이미지 그리기 예제</vt:lpstr>
      <vt:lpstr>이미지 그리기 예제 실행 결과</vt:lpstr>
      <vt:lpstr>캔버스에 글자 그리기</vt:lpstr>
      <vt:lpstr>캔버스에 글자 장식하기</vt:lpstr>
      <vt:lpstr>글자 그려넣기 예제</vt:lpstr>
      <vt:lpstr>10.3 캔버스 고급 기능 사용하기 </vt:lpstr>
      <vt:lpstr>그리기 효과</vt:lpstr>
      <vt:lpstr>그리기 효과 예제</vt:lpstr>
      <vt:lpstr>도형간 연산</vt:lpstr>
      <vt:lpstr>변환 효과</vt:lpstr>
      <vt:lpstr>상하/좌우 대칭 변환</vt:lpstr>
      <vt:lpstr>사용자 정의 변환</vt:lpstr>
      <vt:lpstr>사용자 정의 변환 예제</vt:lpstr>
      <vt:lpstr>변환의 초기화</vt:lpstr>
      <vt:lpstr>픽셀 데이터 접근하기</vt:lpstr>
      <vt:lpstr>데이터 URL로 저장하기</vt:lpstr>
      <vt:lpstr>데이터 URL 저장 예제</vt:lpstr>
      <vt:lpstr>캔버스 비트맵 초기화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Windows 사용자</cp:lastModifiedBy>
  <cp:revision>678</cp:revision>
  <dcterms:created xsi:type="dcterms:W3CDTF">2006-10-05T04:04:58Z</dcterms:created>
  <dcterms:modified xsi:type="dcterms:W3CDTF">2021-11-14T21:23:02Z</dcterms:modified>
</cp:coreProperties>
</file>