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20" r:id="rId17"/>
    <p:sldId id="319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2" r:id="rId29"/>
    <p:sldId id="331" r:id="rId30"/>
    <p:sldId id="333" r:id="rId31"/>
    <p:sldId id="334" r:id="rId32"/>
    <p:sldId id="335" r:id="rId33"/>
    <p:sldId id="336" r:id="rId34"/>
    <p:sldId id="337" r:id="rId35"/>
    <p:sldId id="338" r:id="rId36"/>
    <p:sldId id="339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9" autoAdjust="0"/>
    <p:restoredTop sz="95860" autoAdjust="0"/>
  </p:normalViewPr>
  <p:slideViewPr>
    <p:cSldViewPr>
      <p:cViewPr varScale="1">
        <p:scale>
          <a:sx n="111" d="100"/>
          <a:sy n="111" d="100"/>
        </p:scale>
        <p:origin x="-82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5E09E6-6B28-4C25-B644-64655958C636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BE42421D-3C36-46E1-B7AA-4E436FE78E19}">
      <dgm:prSet phldrT="[Text]" custT="1"/>
      <dgm:spPr/>
      <dgm:t>
        <a:bodyPr/>
        <a:lstStyle/>
        <a:p>
          <a:pPr algn="ctr" latinLnBrk="1"/>
          <a:r>
            <a:rPr lang="ko-KR" altLang="en-US" sz="1800" b="1" dirty="0" smtClean="0"/>
            <a:t>자바스크립트를 이용해 </a:t>
          </a:r>
          <a:r>
            <a:rPr lang="en-US" altLang="en-US" sz="1800" b="1" dirty="0" smtClean="0"/>
            <a:t>DOM</a:t>
          </a:r>
          <a:r>
            <a:rPr lang="ko-KR" altLang="en-US" sz="1800" b="1" dirty="0" smtClean="0"/>
            <a:t>의 내용을 추가</a:t>
          </a:r>
          <a:r>
            <a:rPr lang="en-US" altLang="ko-KR" sz="1800" b="1" dirty="0" smtClean="0"/>
            <a:t>/</a:t>
          </a:r>
          <a:r>
            <a:rPr lang="ko-KR" altLang="en-US" sz="1800" b="1" dirty="0" smtClean="0"/>
            <a:t>변경</a:t>
          </a:r>
          <a:endParaRPr lang="ko-KR" altLang="en-US" sz="1800" b="1" dirty="0"/>
        </a:p>
      </dgm:t>
    </dgm:pt>
    <dgm:pt modelId="{925A9323-5D3D-4B9C-B555-E9A79E0AA763}" type="parTrans" cxnId="{5D270CF4-E023-44D8-BD40-5F6A31B99040}">
      <dgm:prSet/>
      <dgm:spPr/>
      <dgm:t>
        <a:bodyPr/>
        <a:lstStyle/>
        <a:p>
          <a:pPr algn="ctr" latinLnBrk="1"/>
          <a:endParaRPr lang="ko-KR" altLang="en-US" sz="2000" b="1"/>
        </a:p>
      </dgm:t>
    </dgm:pt>
    <dgm:pt modelId="{46A46173-D1A6-4866-880E-562E3031E08C}" type="sibTrans" cxnId="{5D270CF4-E023-44D8-BD40-5F6A31B99040}">
      <dgm:prSet custT="1"/>
      <dgm:spPr/>
      <dgm:t>
        <a:bodyPr/>
        <a:lstStyle/>
        <a:p>
          <a:pPr algn="ctr" latinLnBrk="1"/>
          <a:endParaRPr lang="ko-KR" altLang="en-US" sz="2800" b="1"/>
        </a:p>
      </dgm:t>
    </dgm:pt>
    <dgm:pt modelId="{2E5D1F06-B355-4B4E-9319-73A725751B60}">
      <dgm:prSet phldrT="[Text]" custT="1"/>
      <dgm:spPr/>
      <dgm:t>
        <a:bodyPr/>
        <a:lstStyle/>
        <a:p>
          <a:pPr algn="ctr" latinLnBrk="1"/>
          <a:r>
            <a:rPr lang="en-US" altLang="en-US" sz="1800" b="1" dirty="0" smtClean="0"/>
            <a:t>HTML </a:t>
          </a:r>
          <a:r>
            <a:rPr lang="ko-KR" altLang="en-US" sz="1800" b="1" dirty="0" smtClean="0"/>
            <a:t>문서의 태그</a:t>
          </a:r>
          <a:r>
            <a:rPr lang="en-US" altLang="ko-KR" sz="1800" b="1" dirty="0" smtClean="0"/>
            <a:t>/</a:t>
          </a:r>
          <a:r>
            <a:rPr lang="ko-KR" altLang="en-US" sz="1800" b="1" dirty="0" smtClean="0"/>
            <a:t>콘텐츠가 변경되는 효과</a:t>
          </a:r>
          <a:endParaRPr lang="ko-KR" altLang="en-US" sz="1800" b="1" dirty="0"/>
        </a:p>
      </dgm:t>
    </dgm:pt>
    <dgm:pt modelId="{F61C60C3-B617-46EB-988C-3EDBD002F9CD}" type="parTrans" cxnId="{F3E92EAE-BF77-456B-A084-72F438CD5433}">
      <dgm:prSet/>
      <dgm:spPr/>
      <dgm:t>
        <a:bodyPr/>
        <a:lstStyle/>
        <a:p>
          <a:pPr algn="ctr" latinLnBrk="1"/>
          <a:endParaRPr lang="ko-KR" altLang="en-US" sz="2000" b="1"/>
        </a:p>
      </dgm:t>
    </dgm:pt>
    <dgm:pt modelId="{13A2E341-0EC6-4A84-B576-9D079AC2EE48}" type="sibTrans" cxnId="{F3E92EAE-BF77-456B-A084-72F438CD5433}">
      <dgm:prSet custT="1"/>
      <dgm:spPr/>
      <dgm:t>
        <a:bodyPr/>
        <a:lstStyle/>
        <a:p>
          <a:pPr algn="ctr" latinLnBrk="1"/>
          <a:endParaRPr lang="ko-KR" altLang="en-US" sz="2800" b="1"/>
        </a:p>
      </dgm:t>
    </dgm:pt>
    <dgm:pt modelId="{EBDEC525-9AFF-4A01-8293-66048C82B13C}">
      <dgm:prSet phldrT="[Text]" custT="1"/>
      <dgm:spPr/>
      <dgm:t>
        <a:bodyPr/>
        <a:lstStyle/>
        <a:p>
          <a:pPr algn="ctr" latinLnBrk="1"/>
          <a:r>
            <a:rPr lang="ko-KR" altLang="en-US" sz="1800" b="1" dirty="0" smtClean="0"/>
            <a:t>화면에 디스플레이 되는 내용도 변경</a:t>
          </a:r>
          <a:endParaRPr lang="ko-KR" altLang="en-US" sz="1800" b="1" dirty="0"/>
        </a:p>
      </dgm:t>
    </dgm:pt>
    <dgm:pt modelId="{CA8C45AB-F071-40E9-9C2A-D123996154C3}" type="parTrans" cxnId="{B09613A0-93D9-4513-A6DB-CDB2872C20FA}">
      <dgm:prSet/>
      <dgm:spPr/>
      <dgm:t>
        <a:bodyPr/>
        <a:lstStyle/>
        <a:p>
          <a:pPr algn="ctr" latinLnBrk="1"/>
          <a:endParaRPr lang="ko-KR" altLang="en-US" sz="2000" b="1"/>
        </a:p>
      </dgm:t>
    </dgm:pt>
    <dgm:pt modelId="{BA54BEBB-A194-4E5B-979F-32D664DD2352}" type="sibTrans" cxnId="{B09613A0-93D9-4513-A6DB-CDB2872C20FA}">
      <dgm:prSet custT="1"/>
      <dgm:spPr/>
      <dgm:t>
        <a:bodyPr/>
        <a:lstStyle/>
        <a:p>
          <a:pPr algn="ctr" latinLnBrk="1"/>
          <a:endParaRPr lang="ko-KR" altLang="en-US" sz="2800" b="1"/>
        </a:p>
      </dgm:t>
    </dgm:pt>
    <dgm:pt modelId="{74469D6A-EBA3-408A-80D2-47283878B1E0}">
      <dgm:prSet phldrT="[Text]" custT="1"/>
      <dgm:spPr/>
      <dgm:t>
        <a:bodyPr/>
        <a:lstStyle/>
        <a:p>
          <a:pPr algn="ctr" latinLnBrk="1"/>
          <a:r>
            <a:rPr lang="en-US" altLang="en-US" sz="1800" b="1" dirty="0" smtClean="0"/>
            <a:t>HTML </a:t>
          </a:r>
          <a:r>
            <a:rPr lang="ko-KR" altLang="en-US" sz="1800" b="1" dirty="0" smtClean="0"/>
            <a:t>문서의 내용을 동적으로 변경</a:t>
          </a:r>
          <a:endParaRPr lang="ko-KR" altLang="en-US" sz="1800" b="1" dirty="0"/>
        </a:p>
      </dgm:t>
    </dgm:pt>
    <dgm:pt modelId="{D08538CD-2784-469B-B564-624DB6FB23C2}" type="parTrans" cxnId="{38C0C609-CBEF-4B6D-B7C6-196D9A3EE592}">
      <dgm:prSet/>
      <dgm:spPr/>
      <dgm:t>
        <a:bodyPr/>
        <a:lstStyle/>
        <a:p>
          <a:pPr algn="ctr" latinLnBrk="1"/>
          <a:endParaRPr lang="ko-KR" altLang="en-US" sz="2000" b="1"/>
        </a:p>
      </dgm:t>
    </dgm:pt>
    <dgm:pt modelId="{CB13741A-8148-4695-921C-29D35D5DD61F}" type="sibTrans" cxnId="{38C0C609-CBEF-4B6D-B7C6-196D9A3EE592}">
      <dgm:prSet/>
      <dgm:spPr/>
      <dgm:t>
        <a:bodyPr/>
        <a:lstStyle/>
        <a:p>
          <a:pPr algn="ctr" latinLnBrk="1"/>
          <a:endParaRPr lang="ko-KR" altLang="en-US" sz="2000" b="1"/>
        </a:p>
      </dgm:t>
    </dgm:pt>
    <dgm:pt modelId="{2BB6E5C7-49F6-45A8-AEB0-D4C1A22B9811}" type="pres">
      <dgm:prSet presAssocID="{725E09E6-6B28-4C25-B644-64655958C636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7D27755-00D5-4A33-BCF9-279AE2081E86}" type="pres">
      <dgm:prSet presAssocID="{725E09E6-6B28-4C25-B644-64655958C636}" presName="dummyMaxCanvas" presStyleCnt="0">
        <dgm:presLayoutVars/>
      </dgm:prSet>
      <dgm:spPr/>
    </dgm:pt>
    <dgm:pt modelId="{B1323189-5F08-4FA5-861E-55F38232B86C}" type="pres">
      <dgm:prSet presAssocID="{725E09E6-6B28-4C25-B644-64655958C636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25957B-C662-46E3-8644-8136A931F29F}" type="pres">
      <dgm:prSet presAssocID="{725E09E6-6B28-4C25-B644-64655958C636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4D3BF6D-6FCB-49E7-AF22-8719938607C8}" type="pres">
      <dgm:prSet presAssocID="{725E09E6-6B28-4C25-B644-64655958C636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F18962F-D747-450C-8CCE-65698143F629}" type="pres">
      <dgm:prSet presAssocID="{725E09E6-6B28-4C25-B644-64655958C636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D2A2B20-3B83-45B4-B287-953CA94577B1}" type="pres">
      <dgm:prSet presAssocID="{725E09E6-6B28-4C25-B644-64655958C636}" presName="FourConn_1-2" presStyleLbl="fgAccFollowNode1" presStyleIdx="0" presStyleCnt="3" custScaleX="180668" custScaleY="100000" custLinFactX="-123073" custLinFactNeighborX="-200000" custLinFactNeighborY="-631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A9669E4-303C-4C16-A351-B04C7BDA3446}" type="pres">
      <dgm:prSet presAssocID="{725E09E6-6B28-4C25-B644-64655958C636}" presName="FourConn_2-3" presStyleLbl="fgAccFollowNode1" presStyleIdx="1" presStyleCnt="3" custScaleX="205026" custLinFactX="-150990" custLinFactNeighborX="-200000" custLinFactNeighborY="-227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905BA4-CCF4-48ED-B0C2-533B43FC0733}" type="pres">
      <dgm:prSet presAssocID="{725E09E6-6B28-4C25-B644-64655958C636}" presName="FourConn_3-4" presStyleLbl="fgAccFollowNode1" presStyleIdx="2" presStyleCnt="3" custScaleX="264665" custLinFactX="-100000" custLinFactNeighborX="-183924" custLinFactNeighborY="-10627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454F460-3203-41B7-9507-70DC527A9A67}" type="pres">
      <dgm:prSet presAssocID="{725E09E6-6B28-4C25-B644-64655958C636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A8B5A1-D09F-4DB6-865E-A479C1FDD314}" type="pres">
      <dgm:prSet presAssocID="{725E09E6-6B28-4C25-B644-64655958C636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84A21F0-3CCB-4305-969F-A4268ABAA8D9}" type="pres">
      <dgm:prSet presAssocID="{725E09E6-6B28-4C25-B644-64655958C636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8BEFB38-9243-4626-B6EB-6AD37E3F6DCD}" type="pres">
      <dgm:prSet presAssocID="{725E09E6-6B28-4C25-B644-64655958C636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9A56C04-ECCF-49B9-B8B2-CB6D8D483755}" type="presOf" srcId="{BA54BEBB-A194-4E5B-979F-32D664DD2352}" destId="{E0905BA4-CCF4-48ED-B0C2-533B43FC0733}" srcOrd="0" destOrd="0" presId="urn:microsoft.com/office/officeart/2005/8/layout/vProcess5"/>
    <dgm:cxn modelId="{7E721D34-8306-446B-B796-72076CB2BD0A}" type="presOf" srcId="{74469D6A-EBA3-408A-80D2-47283878B1E0}" destId="{5F18962F-D747-450C-8CCE-65698143F629}" srcOrd="0" destOrd="0" presId="urn:microsoft.com/office/officeart/2005/8/layout/vProcess5"/>
    <dgm:cxn modelId="{B09613A0-93D9-4513-A6DB-CDB2872C20FA}" srcId="{725E09E6-6B28-4C25-B644-64655958C636}" destId="{EBDEC525-9AFF-4A01-8293-66048C82B13C}" srcOrd="2" destOrd="0" parTransId="{CA8C45AB-F071-40E9-9C2A-D123996154C3}" sibTransId="{BA54BEBB-A194-4E5B-979F-32D664DD2352}"/>
    <dgm:cxn modelId="{996B0044-29C7-4750-8250-2958236B63B3}" type="presOf" srcId="{725E09E6-6B28-4C25-B644-64655958C636}" destId="{2BB6E5C7-49F6-45A8-AEB0-D4C1A22B9811}" srcOrd="0" destOrd="0" presId="urn:microsoft.com/office/officeart/2005/8/layout/vProcess5"/>
    <dgm:cxn modelId="{FA3C7697-46AF-4DC5-97FB-3EA8AC03F96F}" type="presOf" srcId="{BE42421D-3C36-46E1-B7AA-4E436FE78E19}" destId="{6454F460-3203-41B7-9507-70DC527A9A67}" srcOrd="1" destOrd="0" presId="urn:microsoft.com/office/officeart/2005/8/layout/vProcess5"/>
    <dgm:cxn modelId="{3B1CBFE8-900E-4A7A-9F09-6D5ED17E5379}" type="presOf" srcId="{2E5D1F06-B355-4B4E-9319-73A725751B60}" destId="{6DA8B5A1-D09F-4DB6-865E-A479C1FDD314}" srcOrd="1" destOrd="0" presId="urn:microsoft.com/office/officeart/2005/8/layout/vProcess5"/>
    <dgm:cxn modelId="{EE5913AE-EFC6-4DD9-9E32-3152EA872E66}" type="presOf" srcId="{46A46173-D1A6-4866-880E-562E3031E08C}" destId="{FD2A2B20-3B83-45B4-B287-953CA94577B1}" srcOrd="0" destOrd="0" presId="urn:microsoft.com/office/officeart/2005/8/layout/vProcess5"/>
    <dgm:cxn modelId="{5D6236D3-1E10-4FC8-A468-3E7D7CAED04A}" type="presOf" srcId="{EBDEC525-9AFF-4A01-8293-66048C82B13C}" destId="{D4D3BF6D-6FCB-49E7-AF22-8719938607C8}" srcOrd="0" destOrd="0" presId="urn:microsoft.com/office/officeart/2005/8/layout/vProcess5"/>
    <dgm:cxn modelId="{A5491530-3883-4ED4-B26F-D925F32801A5}" type="presOf" srcId="{74469D6A-EBA3-408A-80D2-47283878B1E0}" destId="{C8BEFB38-9243-4626-B6EB-6AD37E3F6DCD}" srcOrd="1" destOrd="0" presId="urn:microsoft.com/office/officeart/2005/8/layout/vProcess5"/>
    <dgm:cxn modelId="{F3E92EAE-BF77-456B-A084-72F438CD5433}" srcId="{725E09E6-6B28-4C25-B644-64655958C636}" destId="{2E5D1F06-B355-4B4E-9319-73A725751B60}" srcOrd="1" destOrd="0" parTransId="{F61C60C3-B617-46EB-988C-3EDBD002F9CD}" sibTransId="{13A2E341-0EC6-4A84-B576-9D079AC2EE48}"/>
    <dgm:cxn modelId="{5D270CF4-E023-44D8-BD40-5F6A31B99040}" srcId="{725E09E6-6B28-4C25-B644-64655958C636}" destId="{BE42421D-3C36-46E1-B7AA-4E436FE78E19}" srcOrd="0" destOrd="0" parTransId="{925A9323-5D3D-4B9C-B555-E9A79E0AA763}" sibTransId="{46A46173-D1A6-4866-880E-562E3031E08C}"/>
    <dgm:cxn modelId="{38C0C609-CBEF-4B6D-B7C6-196D9A3EE592}" srcId="{725E09E6-6B28-4C25-B644-64655958C636}" destId="{74469D6A-EBA3-408A-80D2-47283878B1E0}" srcOrd="3" destOrd="0" parTransId="{D08538CD-2784-469B-B564-624DB6FB23C2}" sibTransId="{CB13741A-8148-4695-921C-29D35D5DD61F}"/>
    <dgm:cxn modelId="{532D700E-616E-4DB1-9158-06B46632DC99}" type="presOf" srcId="{EBDEC525-9AFF-4A01-8293-66048C82B13C}" destId="{284A21F0-3CCB-4305-969F-A4268ABAA8D9}" srcOrd="1" destOrd="0" presId="urn:microsoft.com/office/officeart/2005/8/layout/vProcess5"/>
    <dgm:cxn modelId="{1C18F1D9-BE0F-449B-B29F-2A88182F19B5}" type="presOf" srcId="{2E5D1F06-B355-4B4E-9319-73A725751B60}" destId="{D825957B-C662-46E3-8644-8136A931F29F}" srcOrd="0" destOrd="0" presId="urn:microsoft.com/office/officeart/2005/8/layout/vProcess5"/>
    <dgm:cxn modelId="{E9129F55-3D27-4C24-9653-3AC64EA4E821}" type="presOf" srcId="{BE42421D-3C36-46E1-B7AA-4E436FE78E19}" destId="{B1323189-5F08-4FA5-861E-55F38232B86C}" srcOrd="0" destOrd="0" presId="urn:microsoft.com/office/officeart/2005/8/layout/vProcess5"/>
    <dgm:cxn modelId="{A582D365-317A-4547-87F3-B25AE11F10EC}" type="presOf" srcId="{13A2E341-0EC6-4A84-B576-9D079AC2EE48}" destId="{1A9669E4-303C-4C16-A351-B04C7BDA3446}" srcOrd="0" destOrd="0" presId="urn:microsoft.com/office/officeart/2005/8/layout/vProcess5"/>
    <dgm:cxn modelId="{3449EBF9-F4A8-4757-92EA-089C4D57D1D0}" type="presParOf" srcId="{2BB6E5C7-49F6-45A8-AEB0-D4C1A22B9811}" destId="{87D27755-00D5-4A33-BCF9-279AE2081E86}" srcOrd="0" destOrd="0" presId="urn:microsoft.com/office/officeart/2005/8/layout/vProcess5"/>
    <dgm:cxn modelId="{9AB16579-C38D-453F-99A5-205381548F5C}" type="presParOf" srcId="{2BB6E5C7-49F6-45A8-AEB0-D4C1A22B9811}" destId="{B1323189-5F08-4FA5-861E-55F38232B86C}" srcOrd="1" destOrd="0" presId="urn:microsoft.com/office/officeart/2005/8/layout/vProcess5"/>
    <dgm:cxn modelId="{7B13AF27-DB05-4791-B047-20642C844578}" type="presParOf" srcId="{2BB6E5C7-49F6-45A8-AEB0-D4C1A22B9811}" destId="{D825957B-C662-46E3-8644-8136A931F29F}" srcOrd="2" destOrd="0" presId="urn:microsoft.com/office/officeart/2005/8/layout/vProcess5"/>
    <dgm:cxn modelId="{0CC4C488-4769-46BC-B943-0D082A4F7635}" type="presParOf" srcId="{2BB6E5C7-49F6-45A8-AEB0-D4C1A22B9811}" destId="{D4D3BF6D-6FCB-49E7-AF22-8719938607C8}" srcOrd="3" destOrd="0" presId="urn:microsoft.com/office/officeart/2005/8/layout/vProcess5"/>
    <dgm:cxn modelId="{DCFFEDDD-AA87-4D66-9DAE-083677BEB152}" type="presParOf" srcId="{2BB6E5C7-49F6-45A8-AEB0-D4C1A22B9811}" destId="{5F18962F-D747-450C-8CCE-65698143F629}" srcOrd="4" destOrd="0" presId="urn:microsoft.com/office/officeart/2005/8/layout/vProcess5"/>
    <dgm:cxn modelId="{91811399-A3A3-4757-A85B-4E2AADD672A9}" type="presParOf" srcId="{2BB6E5C7-49F6-45A8-AEB0-D4C1A22B9811}" destId="{FD2A2B20-3B83-45B4-B287-953CA94577B1}" srcOrd="5" destOrd="0" presId="urn:microsoft.com/office/officeart/2005/8/layout/vProcess5"/>
    <dgm:cxn modelId="{0005F822-EF3B-4BD7-8E75-6DA6158D9659}" type="presParOf" srcId="{2BB6E5C7-49F6-45A8-AEB0-D4C1A22B9811}" destId="{1A9669E4-303C-4C16-A351-B04C7BDA3446}" srcOrd="6" destOrd="0" presId="urn:microsoft.com/office/officeart/2005/8/layout/vProcess5"/>
    <dgm:cxn modelId="{5CEFD1F0-FB46-4641-831F-D5D70D810E4F}" type="presParOf" srcId="{2BB6E5C7-49F6-45A8-AEB0-D4C1A22B9811}" destId="{E0905BA4-CCF4-48ED-B0C2-533B43FC0733}" srcOrd="7" destOrd="0" presId="urn:microsoft.com/office/officeart/2005/8/layout/vProcess5"/>
    <dgm:cxn modelId="{B2A9A41D-9D26-4D63-AFA8-D7C210BEA299}" type="presParOf" srcId="{2BB6E5C7-49F6-45A8-AEB0-D4C1A22B9811}" destId="{6454F460-3203-41B7-9507-70DC527A9A67}" srcOrd="8" destOrd="0" presId="urn:microsoft.com/office/officeart/2005/8/layout/vProcess5"/>
    <dgm:cxn modelId="{967FD711-BA89-4BCD-B969-6DDF6E444E03}" type="presParOf" srcId="{2BB6E5C7-49F6-45A8-AEB0-D4C1A22B9811}" destId="{6DA8B5A1-D09F-4DB6-865E-A479C1FDD314}" srcOrd="9" destOrd="0" presId="urn:microsoft.com/office/officeart/2005/8/layout/vProcess5"/>
    <dgm:cxn modelId="{CA9AAE38-EF1C-44C5-B174-ACEF67BCD37D}" type="presParOf" srcId="{2BB6E5C7-49F6-45A8-AEB0-D4C1A22B9811}" destId="{284A21F0-3CCB-4305-969F-A4268ABAA8D9}" srcOrd="10" destOrd="0" presId="urn:microsoft.com/office/officeart/2005/8/layout/vProcess5"/>
    <dgm:cxn modelId="{8CEFC9DC-1E86-418B-B663-9E3F0851AD82}" type="presParOf" srcId="{2BB6E5C7-49F6-45A8-AEB0-D4C1A22B9811}" destId="{C8BEFB38-9243-4626-B6EB-6AD37E3F6DC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23189-5F08-4FA5-861E-55F38232B86C}">
      <dsp:nvSpPr>
        <dsp:cNvPr id="0" name=""/>
        <dsp:cNvSpPr/>
      </dsp:nvSpPr>
      <dsp:spPr>
        <a:xfrm>
          <a:off x="0" y="0"/>
          <a:ext cx="6336704" cy="8940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/>
            <a:t>자바스크립트를 이용해 </a:t>
          </a:r>
          <a:r>
            <a:rPr lang="en-US" altLang="en-US" sz="1800" b="1" kern="1200" dirty="0" smtClean="0"/>
            <a:t>DOM</a:t>
          </a:r>
          <a:r>
            <a:rPr lang="ko-KR" altLang="en-US" sz="1800" b="1" kern="1200" dirty="0" smtClean="0"/>
            <a:t>의 내용을 추가</a:t>
          </a:r>
          <a:r>
            <a:rPr lang="en-US" altLang="ko-KR" sz="1800" b="1" kern="1200" dirty="0" smtClean="0"/>
            <a:t>/</a:t>
          </a:r>
          <a:r>
            <a:rPr lang="ko-KR" altLang="en-US" sz="1800" b="1" kern="1200" dirty="0" smtClean="0"/>
            <a:t>변경</a:t>
          </a:r>
          <a:endParaRPr lang="ko-KR" altLang="en-US" sz="1800" b="1" kern="1200" dirty="0"/>
        </a:p>
      </dsp:txBody>
      <dsp:txXfrm>
        <a:off x="26187" y="26187"/>
        <a:ext cx="5296371" cy="841706"/>
      </dsp:txXfrm>
    </dsp:sp>
    <dsp:sp modelId="{D825957B-C662-46E3-8644-8136A931F29F}">
      <dsp:nvSpPr>
        <dsp:cNvPr id="0" name=""/>
        <dsp:cNvSpPr/>
      </dsp:nvSpPr>
      <dsp:spPr>
        <a:xfrm>
          <a:off x="530698" y="1056640"/>
          <a:ext cx="6336704" cy="8940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dirty="0" smtClean="0"/>
            <a:t>HTML </a:t>
          </a:r>
          <a:r>
            <a:rPr lang="ko-KR" altLang="en-US" sz="1800" b="1" kern="1200" dirty="0" smtClean="0"/>
            <a:t>문서의 태그</a:t>
          </a:r>
          <a:r>
            <a:rPr lang="en-US" altLang="ko-KR" sz="1800" b="1" kern="1200" dirty="0" smtClean="0"/>
            <a:t>/</a:t>
          </a:r>
          <a:r>
            <a:rPr lang="ko-KR" altLang="en-US" sz="1800" b="1" kern="1200" dirty="0" smtClean="0"/>
            <a:t>콘텐츠가 변경되는 효과</a:t>
          </a:r>
          <a:endParaRPr lang="ko-KR" altLang="en-US" sz="1800" b="1" kern="1200" dirty="0"/>
        </a:p>
      </dsp:txBody>
      <dsp:txXfrm>
        <a:off x="556885" y="1082827"/>
        <a:ext cx="5172479" cy="841706"/>
      </dsp:txXfrm>
    </dsp:sp>
    <dsp:sp modelId="{D4D3BF6D-6FCB-49E7-AF22-8719938607C8}">
      <dsp:nvSpPr>
        <dsp:cNvPr id="0" name=""/>
        <dsp:cNvSpPr/>
      </dsp:nvSpPr>
      <dsp:spPr>
        <a:xfrm>
          <a:off x="1053477" y="2113280"/>
          <a:ext cx="6336704" cy="8940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b="1" kern="1200" dirty="0" smtClean="0"/>
            <a:t>화면에 디스플레이 되는 내용도 변경</a:t>
          </a:r>
          <a:endParaRPr lang="ko-KR" altLang="en-US" sz="1800" b="1" kern="1200" dirty="0"/>
        </a:p>
      </dsp:txBody>
      <dsp:txXfrm>
        <a:off x="1079664" y="2139467"/>
        <a:ext cx="5180399" cy="841706"/>
      </dsp:txXfrm>
    </dsp:sp>
    <dsp:sp modelId="{5F18962F-D747-450C-8CCE-65698143F629}">
      <dsp:nvSpPr>
        <dsp:cNvPr id="0" name=""/>
        <dsp:cNvSpPr/>
      </dsp:nvSpPr>
      <dsp:spPr>
        <a:xfrm>
          <a:off x="1584175" y="3169919"/>
          <a:ext cx="6336704" cy="8940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dirty="0" smtClean="0"/>
            <a:t>HTML </a:t>
          </a:r>
          <a:r>
            <a:rPr lang="ko-KR" altLang="en-US" sz="1800" b="1" kern="1200" dirty="0" smtClean="0"/>
            <a:t>문서의 내용을 동적으로 변경</a:t>
          </a:r>
          <a:endParaRPr lang="ko-KR" altLang="en-US" sz="1800" b="1" kern="1200" dirty="0"/>
        </a:p>
      </dsp:txBody>
      <dsp:txXfrm>
        <a:off x="1610362" y="3196106"/>
        <a:ext cx="5172479" cy="841706"/>
      </dsp:txXfrm>
    </dsp:sp>
    <dsp:sp modelId="{FD2A2B20-3B83-45B4-B287-953CA94577B1}">
      <dsp:nvSpPr>
        <dsp:cNvPr id="0" name=""/>
        <dsp:cNvSpPr/>
      </dsp:nvSpPr>
      <dsp:spPr>
        <a:xfrm>
          <a:off x="3643604" y="648072"/>
          <a:ext cx="1049955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800" b="1" kern="1200"/>
        </a:p>
      </dsp:txBody>
      <dsp:txXfrm>
        <a:off x="3879844" y="648072"/>
        <a:ext cx="577475" cy="437317"/>
      </dsp:txXfrm>
    </dsp:sp>
    <dsp:sp modelId="{1A9669E4-303C-4C16-A351-B04C7BDA3446}">
      <dsp:nvSpPr>
        <dsp:cNvPr id="0" name=""/>
        <dsp:cNvSpPr/>
      </dsp:nvSpPr>
      <dsp:spPr>
        <a:xfrm>
          <a:off x="3941285" y="1728191"/>
          <a:ext cx="1191512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800" b="1" kern="1200"/>
        </a:p>
      </dsp:txBody>
      <dsp:txXfrm>
        <a:off x="4209375" y="1728191"/>
        <a:ext cx="655332" cy="437317"/>
      </dsp:txXfrm>
    </dsp:sp>
    <dsp:sp modelId="{E0905BA4-CCF4-48ED-B0C2-533B43FC0733}">
      <dsp:nvSpPr>
        <dsp:cNvPr id="0" name=""/>
        <dsp:cNvSpPr/>
      </dsp:nvSpPr>
      <dsp:spPr>
        <a:xfrm>
          <a:off x="4680522" y="2736304"/>
          <a:ext cx="1538105" cy="58115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2800" b="1" kern="1200"/>
        </a:p>
      </dsp:txBody>
      <dsp:txXfrm>
        <a:off x="5026596" y="2736304"/>
        <a:ext cx="845957" cy="4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Tx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장</a:t>
            </a:r>
            <a:r>
              <a:rPr lang="en-US" altLang="ko-KR" dirty="0"/>
              <a:t>. DOM</a:t>
            </a:r>
            <a:r>
              <a:rPr lang="ko-KR" altLang="en-US" dirty="0"/>
              <a:t>과 자바스크립트</a:t>
            </a:r>
            <a:br>
              <a:rPr lang="ko-KR" altLang="en-US" dirty="0"/>
            </a:br>
            <a:r>
              <a:rPr lang="ko-KR" altLang="en-US" dirty="0"/>
              <a:t>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HTML5 </a:t>
            </a:r>
            <a:r>
              <a:rPr lang="ko-KR" altLang="en-US" dirty="0"/>
              <a:t>웹 프로그래밍 입문</a:t>
            </a:r>
            <a:r>
              <a:rPr lang="en-US" altLang="ko-KR" dirty="0"/>
              <a:t>(</a:t>
            </a:r>
            <a:r>
              <a:rPr lang="ko-KR" altLang="en-US" dirty="0"/>
              <a:t>교수용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84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r>
              <a:rPr lang="ko-KR" altLang="en-US" dirty="0"/>
              <a:t>을 통한 </a:t>
            </a:r>
            <a:r>
              <a:rPr lang="en-US" altLang="ko-KR" dirty="0"/>
              <a:t>HTML </a:t>
            </a:r>
            <a:r>
              <a:rPr lang="ko-KR" altLang="en-US" dirty="0"/>
              <a:t>문서 접근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rgbClr val="FF0000"/>
                </a:solidFill>
              </a:rPr>
              <a:t>자바스크립트 입장에서는 웹 브라우저 환경과</a:t>
            </a:r>
            <a:r>
              <a:rPr lang="en-US" altLang="ko-KR" dirty="0" smtClean="0">
                <a:solidFill>
                  <a:srgbClr val="FF0000"/>
                </a:solidFill>
              </a:rPr>
              <a:t> HTML </a:t>
            </a:r>
            <a:r>
              <a:rPr lang="ko-KR" altLang="ko-KR" dirty="0" smtClean="0">
                <a:solidFill>
                  <a:srgbClr val="FF0000"/>
                </a:solidFill>
              </a:rPr>
              <a:t>문서를 모두 객체로 바라보고 처리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ko-KR" dirty="0" smtClean="0">
                <a:solidFill>
                  <a:srgbClr val="FF0000"/>
                </a:solidFill>
              </a:rPr>
              <a:t>일반 프로그래밍에서 처럼 객체에 접근해서 값을 읽어내거나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ko-KR" dirty="0" smtClean="0">
                <a:solidFill>
                  <a:srgbClr val="FF0000"/>
                </a:solidFill>
              </a:rPr>
              <a:t>저장하고 수정하는 작업을 수행함으로써 웹 브라우저나</a:t>
            </a:r>
            <a:r>
              <a:rPr lang="en-US" altLang="ko-KR" dirty="0" smtClean="0">
                <a:solidFill>
                  <a:srgbClr val="FF0000"/>
                </a:solidFill>
              </a:rPr>
              <a:t> HTML </a:t>
            </a:r>
            <a:r>
              <a:rPr lang="ko-KR" altLang="ko-KR" dirty="0" smtClean="0">
                <a:solidFill>
                  <a:srgbClr val="FF0000"/>
                </a:solidFill>
              </a:rPr>
              <a:t>문서에 대한 처리를 수행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DOM </a:t>
            </a:r>
            <a:r>
              <a:rPr lang="ko-KR" altLang="en-US" dirty="0" smtClean="0">
                <a:solidFill>
                  <a:srgbClr val="FF0000"/>
                </a:solidFill>
              </a:rPr>
              <a:t>접근 방법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document</a:t>
            </a:r>
            <a:r>
              <a:rPr lang="ko-KR" altLang="en-US" dirty="0" smtClean="0">
                <a:solidFill>
                  <a:srgbClr val="FF0000"/>
                </a:solidFill>
              </a:rPr>
              <a:t>의 </a:t>
            </a:r>
            <a:r>
              <a:rPr lang="en-US" altLang="ko-KR" dirty="0" smtClean="0">
                <a:solidFill>
                  <a:srgbClr val="FF0000"/>
                </a:solidFill>
              </a:rPr>
              <a:t>forms </a:t>
            </a:r>
            <a:r>
              <a:rPr lang="ko-KR" altLang="ko-KR" dirty="0" smtClean="0">
                <a:solidFill>
                  <a:srgbClr val="FF0000"/>
                </a:solidFill>
              </a:rPr>
              <a:t>속성을 이용해서 접근하는 방법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ko-KR" dirty="0" smtClean="0">
                <a:solidFill>
                  <a:srgbClr val="FF0000"/>
                </a:solidFill>
              </a:rPr>
              <a:t>요소 이름을 이용해 접근하는 방법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document </a:t>
            </a:r>
            <a:r>
              <a:rPr lang="ko-KR" altLang="ko-KR" dirty="0" smtClean="0">
                <a:solidFill>
                  <a:srgbClr val="FF0000"/>
                </a:solidFill>
              </a:rPr>
              <a:t>객체가 제공하는 </a:t>
            </a:r>
            <a:r>
              <a:rPr lang="en-US" altLang="ko-KR" dirty="0" err="1" smtClean="0">
                <a:solidFill>
                  <a:srgbClr val="FF0000"/>
                </a:solidFill>
              </a:rPr>
              <a:t>getElementById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ko-KR" dirty="0" smtClean="0">
                <a:solidFill>
                  <a:srgbClr val="FF0000"/>
                </a:solidFill>
              </a:rPr>
              <a:t>등의 메소드를 이용해서 접근하는 방법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ko-KR" altLang="ko-KR" dirty="0" smtClean="0">
                <a:solidFill>
                  <a:srgbClr val="FF0000"/>
                </a:solidFill>
              </a:rPr>
              <a:t>가장 사용이 쉽고 많이 사용되고 방법인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err="1" smtClean="0">
                <a:solidFill>
                  <a:srgbClr val="FF0000"/>
                </a:solidFill>
              </a:rPr>
              <a:t>getElementById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ko-KR" dirty="0" smtClean="0">
                <a:solidFill>
                  <a:srgbClr val="FF0000"/>
                </a:solidFill>
              </a:rPr>
              <a:t>메소드 방법을 중심으로 설명</a:t>
            </a:r>
            <a:endParaRPr lang="ko-KR" altLang="ko-KR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6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3913061" y="5273324"/>
            <a:ext cx="2760349" cy="1456743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3"/>
          <a:stretch>
            <a:fillRect/>
          </a:stretch>
        </p:blipFill>
        <p:spPr>
          <a:xfrm>
            <a:off x="5794960" y="3991028"/>
            <a:ext cx="3251631" cy="1212657"/>
          </a:xfrm>
          <a:prstGeom prst="rect">
            <a:avLst/>
          </a:prstGeom>
        </p:spPr>
      </p:pic>
      <p:sp>
        <p:nvSpPr>
          <p:cNvPr id="19" name="Bent Arrow 18"/>
          <p:cNvSpPr/>
          <p:nvPr/>
        </p:nvSpPr>
        <p:spPr>
          <a:xfrm rot="5400000" flipH="1">
            <a:off x="6763672" y="5000207"/>
            <a:ext cx="911225" cy="1091750"/>
          </a:xfrm>
          <a:prstGeom prst="bentArrow">
            <a:avLst>
              <a:gd name="adj1" fmla="val 30310"/>
              <a:gd name="adj2" fmla="val 35519"/>
              <a:gd name="adj3" fmla="val 36417"/>
              <a:gd name="adj4" fmla="val 4375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kern="100">
                <a:effectLst/>
                <a:ea typeface="맑은 고딕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접근 방법 예제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178598"/>
              </p:ext>
            </p:extLst>
          </p:nvPr>
        </p:nvGraphicFramePr>
        <p:xfrm>
          <a:off x="1115616" y="1618805"/>
          <a:ext cx="7128792" cy="2286000"/>
        </p:xfrm>
        <a:graphic>
          <a:graphicData uri="http://schemas.openxmlformats.org/drawingml/2006/table">
            <a:tbl>
              <a:tblPr firstRow="1" firstCol="1" bandRow="1"/>
              <a:tblGrid>
                <a:gridCol w="49247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3631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32248">
                <a:tc>
                  <a:txBody>
                    <a:bodyPr/>
                    <a:lstStyle/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7780" marR="71755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&lt;form 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action=""&gt;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228600"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&lt;input 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id="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username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 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type="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text" </a:t>
                      </a:r>
                      <a:r>
                        <a:rPr lang="en-US" sz="1400" kern="100" dirty="0" smtClean="0">
                          <a:solidFill>
                            <a:srgbClr val="F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value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Name of User" /&gt;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&lt;/form&gt;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&lt;script 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type="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text/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dom</a:t>
                      </a:r>
                      <a:r>
                        <a:rPr lang="en-US" sz="1400" kern="100" dirty="0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400" kern="100" dirty="0" err="1" smtClean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document.</a:t>
                      </a:r>
                      <a:r>
                        <a:rPr lang="en-US" sz="1400" b="1" kern="100" dirty="0" err="1" smtClean="0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getElementById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("</a:t>
                      </a:r>
                      <a:r>
                        <a:rPr lang="en-US" sz="1400" b="1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username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alert(</a:t>
                      </a:r>
                      <a:r>
                        <a:rPr lang="en-US" sz="1400" b="1" kern="100" dirty="0" err="1">
                          <a:solidFill>
                            <a:srgbClr val="C0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dom.value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newValue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prompt("Type new value of text box", "");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dom.value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400" kern="10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newValue</a:t>
                      </a: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&lt;/script&gt;</a:t>
                      </a:r>
                      <a:endParaRPr lang="ko-KR" sz="14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Bent Arrow 17"/>
          <p:cNvSpPr/>
          <p:nvPr/>
        </p:nvSpPr>
        <p:spPr>
          <a:xfrm rot="10800000" flipH="1">
            <a:off x="3092932" y="5750422"/>
            <a:ext cx="911225" cy="728980"/>
          </a:xfrm>
          <a:prstGeom prst="bentArrow">
            <a:avLst>
              <a:gd name="adj1" fmla="val 30310"/>
              <a:gd name="adj2" fmla="val 35519"/>
              <a:gd name="adj3" fmla="val 36417"/>
              <a:gd name="adj4" fmla="val 43750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kern="100">
                <a:effectLst/>
                <a:ea typeface="맑은 고딕"/>
                <a:cs typeface="Times New Roman"/>
              </a:rPr>
              <a:t> </a:t>
            </a:r>
            <a:endParaRPr lang="ko-KR" sz="1000" kern="100">
              <a:effectLst/>
              <a:ea typeface="맑은 고딕"/>
              <a:cs typeface="Times New Roman"/>
            </a:endParaRPr>
          </a:p>
        </p:txBody>
      </p:sp>
      <p:pic>
        <p:nvPicPr>
          <p:cNvPr id="20" name="Picture 19"/>
          <p:cNvPicPr/>
          <p:nvPr/>
        </p:nvPicPr>
        <p:blipFill>
          <a:blip r:embed="rId4"/>
          <a:stretch>
            <a:fillRect/>
          </a:stretch>
        </p:blipFill>
        <p:spPr>
          <a:xfrm>
            <a:off x="296914" y="4022674"/>
            <a:ext cx="3251631" cy="1212657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5"/>
          <a:stretch>
            <a:fillRect/>
          </a:stretch>
        </p:blipFill>
        <p:spPr>
          <a:xfrm>
            <a:off x="899592" y="4765396"/>
            <a:ext cx="2760348" cy="983340"/>
          </a:xfrm>
          <a:prstGeom prst="rect">
            <a:avLst/>
          </a:prstGeom>
        </p:spPr>
      </p:pic>
      <p:sp>
        <p:nvSpPr>
          <p:cNvPr id="22" name="Text Box 117"/>
          <p:cNvSpPr txBox="1"/>
          <p:nvPr/>
        </p:nvSpPr>
        <p:spPr>
          <a:xfrm>
            <a:off x="3907234" y="4535707"/>
            <a:ext cx="1287065" cy="370840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ko-KR" sz="1600" b="1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사용자 입력</a:t>
            </a:r>
            <a:endParaRPr lang="ko-KR" sz="2400" dirty="0">
              <a:effectLst/>
              <a:latin typeface="굴림"/>
              <a:cs typeface="굴림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99992" y="4869160"/>
            <a:ext cx="188987" cy="93123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17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브라우저 제공 </a:t>
            </a:r>
            <a:r>
              <a:rPr lang="ko-KR" altLang="ko-KR" dirty="0" smtClean="0">
                <a:solidFill>
                  <a:srgbClr val="FF0000"/>
                </a:solidFill>
              </a:rPr>
              <a:t>내장 객체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브라우저에서 제공하는 </a:t>
            </a:r>
            <a:r>
              <a:rPr lang="ko-KR" altLang="en-US" dirty="0" smtClean="0"/>
              <a:t>자바스크립트 </a:t>
            </a:r>
            <a:r>
              <a:rPr lang="ko-KR" altLang="ko-KR" dirty="0" smtClean="0"/>
              <a:t>객체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대표적으로 </a:t>
            </a:r>
            <a:r>
              <a:rPr lang="en-US" altLang="ko-KR" dirty="0" smtClean="0"/>
              <a:t>navigator, window, document </a:t>
            </a:r>
            <a:r>
              <a:rPr lang="ko-KR" altLang="ko-KR" dirty="0" smtClean="0"/>
              <a:t>객체가 있다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document </a:t>
            </a:r>
            <a:r>
              <a:rPr lang="ko-KR" altLang="ko-KR" dirty="0" smtClean="0"/>
              <a:t>객체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HTML </a:t>
            </a:r>
            <a:r>
              <a:rPr lang="ko-KR" altLang="ko-KR" dirty="0" smtClean="0"/>
              <a:t>문서를</a:t>
            </a:r>
            <a:r>
              <a:rPr lang="en-US" altLang="ko-KR" dirty="0" smtClean="0"/>
              <a:t> DOM</a:t>
            </a:r>
            <a:r>
              <a:rPr lang="ko-KR" altLang="ko-KR" dirty="0" smtClean="0"/>
              <a:t>을 통해 접근하기 위한 최상위 객체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본 절에서는 </a:t>
            </a:r>
            <a:r>
              <a:rPr lang="en-US" altLang="ko-KR" dirty="0" smtClean="0"/>
              <a:t>navigator</a:t>
            </a:r>
            <a:r>
              <a:rPr lang="ko-KR" altLang="ko-KR" dirty="0" smtClean="0"/>
              <a:t>와 </a:t>
            </a:r>
            <a:r>
              <a:rPr lang="en-US" altLang="ko-KR" dirty="0" smtClean="0"/>
              <a:t>window </a:t>
            </a:r>
            <a:r>
              <a:rPr lang="ko-KR" altLang="ko-KR" dirty="0" smtClean="0"/>
              <a:t>객체에 대해서만 설명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4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smtClean="0"/>
              <a:t>window </a:t>
            </a:r>
            <a:r>
              <a:rPr lang="ko-KR" altLang="ko-KR" smtClean="0"/>
              <a:t>객체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웹 브라우저에 열</a:t>
            </a:r>
            <a:r>
              <a:rPr lang="ko-KR" altLang="en-US" dirty="0" smtClean="0"/>
              <a:t>려</a:t>
            </a:r>
            <a:r>
              <a:rPr lang="ko-KR" altLang="ko-KR" dirty="0" smtClean="0"/>
              <a:t> 있는 창</a:t>
            </a:r>
            <a:r>
              <a:rPr lang="ko-KR" altLang="en-US" dirty="0" smtClean="0"/>
              <a:t>을 뜻하며 </a:t>
            </a:r>
            <a:r>
              <a:rPr lang="ko-KR" altLang="ko-KR" dirty="0" smtClean="0"/>
              <a:t>브라우저 창에 관련된 다양한 속성과 메소드를 제공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open()</a:t>
            </a:r>
          </a:p>
          <a:p>
            <a:pPr lvl="2"/>
            <a:r>
              <a:rPr lang="ko-KR" altLang="ko-KR" dirty="0" smtClean="0"/>
              <a:t>새로운 창을 </a:t>
            </a:r>
            <a:r>
              <a:rPr lang="ko-KR" altLang="en-US" dirty="0" smtClean="0"/>
              <a:t>연다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close()</a:t>
            </a:r>
          </a:p>
          <a:p>
            <a:pPr lvl="2"/>
            <a:r>
              <a:rPr lang="ko-KR" altLang="ko-KR" dirty="0" smtClean="0"/>
              <a:t>열</a:t>
            </a:r>
            <a:r>
              <a:rPr lang="ko-KR" altLang="en-US" dirty="0" smtClean="0"/>
              <a:t>려</a:t>
            </a:r>
            <a:r>
              <a:rPr lang="ko-KR" altLang="ko-KR" dirty="0" smtClean="0"/>
              <a:t> 있는 창을 닫</a:t>
            </a:r>
            <a:r>
              <a:rPr lang="ko-KR" altLang="en-US" dirty="0" smtClean="0"/>
              <a:t>는다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alert(), confirm(), prompt()</a:t>
            </a:r>
          </a:p>
          <a:p>
            <a:pPr lvl="2"/>
            <a:r>
              <a:rPr lang="ko-KR" altLang="ko-KR" dirty="0" smtClean="0"/>
              <a:t>브라우저에서 사용자에게 경고창을 띄우거나 키보드 입력을 받아들이는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메소드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126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762077"/>
              </p:ext>
            </p:extLst>
          </p:nvPr>
        </p:nvGraphicFramePr>
        <p:xfrm>
          <a:off x="504912" y="2365367"/>
          <a:ext cx="7128792" cy="2032000"/>
        </p:xfrm>
        <a:graphic>
          <a:graphicData uri="http://schemas.openxmlformats.org/drawingml/2006/table">
            <a:tbl>
              <a:tblPr firstRow="1" firstCol="1" bandRow="1"/>
              <a:tblGrid>
                <a:gridCol w="3632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6557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019110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-5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5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text/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win;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open_window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spc="-5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url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prompt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ko-KR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원하는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URL </a:t>
                      </a:r>
                      <a:r>
                        <a:rPr lang="ko-KR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주소를</a:t>
                      </a:r>
                      <a:r>
                        <a:rPr lang="ko-KR" sz="1200" kern="0" spc="-50" dirty="0">
                          <a:solidFill>
                            <a:srgbClr val="BF0000"/>
                          </a:solidFill>
                          <a:effectLst/>
                          <a:latin typeface="맑은 고딕"/>
                          <a:ea typeface="Consolas"/>
                          <a:cs typeface="Times New Roman"/>
                        </a:rPr>
                        <a:t> </a:t>
                      </a:r>
                      <a:r>
                        <a:rPr lang="ko-KR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입력하시오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if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url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win = 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window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.open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url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open_window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Open a page with new window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win.close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Close the window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Picture 26"/>
          <p:cNvPicPr/>
          <p:nvPr/>
        </p:nvPicPr>
        <p:blipFill>
          <a:blip r:embed="rId2"/>
          <a:stretch>
            <a:fillRect/>
          </a:stretch>
        </p:blipFill>
        <p:spPr>
          <a:xfrm>
            <a:off x="3847729" y="5651860"/>
            <a:ext cx="2250066" cy="981587"/>
          </a:xfrm>
          <a:prstGeom prst="rect">
            <a:avLst/>
          </a:prstGeom>
        </p:spPr>
      </p:pic>
      <p:pic>
        <p:nvPicPr>
          <p:cNvPr id="30" name="Picture 29"/>
          <p:cNvPicPr/>
          <p:nvPr/>
        </p:nvPicPr>
        <p:blipFill>
          <a:blip r:embed="rId3"/>
          <a:stretch>
            <a:fillRect/>
          </a:stretch>
        </p:blipFill>
        <p:spPr>
          <a:xfrm>
            <a:off x="6540346" y="3978630"/>
            <a:ext cx="2451821" cy="897880"/>
          </a:xfrm>
          <a:prstGeom prst="rect">
            <a:avLst/>
          </a:prstGeom>
        </p:spPr>
      </p:pic>
      <p:pic>
        <p:nvPicPr>
          <p:cNvPr id="33" name="Picture 32"/>
          <p:cNvPicPr/>
          <p:nvPr/>
        </p:nvPicPr>
        <p:blipFill>
          <a:blip r:embed="rId4"/>
          <a:stretch>
            <a:fillRect/>
          </a:stretch>
        </p:blipFill>
        <p:spPr>
          <a:xfrm>
            <a:off x="6704839" y="5074525"/>
            <a:ext cx="2226456" cy="1577550"/>
          </a:xfrm>
          <a:prstGeom prst="rect">
            <a:avLst/>
          </a:prstGeom>
        </p:spPr>
      </p:pic>
      <p:pic>
        <p:nvPicPr>
          <p:cNvPr id="34" name="Picture 33"/>
          <p:cNvPicPr/>
          <p:nvPr/>
        </p:nvPicPr>
        <p:blipFill>
          <a:blip r:embed="rId5"/>
          <a:stretch>
            <a:fillRect/>
          </a:stretch>
        </p:blipFill>
        <p:spPr>
          <a:xfrm>
            <a:off x="1151271" y="5676222"/>
            <a:ext cx="2249351" cy="981587"/>
          </a:xfrm>
          <a:prstGeom prst="rect">
            <a:avLst/>
          </a:prstGeom>
        </p:spPr>
      </p:pic>
      <p:pic>
        <p:nvPicPr>
          <p:cNvPr id="35" name="Picture 34"/>
          <p:cNvPicPr/>
          <p:nvPr/>
        </p:nvPicPr>
        <p:blipFill>
          <a:blip r:embed="rId3"/>
          <a:stretch>
            <a:fillRect/>
          </a:stretch>
        </p:blipFill>
        <p:spPr>
          <a:xfrm>
            <a:off x="699319" y="4553187"/>
            <a:ext cx="2451821" cy="897880"/>
          </a:xfrm>
          <a:prstGeom prst="rect">
            <a:avLst/>
          </a:prstGeom>
        </p:spPr>
      </p:pic>
      <p:sp>
        <p:nvSpPr>
          <p:cNvPr id="32" name="Down Arrow 31"/>
          <p:cNvSpPr/>
          <p:nvPr/>
        </p:nvSpPr>
        <p:spPr>
          <a:xfrm flipV="1">
            <a:off x="7618951" y="4643147"/>
            <a:ext cx="537210" cy="41148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>
              <a:effectLst/>
              <a:latin typeface="굴림"/>
              <a:cs typeface="굴림"/>
            </a:endParaRPr>
          </a:p>
        </p:txBody>
      </p:sp>
      <p:sp>
        <p:nvSpPr>
          <p:cNvPr id="31" name="Down Arrow 30"/>
          <p:cNvSpPr/>
          <p:nvPr/>
        </p:nvSpPr>
        <p:spPr>
          <a:xfrm rot="16200000">
            <a:off x="6140642" y="5818616"/>
            <a:ext cx="580513" cy="648073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  <p:sp>
        <p:nvSpPr>
          <p:cNvPr id="23" name="Down Arrow 22"/>
          <p:cNvSpPr/>
          <p:nvPr/>
        </p:nvSpPr>
        <p:spPr>
          <a:xfrm rot="16200000">
            <a:off x="3372019" y="5905361"/>
            <a:ext cx="580513" cy="52330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window </a:t>
            </a:r>
            <a:r>
              <a:rPr lang="ko-KR" altLang="en-US" smtClean="0"/>
              <a:t>객체 예제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URL </a:t>
            </a:r>
            <a:r>
              <a:rPr lang="ko-KR" altLang="ko-KR" sz="2000" dirty="0" smtClean="0"/>
              <a:t>주소를 입력받아 새로운 윈도</a:t>
            </a:r>
            <a:r>
              <a:rPr lang="ko-KR" altLang="en-US" sz="2000" dirty="0" smtClean="0"/>
              <a:t>우</a:t>
            </a:r>
            <a:r>
              <a:rPr lang="ko-KR" altLang="ko-KR" sz="2000" dirty="0" smtClean="0"/>
              <a:t>에 표시</a:t>
            </a:r>
            <a:endParaRPr lang="en-US" altLang="ko-KR" sz="2000" dirty="0" smtClean="0"/>
          </a:p>
          <a:p>
            <a:r>
              <a:rPr lang="en-US" altLang="ko-KR" sz="2000" dirty="0" smtClean="0"/>
              <a:t>close() </a:t>
            </a:r>
            <a:r>
              <a:rPr lang="ko-KR" altLang="ko-KR" sz="2000" dirty="0" smtClean="0"/>
              <a:t>메소드로 그 윈도우를 닫</a:t>
            </a:r>
            <a:r>
              <a:rPr lang="ko-KR" altLang="en-US" sz="2000" dirty="0" smtClean="0"/>
              <a:t>는 예제</a:t>
            </a:r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4" name="Down Arrow 13"/>
          <p:cNvSpPr/>
          <p:nvPr/>
        </p:nvSpPr>
        <p:spPr>
          <a:xfrm>
            <a:off x="2195736" y="5351823"/>
            <a:ext cx="537210" cy="411480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>
              <a:effectLst/>
              <a:latin typeface="굴림"/>
              <a:cs typeface="굴림"/>
            </a:endParaRPr>
          </a:p>
        </p:txBody>
      </p:sp>
      <p:sp>
        <p:nvSpPr>
          <p:cNvPr id="17" name="Text Box 117"/>
          <p:cNvSpPr txBox="1"/>
          <p:nvPr/>
        </p:nvSpPr>
        <p:spPr>
          <a:xfrm>
            <a:off x="3590418" y="5215778"/>
            <a:ext cx="1304612" cy="24974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200" b="1" spc="-50" dirty="0">
                <a:solidFill>
                  <a:srgbClr val="C00000"/>
                </a:solidFill>
                <a:effectLst/>
                <a:cs typeface="Times New Roman"/>
              </a:rPr>
              <a:t>URL </a:t>
            </a:r>
            <a:r>
              <a:rPr lang="ko-KR" sz="12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주소 입력</a:t>
            </a:r>
            <a:endParaRPr lang="ko-KR" dirty="0">
              <a:effectLst/>
              <a:latin typeface="굴림"/>
              <a:cs typeface="굴림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242724" y="5443220"/>
            <a:ext cx="217805" cy="58796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Box 117"/>
          <p:cNvSpPr txBox="1"/>
          <p:nvPr/>
        </p:nvSpPr>
        <p:spPr>
          <a:xfrm>
            <a:off x="3851921" y="4761865"/>
            <a:ext cx="2568882" cy="25495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200" b="1" spc="-50" dirty="0">
                <a:solidFill>
                  <a:srgbClr val="C00000"/>
                </a:solidFill>
                <a:effectLst/>
                <a:latin typeface="Consolas"/>
                <a:ea typeface="맑은 고딕"/>
                <a:cs typeface="굴림"/>
              </a:rPr>
              <a:t>open()</a:t>
            </a:r>
            <a:r>
              <a:rPr lang="en-US" sz="1200" b="1" spc="-50" dirty="0">
                <a:solidFill>
                  <a:srgbClr val="C00000"/>
                </a:solidFill>
                <a:effectLst/>
                <a:cs typeface="Times New Roman"/>
              </a:rPr>
              <a:t> </a:t>
            </a:r>
            <a:r>
              <a:rPr lang="ko-KR" sz="12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메소드로 새로운 윈도우 생성</a:t>
            </a:r>
            <a:endParaRPr lang="ko-KR" dirty="0">
              <a:effectLst/>
              <a:latin typeface="굴림"/>
              <a:cs typeface="굴림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905182" y="4972685"/>
            <a:ext cx="788128" cy="67917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117"/>
          <p:cNvSpPr txBox="1"/>
          <p:nvPr/>
        </p:nvSpPr>
        <p:spPr>
          <a:xfrm>
            <a:off x="7619001" y="2816950"/>
            <a:ext cx="1373166" cy="432048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ts val="1400"/>
              </a:lnSpc>
              <a:spcAft>
                <a:spcPts val="0"/>
              </a:spcAft>
            </a:pPr>
            <a:r>
              <a:rPr lang="en-US" sz="1200" b="1" spc="-50" dirty="0">
                <a:solidFill>
                  <a:srgbClr val="C00000"/>
                </a:solidFill>
                <a:effectLst/>
                <a:latin typeface="Consolas"/>
                <a:ea typeface="맑은 고딕"/>
                <a:cs typeface="굴림"/>
              </a:rPr>
              <a:t>close()</a:t>
            </a:r>
            <a:r>
              <a:rPr lang="en-US" sz="1200" b="1" spc="-50" dirty="0">
                <a:solidFill>
                  <a:srgbClr val="C00000"/>
                </a:solidFill>
                <a:effectLst/>
                <a:cs typeface="Times New Roman"/>
              </a:rPr>
              <a:t> </a:t>
            </a:r>
            <a:r>
              <a:rPr lang="ko-KR" sz="12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메소드 실행시 윈도우 닫힘</a:t>
            </a:r>
            <a:endParaRPr lang="ko-KR" dirty="0">
              <a:effectLst/>
              <a:latin typeface="굴림"/>
              <a:cs typeface="굴림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7929509" y="3135975"/>
            <a:ext cx="98875" cy="129159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117"/>
          <p:cNvSpPr txBox="1"/>
          <p:nvPr/>
        </p:nvSpPr>
        <p:spPr>
          <a:xfrm>
            <a:off x="336456" y="5540418"/>
            <a:ext cx="772160" cy="2228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sz="12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버튼 클릭</a:t>
            </a:r>
            <a:endParaRPr lang="ko-KR" dirty="0">
              <a:effectLst/>
              <a:latin typeface="굴림"/>
              <a:cs typeface="굴림"/>
            </a:endParaRPr>
          </a:p>
        </p:txBody>
      </p:sp>
      <p:cxnSp>
        <p:nvCxnSpPr>
          <p:cNvPr id="26" name="Straight Arrow Connector 25"/>
          <p:cNvCxnSpPr>
            <a:stCxn id="24" idx="0"/>
          </p:cNvCxnSpPr>
          <p:nvPr/>
        </p:nvCxnSpPr>
        <p:spPr>
          <a:xfrm flipV="1">
            <a:off x="722536" y="5087209"/>
            <a:ext cx="177056" cy="453209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927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/>
          <p:nvPr/>
        </p:nvPicPr>
        <p:blipFill>
          <a:blip r:embed="rId2"/>
          <a:stretch>
            <a:fillRect/>
          </a:stretch>
        </p:blipFill>
        <p:spPr>
          <a:xfrm>
            <a:off x="4153965" y="4711635"/>
            <a:ext cx="4309526" cy="138330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 rotWithShape="1">
          <a:blip r:embed="rId3"/>
          <a:srcRect r="43488"/>
          <a:stretch/>
        </p:blipFill>
        <p:spPr>
          <a:xfrm>
            <a:off x="1115616" y="4719095"/>
            <a:ext cx="2408348" cy="1368008"/>
          </a:xfrm>
          <a:prstGeom prst="rect">
            <a:avLst/>
          </a:prstGeom>
        </p:spPr>
      </p:pic>
      <p:sp>
        <p:nvSpPr>
          <p:cNvPr id="20" name="Down Arrow 19"/>
          <p:cNvSpPr/>
          <p:nvPr/>
        </p:nvSpPr>
        <p:spPr>
          <a:xfrm rot="16200000">
            <a:off x="3623679" y="4966449"/>
            <a:ext cx="580513" cy="779943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navigator </a:t>
            </a:r>
            <a:r>
              <a:rPr lang="ko-KR" altLang="en-US" smtClean="0"/>
              <a:t>객체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현재 사용하는 웹 브라우저의 종류와 버전을 알아내기 위해 사용</a:t>
            </a:r>
            <a:endParaRPr lang="en-US" altLang="ko-KR" sz="2000" dirty="0" smtClean="0"/>
          </a:p>
          <a:p>
            <a:r>
              <a:rPr lang="ko-KR" altLang="en-US" sz="2000" dirty="0" smtClean="0"/>
              <a:t>대표적인 속성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appName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appVersion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userAgent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96412"/>
              </p:ext>
            </p:extLst>
          </p:nvPr>
        </p:nvGraphicFramePr>
        <p:xfrm>
          <a:off x="971600" y="2420888"/>
          <a:ext cx="7488832" cy="2235200"/>
        </p:xfrm>
        <a:graphic>
          <a:graphicData uri="http://schemas.openxmlformats.org/drawingml/2006/table">
            <a:tbl>
              <a:tblPr firstRow="1" firstCol="1" bandRow="1"/>
              <a:tblGrid>
                <a:gridCol w="38156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1072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528445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form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"button"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value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"Check Navigator 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appName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appName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.value =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navigator.appName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appName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"110"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"button"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value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"Check Navigator 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appVersion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appVersion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.value =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navigator.appVersion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appVersion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"110"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form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117"/>
          <p:cNvSpPr txBox="1"/>
          <p:nvPr/>
        </p:nvSpPr>
        <p:spPr>
          <a:xfrm>
            <a:off x="1208759" y="6398892"/>
            <a:ext cx="1072997" cy="22288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36000" tIns="0" rIns="36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sz="14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버튼 클릭</a:t>
            </a:r>
            <a:endParaRPr lang="ko-KR" sz="2000" dirty="0">
              <a:effectLst/>
              <a:latin typeface="굴림"/>
              <a:cs typeface="굴림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1347190" y="5373216"/>
            <a:ext cx="247650" cy="1025677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594840" y="5726427"/>
            <a:ext cx="235585" cy="67246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90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9.2.1 </a:t>
            </a:r>
            <a:r>
              <a:rPr lang="ko-KR" altLang="en-US" dirty="0" smtClean="0"/>
              <a:t>이벤트 처리 개요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9.2.2 </a:t>
            </a:r>
            <a:r>
              <a:rPr lang="ko-KR" altLang="en-US" dirty="0" smtClean="0"/>
              <a:t>이벤트의 </a:t>
            </a:r>
            <a:r>
              <a:rPr lang="ko-KR" altLang="en-US" dirty="0"/>
              <a:t>정의와 </a:t>
            </a:r>
            <a:r>
              <a:rPr lang="ko-KR" altLang="en-US" dirty="0" smtClean="0"/>
              <a:t>종류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9.2.3 </a:t>
            </a:r>
            <a:r>
              <a:rPr lang="ko-KR" altLang="en-US" dirty="0" smtClean="0"/>
              <a:t>이벤트 </a:t>
            </a:r>
            <a:r>
              <a:rPr lang="ko-KR" altLang="en-US" dirty="0"/>
              <a:t>핸들링 및 이벤트 </a:t>
            </a:r>
            <a:r>
              <a:rPr lang="ko-KR" altLang="en-US" dirty="0" smtClean="0"/>
              <a:t>등록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9.2.4 </a:t>
            </a:r>
            <a:r>
              <a:rPr lang="ko-KR" altLang="en-US" dirty="0" smtClean="0"/>
              <a:t>폼 다루기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7978080" cy="9120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9.2 </a:t>
            </a:r>
            <a:r>
              <a:rPr lang="ko-KR" altLang="en-US" dirty="0" smtClean="0"/>
              <a:t>이벤트 처리하기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95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이벤트 처리 개요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이벤트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사용자가 웹 브라우저를 사용하는 중에 </a:t>
            </a:r>
            <a:r>
              <a:rPr lang="ko-KR" altLang="en-US" dirty="0" smtClean="0"/>
              <a:t>발생시키는 </a:t>
            </a:r>
            <a:r>
              <a:rPr lang="ko-KR" altLang="ko-KR" dirty="0" smtClean="0"/>
              <a:t>키보드</a:t>
            </a:r>
            <a:r>
              <a:rPr lang="en-US" altLang="ko-KR" dirty="0" smtClean="0"/>
              <a:t>, </a:t>
            </a:r>
            <a:r>
              <a:rPr lang="ko-KR" altLang="ko-KR" dirty="0" smtClean="0"/>
              <a:t>마우스 등</a:t>
            </a:r>
            <a:r>
              <a:rPr lang="ko-KR" altLang="en-US" dirty="0" smtClean="0"/>
              <a:t>의 입력</a:t>
            </a:r>
            <a:endParaRPr lang="en-US" altLang="ko-KR" dirty="0" smtClean="0"/>
          </a:p>
          <a:p>
            <a:r>
              <a:rPr lang="ko-KR" altLang="en-US" dirty="0" smtClean="0"/>
              <a:t>이벤트 처리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이벤트가 입력 되었을때 미리 구현된 자바스크립트 코드를 수행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ko-KR" dirty="0" smtClean="0"/>
              <a:t>이벤트의 정의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ko-KR" dirty="0" smtClean="0"/>
              <a:t>이벤트 핸들러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이벤트가 발생할때마다 호출되는 자바스크립트 코드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ko-KR" dirty="0" smtClean="0"/>
              <a:t>이벤트 등록</a:t>
            </a:r>
            <a:r>
              <a:rPr lang="en-US" altLang="ko-KR" dirty="0" smtClean="0"/>
              <a:t> (registration)</a:t>
            </a:r>
          </a:p>
          <a:p>
            <a:pPr lvl="2"/>
            <a:r>
              <a:rPr lang="ko-KR" altLang="ko-KR" dirty="0" smtClean="0"/>
              <a:t>이벤트와 이벤트 핸들러를 연결시키는 과정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0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/>
          <p:nvPr/>
        </p:nvPicPr>
        <p:blipFill>
          <a:blip r:embed="rId2"/>
          <a:stretch>
            <a:fillRect/>
          </a:stretch>
        </p:blipFill>
        <p:spPr>
          <a:xfrm>
            <a:off x="1403648" y="4997836"/>
            <a:ext cx="3087559" cy="1245427"/>
          </a:xfrm>
          <a:prstGeom prst="rect">
            <a:avLst/>
          </a:prstGeom>
        </p:spPr>
      </p:pic>
      <p:pic>
        <p:nvPicPr>
          <p:cNvPr id="33" name="Picture 32"/>
          <p:cNvPicPr/>
          <p:nvPr/>
        </p:nvPicPr>
        <p:blipFill>
          <a:blip r:embed="rId3"/>
          <a:stretch>
            <a:fillRect/>
          </a:stretch>
        </p:blipFill>
        <p:spPr>
          <a:xfrm>
            <a:off x="5341775" y="4961377"/>
            <a:ext cx="3087559" cy="12454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 처리 예제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75026" y="3797448"/>
            <a:ext cx="1320163" cy="20913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8" name="Rounded Rectangle 7"/>
          <p:cNvSpPr/>
          <p:nvPr/>
        </p:nvSpPr>
        <p:spPr>
          <a:xfrm>
            <a:off x="1691680" y="1764254"/>
            <a:ext cx="6264696" cy="10166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723759"/>
              </p:ext>
            </p:extLst>
          </p:nvPr>
        </p:nvGraphicFramePr>
        <p:xfrm>
          <a:off x="1043608" y="1556792"/>
          <a:ext cx="6984776" cy="2844800"/>
        </p:xfrm>
        <a:graphic>
          <a:graphicData uri="http://schemas.openxmlformats.org/drawingml/2006/table">
            <a:tbl>
              <a:tblPr firstRow="1" firstCol="1" bandRow="1"/>
              <a:tblGrid>
                <a:gridCol w="3600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247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36304">
                <a:tc>
                  <a:txBody>
                    <a:bodyPr/>
                    <a:lstStyle/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text/</a:t>
                      </a:r>
                      <a:r>
                        <a:rPr lang="en-US" sz="1200" kern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add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a = </a:t>
                      </a:r>
                      <a:r>
                        <a:rPr lang="en-US" sz="1200" kern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"op1"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.value;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b = </a:t>
                      </a:r>
                      <a:r>
                        <a:rPr lang="en-US" sz="1200" kern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"op2"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.value;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"result"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.value =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parseInt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parseInt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form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op1"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+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op2"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value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"="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dirty="0" smtClean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add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result"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form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>
            <a:stCxn id="17" idx="0"/>
          </p:cNvCxnSpPr>
          <p:nvPr/>
        </p:nvCxnSpPr>
        <p:spPr>
          <a:xfrm flipV="1">
            <a:off x="7329311" y="2882113"/>
            <a:ext cx="0" cy="165618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705111" y="4006582"/>
            <a:ext cx="0" cy="51435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17"/>
          <p:cNvSpPr txBox="1"/>
          <p:nvPr/>
        </p:nvSpPr>
        <p:spPr>
          <a:xfrm>
            <a:off x="4153750" y="4538295"/>
            <a:ext cx="1102721" cy="2921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ko-KR" sz="12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이벤트 타입</a:t>
            </a:r>
            <a:endParaRPr lang="ko-KR" dirty="0">
              <a:effectLst/>
              <a:latin typeface="굴림"/>
              <a:cs typeface="굴림"/>
            </a:endParaRPr>
          </a:p>
        </p:txBody>
      </p:sp>
      <p:sp>
        <p:nvSpPr>
          <p:cNvPr id="12" name="Text Box 117"/>
          <p:cNvSpPr txBox="1"/>
          <p:nvPr/>
        </p:nvSpPr>
        <p:spPr>
          <a:xfrm>
            <a:off x="5470506" y="4538295"/>
            <a:ext cx="1102721" cy="2921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ko-KR" sz="1200" b="1" spc="-5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이벤트 등록</a:t>
            </a:r>
            <a:endParaRPr lang="ko-KR">
              <a:effectLst/>
              <a:latin typeface="굴림"/>
              <a:cs typeface="굴림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621023" y="4006582"/>
            <a:ext cx="0" cy="531713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117"/>
          <p:cNvSpPr txBox="1"/>
          <p:nvPr/>
        </p:nvSpPr>
        <p:spPr>
          <a:xfrm>
            <a:off x="6573227" y="4538295"/>
            <a:ext cx="1512168" cy="29210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ko-KR" sz="12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이벤트 핸들러 함수</a:t>
            </a:r>
            <a:endParaRPr lang="ko-KR" dirty="0">
              <a:effectLst/>
              <a:latin typeface="굴림"/>
              <a:cs typeface="굴림"/>
            </a:endParaRPr>
          </a:p>
        </p:txBody>
      </p:sp>
      <p:sp>
        <p:nvSpPr>
          <p:cNvPr id="26" name="Text Box 117"/>
          <p:cNvSpPr txBox="1"/>
          <p:nvPr/>
        </p:nvSpPr>
        <p:spPr>
          <a:xfrm>
            <a:off x="1101191" y="6413364"/>
            <a:ext cx="881380" cy="2317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en-US" sz="1400" b="1" spc="-50" dirty="0">
                <a:solidFill>
                  <a:srgbClr val="C00000"/>
                </a:solidFill>
                <a:effectLst/>
                <a:cs typeface="Times New Roman"/>
              </a:rPr>
              <a:t>3</a:t>
            </a:r>
            <a:r>
              <a:rPr lang="ko-KR" sz="14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과</a:t>
            </a:r>
            <a:r>
              <a:rPr lang="en-US" sz="14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 5 </a:t>
            </a:r>
            <a:r>
              <a:rPr lang="ko-KR" sz="14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입력</a:t>
            </a:r>
            <a:endParaRPr lang="ko-KR" sz="2000" dirty="0">
              <a:effectLst/>
              <a:latin typeface="굴림"/>
              <a:cs typeface="굴림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475656" y="5805264"/>
            <a:ext cx="96293" cy="58458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475656" y="5805264"/>
            <a:ext cx="506915" cy="58458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117"/>
          <p:cNvSpPr txBox="1"/>
          <p:nvPr/>
        </p:nvSpPr>
        <p:spPr>
          <a:xfrm>
            <a:off x="2472689" y="6457947"/>
            <a:ext cx="584835" cy="23177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sz="14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클릭</a:t>
            </a:r>
            <a:endParaRPr lang="ko-KR" sz="2000" dirty="0">
              <a:effectLst/>
              <a:latin typeface="굴림"/>
              <a:cs typeface="굴림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472689" y="5874346"/>
            <a:ext cx="313692" cy="58360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117"/>
          <p:cNvSpPr txBox="1"/>
          <p:nvPr/>
        </p:nvSpPr>
        <p:spPr>
          <a:xfrm>
            <a:off x="4439156" y="6206804"/>
            <a:ext cx="1174996" cy="621372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ct val="115000"/>
              </a:lnSpc>
              <a:spcAft>
                <a:spcPts val="1000"/>
              </a:spcAft>
            </a:pPr>
            <a:r>
              <a:rPr lang="en-US" sz="1400" b="1" spc="-50" dirty="0">
                <a:solidFill>
                  <a:srgbClr val="C00000"/>
                </a:solidFill>
                <a:effectLst/>
                <a:latin typeface="Consolas"/>
                <a:ea typeface="맑은 고딕"/>
                <a:cs typeface="굴림"/>
              </a:rPr>
              <a:t>add()</a:t>
            </a:r>
            <a:r>
              <a:rPr lang="ko-KR" sz="14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함수가 호출됨</a:t>
            </a:r>
            <a:endParaRPr lang="ko-KR" sz="2000" dirty="0">
              <a:effectLst/>
              <a:latin typeface="굴림"/>
              <a:cs typeface="굴림"/>
            </a:endParaRPr>
          </a:p>
        </p:txBody>
      </p:sp>
      <p:sp>
        <p:nvSpPr>
          <p:cNvPr id="34" name="Down Arrow 33"/>
          <p:cNvSpPr/>
          <p:nvPr/>
        </p:nvSpPr>
        <p:spPr>
          <a:xfrm rot="16200000">
            <a:off x="4626234" y="5158805"/>
            <a:ext cx="580513" cy="850568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101171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이벤트의 종류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마우스 이벤트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0884544"/>
              </p:ext>
            </p:extLst>
          </p:nvPr>
        </p:nvGraphicFramePr>
        <p:xfrm>
          <a:off x="683568" y="2060848"/>
          <a:ext cx="8229549" cy="4392486"/>
        </p:xfrm>
        <a:graphic>
          <a:graphicData uri="http://schemas.openxmlformats.org/drawingml/2006/table">
            <a:tbl>
              <a:tblPr firstRow="1" firstCol="1" bandRow="1"/>
              <a:tblGrid>
                <a:gridCol w="12854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2700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5170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807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이벤트 이름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u="none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태그 속성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087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click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HTML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문서내의 요소를 클릭했을때 발생한다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3397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dblclick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ondblclick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HTML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문서내의 요소를 더블클릭했을때 발생한다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659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mousedown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onmousedown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커서를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HTML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문서내의 요소 위에 위치시키고 마우스 버튼을 누를때 발생한다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5989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mousemove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onmousemove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커서를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HTML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문서내의 요소 위에서 이동시킬때 발생한다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커서를 움직이는 동안에는 계속해서 이벤트가 발생하게 된다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5989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mouseover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onmouseover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커서가 해당 요소 위에 위치할 경우에 발생한다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요소 위에 위치할때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1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회만 발생하며 연속해서 발생하지 않는다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659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mouseout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onmouseout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마우스 커서가 해당 요소 위를 벗어날때 발생하는 이벤트이다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0659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mouseup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onmouseup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사용자가 마우스 커서를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HTML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문서내의 요소 위에 위치시키고 마우스 버튼을 뗄때 발생한다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752" marR="6875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002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.1 </a:t>
            </a:r>
            <a:r>
              <a:rPr lang="ko-KR" altLang="en-US" dirty="0"/>
              <a:t>자바스크립트로 </a:t>
            </a:r>
            <a:r>
              <a:rPr lang="en-US" altLang="ko-KR" dirty="0"/>
              <a:t>HTML</a:t>
            </a:r>
            <a:r>
              <a:rPr lang="ko-KR" altLang="en-US" dirty="0"/>
              <a:t>문서 </a:t>
            </a:r>
            <a:r>
              <a:rPr lang="ko-KR" altLang="en-US" dirty="0" smtClean="0"/>
              <a:t>다루기</a:t>
            </a:r>
            <a:endParaRPr lang="en-US" altLang="ko-KR" dirty="0" smtClean="0"/>
          </a:p>
          <a:p>
            <a:r>
              <a:rPr lang="en-US" altLang="ko-KR" dirty="0"/>
              <a:t>9.2 </a:t>
            </a:r>
            <a:r>
              <a:rPr lang="ko-KR" altLang="en-US" dirty="0"/>
              <a:t>이벤트 처리하기</a:t>
            </a:r>
          </a:p>
          <a:p>
            <a:r>
              <a:rPr lang="en-US" altLang="ko-KR" dirty="0"/>
              <a:t>9.3 </a:t>
            </a:r>
            <a:r>
              <a:rPr lang="ko-KR" altLang="en-US" dirty="0"/>
              <a:t>동적 웹 문서 만들기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3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이벤트의 종류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키보드 이벤트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609321"/>
              </p:ext>
            </p:extLst>
          </p:nvPr>
        </p:nvGraphicFramePr>
        <p:xfrm>
          <a:off x="827584" y="2204864"/>
          <a:ext cx="7704856" cy="3888433"/>
        </p:xfrm>
        <a:graphic>
          <a:graphicData uri="http://schemas.openxmlformats.org/drawingml/2006/table">
            <a:tbl>
              <a:tblPr firstRow="1" firstCol="1" bandRow="1"/>
              <a:tblGrid>
                <a:gridCol w="120195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60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6687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1171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 dirty="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이벤트 이름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태그 속성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02557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keydown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onkeydown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키보드를 누를때 발생하는 이벤트이다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키보드를 눌러서 내려갈때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1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 발생한다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02557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keypress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onkeypress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키보드를 타이핑할때 발생하는 이벤트이다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키보드를 누른 후 뗄때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1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 발생한다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025573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keyup</a:t>
                      </a:r>
                      <a:endParaRPr lang="ko-KR" sz="16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onkeyup</a:t>
                      </a:r>
                      <a:endParaRPr lang="ko-KR" sz="16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키보드를 누른 후 뗄때 발생하는 이벤트이다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키보드에서 손을 뗄때 키보드가 올라올때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 1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회 발생한다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032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이벤트의 종류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프레임</a:t>
            </a:r>
            <a:r>
              <a:rPr lang="en-US" altLang="ko-KR" dirty="0"/>
              <a:t>/</a:t>
            </a:r>
            <a:r>
              <a:rPr lang="ko-KR" altLang="en-US" dirty="0"/>
              <a:t>객체 이벤트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214712"/>
              </p:ext>
            </p:extLst>
          </p:nvPr>
        </p:nvGraphicFramePr>
        <p:xfrm>
          <a:off x="899592" y="2132856"/>
          <a:ext cx="7560840" cy="4206819"/>
        </p:xfrm>
        <a:graphic>
          <a:graphicData uri="http://schemas.openxmlformats.org/drawingml/2006/table">
            <a:tbl>
              <a:tblPr firstRow="1" firstCol="1" bandRow="1"/>
              <a:tblGrid>
                <a:gridCol w="13034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34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538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3887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이벤트 이름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태그 속성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862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abort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onabort</a:t>
                      </a:r>
                      <a:endParaRPr lang="ko-KR" sz="14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이미지가 웹 브라우저상에 완전히 로드되기 전에 정지되었을때 발생되는 이벤트이다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예외 처리를 하고자 할때 사용할 수 있다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862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error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onerror</a:t>
                      </a:r>
                      <a:endParaRPr lang="ko-KR" sz="14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웹 브라우저상에 이미지를 로드할때 문제가 발생하여 로드가 정상적으로 이루어지지 않았을 경우 발생한다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오류가 발생했을때 예외처리를 위해 사용할 수 있다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85072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load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onload</a:t>
                      </a:r>
                      <a:endParaRPr lang="ko-KR" sz="14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프레임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객체 등이 웹 브라우저상에 로드가 완료 되었을때 발생하는 이벤트이다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836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resize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onresize</a:t>
                      </a:r>
                      <a:endParaRPr lang="ko-KR" sz="14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 창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 뷰의 크기가 리사이즈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(resize)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되었을 경우 발생한다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8836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scroll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onscroll</a:t>
                      </a:r>
                      <a:endParaRPr lang="ko-KR" sz="14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 창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 뷰가 스크롤 되었을 경우 발생한다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862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unload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onunload</a:t>
                      </a:r>
                      <a:endParaRPr lang="ko-KR" sz="14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윈도우 창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프레임으로부터 문서가 제거되었을 경우 발생하는 이벤트이다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창을 종료시킬때 종료하기 직전에 처리해야할 사항이 있을때 이용하면 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283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이벤트의 종류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폼 이벤트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827614"/>
              </p:ext>
            </p:extLst>
          </p:nvPr>
        </p:nvGraphicFramePr>
        <p:xfrm>
          <a:off x="971600" y="2060848"/>
          <a:ext cx="7560840" cy="4337207"/>
        </p:xfrm>
        <a:graphic>
          <a:graphicData uri="http://schemas.openxmlformats.org/drawingml/2006/table">
            <a:tbl>
              <a:tblPr firstRow="1" firstCol="1" bandRow="1"/>
              <a:tblGrid>
                <a:gridCol w="13034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0348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538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7356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이벤트 이름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태그 속성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b="1" kern="100">
                          <a:solidFill>
                            <a:srgbClr val="FFFFFF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설명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3A3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384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abort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onabort</a:t>
                      </a:r>
                      <a:endParaRPr lang="ko-KR" sz="1400" u="none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이미지가 웹 브라우저상에 완전히 로드되기 전에 정지되었을때 발생되는 이벤트이다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예외 처리를 하고자 할때 사용할 수 있다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384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error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onerror</a:t>
                      </a:r>
                      <a:endParaRPr lang="ko-KR" sz="1400" u="none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웹 브라우저상에 이미지를 로드할때 문제가 발생하여 로드가 정상적으로 이루어지지 않았을 경우 발생한다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오류가 발생했을때 예외처리를 위해 사용할 수 있다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560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load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onload</a:t>
                      </a:r>
                      <a:endParaRPr lang="ko-KR" sz="14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프레임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객체 등이 웹 브라우저상에 로드가 완료 되었을때 발생하는 이벤트이다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199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resize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onresize</a:t>
                      </a:r>
                      <a:endParaRPr lang="ko-KR" sz="14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 창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 뷰의 크기가 리사이즈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(resize)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되었을 경우 발생한다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1991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scroll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onscroll</a:t>
                      </a:r>
                      <a:endParaRPr lang="ko-KR" sz="1400" u="none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 창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문서 뷰가 스크롤 되었을 경우 발생한다</a:t>
                      </a: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813844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unload</a:t>
                      </a:r>
                      <a:endParaRPr lang="ko-KR" sz="1400" kern="10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b="1" u="none" kern="100" dirty="0" err="1">
                          <a:solidFill>
                            <a:srgbClr val="900B09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onunload</a:t>
                      </a:r>
                      <a:endParaRPr lang="ko-KR" sz="1400" u="none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윈도우 창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프레임으로부터 문서가 제거되었을 경우 발생하는 이벤트이다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 </a:t>
                      </a:r>
                      <a:r>
                        <a:rPr lang="ko-KR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창을 종료시킬때 종료하기 직전에 처리해야할 사항이 있을때 이용하면 된다</a:t>
                      </a: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imes New Roman"/>
                        </a:rPr>
                        <a:t>.</a:t>
                      </a:r>
                      <a:endParaRPr lang="ko-KR" sz="1400" kern="100" dirty="0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465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이벤트 핸들링 및 이벤트 등록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이벤트 핸들러</a:t>
            </a:r>
            <a:r>
              <a:rPr lang="en-US" altLang="ko-KR" dirty="0" smtClean="0"/>
              <a:t>(handler)</a:t>
            </a:r>
          </a:p>
          <a:p>
            <a:pPr lvl="1"/>
            <a:r>
              <a:rPr lang="ko-KR" altLang="ko-KR" dirty="0" smtClean="0"/>
              <a:t>이벤트가 발생</a:t>
            </a:r>
            <a:r>
              <a:rPr lang="ko-KR" altLang="en-US" dirty="0" smtClean="0"/>
              <a:t>시 </a:t>
            </a:r>
            <a:r>
              <a:rPr lang="ko-KR" altLang="ko-KR" dirty="0" smtClean="0"/>
              <a:t>실행</a:t>
            </a:r>
            <a:r>
              <a:rPr lang="ko-KR" altLang="en-US" dirty="0" smtClean="0"/>
              <a:t>하고자 하는</a:t>
            </a:r>
            <a:r>
              <a:rPr lang="ko-KR" altLang="ko-KR" dirty="0" smtClean="0"/>
              <a:t> 자바스크립트 함수나 코드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사용자가 입력한 내용이 맞는지 검사하거나 입력한 내용에 따라 웹 문서를 수정하는 등의 작업을 통해 동적 웹 문서를 만</a:t>
            </a:r>
            <a:r>
              <a:rPr lang="ko-KR" altLang="en-US" dirty="0" smtClean="0"/>
              <a:t>든다</a:t>
            </a:r>
            <a:endParaRPr lang="en-US" altLang="ko-KR" dirty="0" smtClean="0"/>
          </a:p>
          <a:p>
            <a:r>
              <a:rPr lang="ko-KR" altLang="en-US" dirty="0" smtClean="0"/>
              <a:t>이벤트 등록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이벤트의 </a:t>
            </a:r>
            <a:r>
              <a:rPr lang="ko-KR" altLang="ko-KR" dirty="0"/>
              <a:t>종류와 이를 처리할 이벤트 핸들러를 연결시키는 </a:t>
            </a:r>
            <a:r>
              <a:rPr lang="ko-KR" altLang="ko-KR" dirty="0" smtClean="0"/>
              <a:t>작업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두가지 등록 방법</a:t>
            </a:r>
            <a:endParaRPr lang="en-US" altLang="ko-KR" dirty="0" smtClean="0"/>
          </a:p>
          <a:p>
            <a:pPr marL="1314450" lvl="2" indent="-457200">
              <a:buFont typeface="+mj-lt"/>
              <a:buAutoNum type="arabicPeriod"/>
            </a:pPr>
            <a:r>
              <a:rPr lang="ko-KR" altLang="ko-KR" dirty="0" smtClean="0"/>
              <a:t>태그 </a:t>
            </a:r>
            <a:r>
              <a:rPr lang="ko-KR" altLang="ko-KR" dirty="0"/>
              <a:t>속성에 직접 이벤트 핸들러 기술</a:t>
            </a:r>
          </a:p>
          <a:p>
            <a:pPr marL="1314450" lvl="2" indent="-457200">
              <a:buFont typeface="+mj-lt"/>
              <a:buAutoNum type="arabicPeriod"/>
            </a:pPr>
            <a:r>
              <a:rPr lang="ko-KR" altLang="ko-KR" dirty="0"/>
              <a:t>객체의 이벤트 속성 값에 이벤트 핸들러 함수 기술</a:t>
            </a:r>
          </a:p>
          <a:p>
            <a:pPr lvl="1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146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ko-KR" dirty="0"/>
              <a:t>태그 속성에 </a:t>
            </a:r>
            <a:r>
              <a:rPr lang="ko-KR" altLang="ko-KR" dirty="0" smtClean="0"/>
              <a:t>이벤트 </a:t>
            </a:r>
            <a:r>
              <a:rPr lang="ko-KR" altLang="ko-KR" dirty="0"/>
              <a:t>핸들러 </a:t>
            </a:r>
            <a:r>
              <a:rPr lang="ko-KR" altLang="ko-KR" dirty="0" smtClean="0"/>
              <a:t>기술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이벤트 태그 속성에 직접 이벤트 핸들러 </a:t>
            </a:r>
            <a:r>
              <a:rPr lang="ko-KR" altLang="ko-KR" dirty="0" smtClean="0"/>
              <a:t>기술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이벤트 핸들러</a:t>
            </a:r>
            <a:r>
              <a:rPr lang="en-US" altLang="ko-KR" dirty="0" smtClean="0"/>
              <a:t>: </a:t>
            </a:r>
            <a:r>
              <a:rPr lang="ko-KR" altLang="ko-KR" dirty="0" smtClean="0"/>
              <a:t>자바스크립트 코드</a:t>
            </a:r>
            <a:r>
              <a:rPr lang="en-US" altLang="ko-KR" dirty="0" smtClean="0"/>
              <a:t> </a:t>
            </a:r>
            <a:r>
              <a:rPr lang="ko-KR" altLang="en-US" dirty="0" smtClean="0"/>
              <a:t>혹은 함수 이름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1302312" y="2492896"/>
            <a:ext cx="6624736" cy="100811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&lt;form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action=""&gt;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indent="228600"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&lt;input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id="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username"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type="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text"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value="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Name of User"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indent="1028700"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b="1" kern="100" dirty="0" err="1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onclick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="alert('Please type your full name');" /&gt;</a:t>
            </a:r>
            <a:endParaRPr lang="ko-KR" sz="16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&lt;/form&gt;</a:t>
            </a:r>
            <a:endParaRPr lang="ko-KR" sz="16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02312" y="3717032"/>
            <a:ext cx="6624736" cy="223224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&lt;form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action=""&gt;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&lt;input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id="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username"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type="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text"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value="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Name of User"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                </a:t>
            </a:r>
            <a:r>
              <a:rPr lang="en-US" sz="1400" b="1" kern="100" dirty="0" err="1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onclick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="</a:t>
            </a:r>
            <a:r>
              <a:rPr lang="en-US" sz="1400" b="1" kern="100" dirty="0" err="1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myEventHandler</a:t>
            </a:r>
            <a:r>
              <a:rPr lang="en-US" sz="14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()</a:t>
            </a:r>
            <a:r>
              <a:rPr lang="en-US" sz="1400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" /&gt;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&lt;/form&gt;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&lt;script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type="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text/</a:t>
            </a: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javascript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"&gt;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function </a:t>
            </a:r>
            <a:r>
              <a:rPr lang="en-US" sz="1400" b="1" kern="100" dirty="0" err="1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myEventHandler</a:t>
            </a:r>
            <a:r>
              <a:rPr lang="en-US" sz="14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()</a:t>
            </a:r>
            <a:r>
              <a:rPr lang="en-US" sz="1400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{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    alert("Please type your full name");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&lt;/script&gt;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4585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363272" cy="960120"/>
          </a:xfrm>
        </p:spPr>
        <p:txBody>
          <a:bodyPr>
            <a:normAutofit fontScale="90000"/>
          </a:bodyPr>
          <a:lstStyle/>
          <a:p>
            <a:pPr lvl="0"/>
            <a:r>
              <a:rPr lang="ko-KR" altLang="ko-KR" dirty="0"/>
              <a:t>객체의 이벤트 </a:t>
            </a:r>
            <a:r>
              <a:rPr lang="ko-KR" altLang="ko-KR" dirty="0" smtClean="0"/>
              <a:t>속성에 </a:t>
            </a:r>
            <a:r>
              <a:rPr lang="ko-KR" altLang="ko-KR" dirty="0"/>
              <a:t>이벤트 핸들러 함수 기술</a:t>
            </a:r>
            <a:br>
              <a:rPr lang="ko-KR" altLang="ko-KR" dirty="0"/>
            </a:b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ko-KR" altLang="ko-KR" dirty="0"/>
              <a:t>요소 객체의 해당 이벤트 속성에 이벤트 핸들러 함수를 </a:t>
            </a:r>
            <a:r>
              <a:rPr lang="ko-KR" altLang="ko-KR" dirty="0" smtClean="0"/>
              <a:t>지정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이벤트 </a:t>
            </a:r>
            <a:r>
              <a:rPr lang="ko-KR" altLang="ko-KR" dirty="0"/>
              <a:t>핸들러는 반드시 함수 형태로 미리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ko-KR" dirty="0" smtClean="0">
                <a:solidFill>
                  <a:srgbClr val="FF0000"/>
                </a:solidFill>
              </a:rPr>
              <a:t>주의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en-US" dirty="0" smtClean="0">
                <a:solidFill>
                  <a:srgbClr val="FF0000"/>
                </a:solidFill>
              </a:rPr>
              <a:t>객</a:t>
            </a:r>
            <a:r>
              <a:rPr lang="ko-KR" altLang="ko-KR" dirty="0" smtClean="0">
                <a:solidFill>
                  <a:srgbClr val="FF0000"/>
                </a:solidFill>
              </a:rPr>
              <a:t>체의 </a:t>
            </a:r>
            <a:r>
              <a:rPr lang="ko-KR" altLang="ko-KR" dirty="0">
                <a:solidFill>
                  <a:srgbClr val="FF0000"/>
                </a:solidFill>
              </a:rPr>
              <a:t>이벤트 속성에 </a:t>
            </a:r>
            <a:r>
              <a:rPr lang="en-US" altLang="ko-KR" dirty="0" smtClean="0">
                <a:solidFill>
                  <a:srgbClr val="FF0000"/>
                </a:solidFill>
              </a:rPr>
              <a:t>()</a:t>
            </a:r>
            <a:r>
              <a:rPr lang="ko-KR" altLang="en-US" dirty="0" smtClean="0">
                <a:solidFill>
                  <a:srgbClr val="FF0000"/>
                </a:solidFill>
              </a:rPr>
              <a:t>없이 </a:t>
            </a:r>
            <a:r>
              <a:rPr lang="ko-KR" altLang="ko-KR" dirty="0" smtClean="0">
                <a:solidFill>
                  <a:srgbClr val="FF0000"/>
                </a:solidFill>
              </a:rPr>
              <a:t>함수 </a:t>
            </a:r>
            <a:r>
              <a:rPr lang="ko-KR" altLang="ko-KR" dirty="0">
                <a:solidFill>
                  <a:srgbClr val="FF0000"/>
                </a:solidFill>
              </a:rPr>
              <a:t>이름만 적어야 </a:t>
            </a:r>
            <a:r>
              <a:rPr lang="ko-KR" altLang="en-US" dirty="0" smtClean="0">
                <a:solidFill>
                  <a:srgbClr val="FF0000"/>
                </a:solidFill>
              </a:rPr>
              <a:t>함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1475656" y="2492896"/>
            <a:ext cx="6336704" cy="273630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&lt;form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action=""&gt;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&lt;input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id="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username"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type="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text"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value="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Name of User" /&gt;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&lt;/form&gt;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&lt;script </a:t>
            </a:r>
            <a:r>
              <a:rPr lang="en-US" sz="1400" kern="100" dirty="0" smtClean="0">
                <a:effectLst/>
                <a:latin typeface="Consolas"/>
                <a:ea typeface="맑은 고딕"/>
                <a:cs typeface="Times New Roman"/>
              </a:rPr>
              <a:t>type="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text/</a:t>
            </a: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javascript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"&gt;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function </a:t>
            </a: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myEventHandler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() {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    alert("Please type your full name");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}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var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dom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400" kern="100" dirty="0" err="1">
                <a:effectLst/>
                <a:latin typeface="Consolas"/>
                <a:ea typeface="맑은 고딕"/>
                <a:cs typeface="Times New Roman"/>
              </a:rPr>
              <a:t>document.</a:t>
            </a:r>
            <a:r>
              <a:rPr lang="en-US" sz="1400" b="1" kern="100" dirty="0" err="1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getElementById</a:t>
            </a: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("username");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    </a:t>
            </a:r>
            <a:r>
              <a:rPr lang="en-US" sz="1400" b="1" kern="100" dirty="0" err="1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dom.onclick</a:t>
            </a:r>
            <a:r>
              <a:rPr lang="en-US" sz="14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 = </a:t>
            </a:r>
            <a:r>
              <a:rPr lang="en-US" sz="1400" b="1" kern="100" dirty="0" err="1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myEventHandler</a:t>
            </a:r>
            <a:r>
              <a:rPr lang="en-US" sz="14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1">
              <a:lnSpc>
                <a:spcPts val="1400"/>
              </a:lnSpc>
              <a:spcAft>
                <a:spcPts val="0"/>
              </a:spcAft>
            </a:pPr>
            <a:r>
              <a:rPr lang="en-US" sz="1400" kern="100" dirty="0">
                <a:effectLst/>
                <a:latin typeface="Consolas"/>
                <a:ea typeface="맑은 고딕"/>
                <a:cs typeface="Times New Roman"/>
              </a:rPr>
              <a:t>&lt;/script&gt;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755576" y="4509120"/>
            <a:ext cx="1152128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540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폼 다루기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647" y="1526057"/>
            <a:ext cx="8229600" cy="4525963"/>
          </a:xfrm>
        </p:spPr>
        <p:txBody>
          <a:bodyPr/>
          <a:lstStyle/>
          <a:p>
            <a:r>
              <a:rPr lang="ko-KR" altLang="ko-KR" dirty="0"/>
              <a:t>자바스크립트를 </a:t>
            </a:r>
            <a:r>
              <a:rPr lang="ko-KR" altLang="ko-KR" dirty="0" smtClean="0"/>
              <a:t>이용</a:t>
            </a:r>
            <a:r>
              <a:rPr lang="ko-KR" altLang="en-US" dirty="0" smtClean="0"/>
              <a:t>해 </a:t>
            </a:r>
            <a:r>
              <a:rPr lang="ko-KR" altLang="ko-KR" dirty="0" smtClean="0"/>
              <a:t>폼의 </a:t>
            </a:r>
            <a:r>
              <a:rPr lang="ko-KR" altLang="ko-KR" dirty="0"/>
              <a:t>값을 읽어내거나 계산하여 수정하는 것이 </a:t>
            </a:r>
            <a:r>
              <a:rPr lang="ko-KR" altLang="ko-KR" dirty="0" smtClean="0"/>
              <a:t>가능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Down Arrow 6"/>
          <p:cNvSpPr/>
          <p:nvPr/>
        </p:nvSpPr>
        <p:spPr>
          <a:xfrm rot="16200000">
            <a:off x="4348191" y="3755260"/>
            <a:ext cx="580513" cy="648073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281963" y="2492896"/>
            <a:ext cx="4032448" cy="3037643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929568" y="2523232"/>
            <a:ext cx="4032448" cy="282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22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smtClean="0"/>
              <a:t>폼의 위젯 값 접근하기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DOM</a:t>
            </a:r>
            <a:r>
              <a:rPr lang="ko-KR" altLang="ko-KR" dirty="0"/>
              <a:t>을 통해 </a:t>
            </a:r>
            <a:r>
              <a:rPr lang="en-US" altLang="ko-KR" dirty="0" smtClean="0"/>
              <a:t>&lt;input&gt; </a:t>
            </a:r>
            <a:r>
              <a:rPr lang="ko-KR" altLang="ko-KR" dirty="0" smtClean="0"/>
              <a:t>텍스트 박스 위젯에 입력한 값은 읽어 </a:t>
            </a:r>
            <a:r>
              <a:rPr lang="ko-KR" altLang="en-US" dirty="0" smtClean="0"/>
              <a:t>낸다</a:t>
            </a:r>
            <a:endParaRPr lang="en-US" altLang="ko-KR" dirty="0"/>
          </a:p>
          <a:p>
            <a:pPr lvl="1"/>
            <a:r>
              <a:rPr lang="ko-KR" altLang="en-US" dirty="0" smtClean="0"/>
              <a:t>요소 객체의 </a:t>
            </a:r>
            <a:r>
              <a:rPr lang="en-US" altLang="ko-KR" dirty="0" smtClean="0"/>
              <a:t>value</a:t>
            </a:r>
            <a:r>
              <a:rPr lang="ko-KR" altLang="ko-KR" dirty="0" smtClean="0"/>
              <a:t>라는 속성을 통해 읽거나 수정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043608" y="4581128"/>
            <a:ext cx="7200800" cy="115212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latinLnBrk="0">
              <a:lnSpc>
                <a:spcPts val="1050"/>
              </a:lnSpc>
              <a:spcAft>
                <a:spcPts val="1000"/>
              </a:spcAft>
            </a:pPr>
            <a:r>
              <a:rPr lang="en-US" altLang="ko-KR" sz="1400" kern="0" spc="-50" dirty="0">
                <a:solidFill>
                  <a:srgbClr val="BF00BF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spc="-50" dirty="0" err="1">
                <a:solidFill>
                  <a:srgbClr val="00BFBF"/>
                </a:solidFill>
                <a:latin typeface="Consolas"/>
                <a:cs typeface="Times New Roman"/>
              </a:rPr>
              <a:t>var</a:t>
            </a:r>
            <a:r>
              <a:rPr lang="en-US" altLang="ko-KR" sz="1400" kern="0" spc="-50" dirty="0">
                <a:solidFill>
                  <a:srgbClr val="BF00BF"/>
                </a:solidFill>
                <a:latin typeface="Consolas"/>
                <a:cs typeface="Times New Roman"/>
              </a:rPr>
              <a:t> n1 = </a:t>
            </a:r>
            <a:r>
              <a:rPr lang="en-US" altLang="ko-KR" sz="1400" kern="0" spc="-50" dirty="0" err="1">
                <a:solidFill>
                  <a:srgbClr val="BFBF00"/>
                </a:solidFill>
                <a:latin typeface="Consolas"/>
                <a:cs typeface="Times New Roman"/>
              </a:rPr>
              <a:t>document</a:t>
            </a:r>
            <a:r>
              <a:rPr lang="en-US" altLang="ko-KR" sz="1400" kern="0" spc="-50" dirty="0" err="1">
                <a:solidFill>
                  <a:srgbClr val="BF00BF"/>
                </a:solidFill>
                <a:latin typeface="Consolas"/>
                <a:cs typeface="Times New Roman"/>
              </a:rPr>
              <a:t>.getElementById</a:t>
            </a:r>
            <a:r>
              <a:rPr lang="en-US" altLang="ko-KR" sz="1400" kern="0" spc="-50" dirty="0">
                <a:latin typeface="Consolas"/>
                <a:cs typeface="Times New Roman"/>
              </a:rPr>
              <a:t>(</a:t>
            </a:r>
            <a:r>
              <a:rPr lang="en-US" altLang="ko-KR" sz="1400" kern="0" spc="-50" dirty="0">
                <a:solidFill>
                  <a:srgbClr val="BF0000"/>
                </a:solidFill>
                <a:latin typeface="Consolas"/>
                <a:cs typeface="Times New Roman"/>
              </a:rPr>
              <a:t>"book1"</a:t>
            </a:r>
            <a:r>
              <a:rPr lang="en-US" altLang="ko-KR" sz="1400" kern="0" spc="-50" dirty="0">
                <a:latin typeface="Consolas"/>
                <a:cs typeface="Times New Roman"/>
              </a:rPr>
              <a:t>)</a:t>
            </a:r>
            <a:r>
              <a:rPr lang="en-US" altLang="ko-KR" sz="1400" kern="0" spc="-50" dirty="0">
                <a:solidFill>
                  <a:srgbClr val="BF00BF"/>
                </a:solidFill>
                <a:latin typeface="Consolas"/>
                <a:cs typeface="Times New Roman"/>
              </a:rPr>
              <a:t>.value</a:t>
            </a:r>
            <a:r>
              <a:rPr lang="en-US" altLang="ko-KR" sz="1400" kern="0" spc="-50" dirty="0" smtClean="0">
                <a:solidFill>
                  <a:srgbClr val="BF00BF"/>
                </a:solidFill>
                <a:latin typeface="Consolas"/>
                <a:cs typeface="Times New Roman"/>
              </a:rPr>
              <a:t>;</a:t>
            </a:r>
            <a:r>
              <a:rPr lang="en-US" altLang="ko-KR" sz="1400" kern="0" spc="-50" dirty="0">
                <a:solidFill>
                  <a:srgbClr val="BF00BF"/>
                </a:solidFill>
                <a:latin typeface="Consolas"/>
                <a:cs typeface="Times New Roman"/>
              </a:rPr>
              <a:t> </a:t>
            </a:r>
            <a:endParaRPr lang="ko-KR" altLang="ko-KR" sz="1600" kern="100" dirty="0">
              <a:latin typeface="맑은 고딕"/>
              <a:cs typeface="Times New Roman"/>
            </a:endParaRPr>
          </a:p>
          <a:p>
            <a:pPr latinLnBrk="0">
              <a:lnSpc>
                <a:spcPts val="1050"/>
              </a:lnSpc>
              <a:spcAft>
                <a:spcPts val="1000"/>
              </a:spcAft>
            </a:pPr>
            <a:r>
              <a:rPr lang="en-US" altLang="ko-KR" sz="1400" kern="0" spc="-50" dirty="0" smtClean="0">
                <a:solidFill>
                  <a:srgbClr val="BF00BF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spc="-50" dirty="0" err="1" smtClean="0">
                <a:solidFill>
                  <a:srgbClr val="00BFBF"/>
                </a:solidFill>
                <a:latin typeface="Consolas"/>
                <a:cs typeface="Times New Roman"/>
              </a:rPr>
              <a:t>var</a:t>
            </a:r>
            <a:r>
              <a:rPr lang="en-US" altLang="ko-KR" sz="1400" kern="0" spc="-50" dirty="0" smtClean="0">
                <a:solidFill>
                  <a:srgbClr val="BF00BF"/>
                </a:solidFill>
                <a:latin typeface="Consolas"/>
                <a:cs typeface="Times New Roman"/>
              </a:rPr>
              <a:t> p1 = </a:t>
            </a:r>
            <a:r>
              <a:rPr lang="en-US" altLang="ko-KR" sz="1400" kern="0" spc="-50" dirty="0" smtClean="0">
                <a:latin typeface="Consolas"/>
                <a:cs typeface="Times New Roman"/>
              </a:rPr>
              <a:t>25000</a:t>
            </a:r>
            <a:r>
              <a:rPr lang="en-US" altLang="ko-KR" sz="1400" kern="0" spc="-50" dirty="0" smtClean="0">
                <a:solidFill>
                  <a:srgbClr val="BF00BF"/>
                </a:solidFill>
                <a:latin typeface="Consolas"/>
                <a:cs typeface="Times New Roman"/>
              </a:rPr>
              <a:t> * n1;</a:t>
            </a:r>
            <a:endParaRPr lang="ko-KR" altLang="ko-KR" sz="1600" kern="100" dirty="0" smtClean="0">
              <a:latin typeface="맑은 고딕"/>
              <a:cs typeface="Times New Roman"/>
            </a:endParaRPr>
          </a:p>
          <a:p>
            <a:pPr latinLnBrk="0">
              <a:lnSpc>
                <a:spcPts val="1050"/>
              </a:lnSpc>
              <a:spcAft>
                <a:spcPts val="1000"/>
              </a:spcAft>
            </a:pPr>
            <a:r>
              <a:rPr lang="en-US" altLang="ko-KR" sz="1400" kern="0" spc="-50" dirty="0" smtClean="0">
                <a:solidFill>
                  <a:srgbClr val="BFBF00"/>
                </a:solidFill>
                <a:latin typeface="Consolas"/>
                <a:cs typeface="Times New Roman"/>
              </a:rPr>
              <a:t> </a:t>
            </a:r>
            <a:r>
              <a:rPr lang="en-US" altLang="ko-KR" sz="1400" kern="0" spc="-50" dirty="0" err="1" smtClean="0">
                <a:solidFill>
                  <a:srgbClr val="BFBF00"/>
                </a:solidFill>
                <a:latin typeface="Consolas"/>
                <a:cs typeface="Times New Roman"/>
              </a:rPr>
              <a:t>document</a:t>
            </a:r>
            <a:r>
              <a:rPr lang="en-US" altLang="ko-KR" sz="1400" kern="0" spc="-50" dirty="0" err="1" smtClean="0">
                <a:solidFill>
                  <a:srgbClr val="BF00BF"/>
                </a:solidFill>
                <a:latin typeface="Consolas"/>
                <a:cs typeface="Times New Roman"/>
              </a:rPr>
              <a:t>.getElementById</a:t>
            </a:r>
            <a:r>
              <a:rPr lang="en-US" altLang="ko-KR" sz="1400" kern="0" spc="-50" dirty="0" smtClean="0">
                <a:latin typeface="Consolas"/>
                <a:cs typeface="Times New Roman"/>
              </a:rPr>
              <a:t>(</a:t>
            </a:r>
            <a:r>
              <a:rPr lang="en-US" altLang="ko-KR" sz="1400" kern="0" spc="-50" dirty="0" smtClean="0">
                <a:solidFill>
                  <a:srgbClr val="BF0000"/>
                </a:solidFill>
                <a:latin typeface="Consolas"/>
                <a:cs typeface="Times New Roman"/>
              </a:rPr>
              <a:t>"book1Total"</a:t>
            </a:r>
            <a:r>
              <a:rPr lang="en-US" altLang="ko-KR" sz="1400" kern="0" spc="-50" dirty="0" smtClean="0">
                <a:latin typeface="Consolas"/>
                <a:cs typeface="Times New Roman"/>
              </a:rPr>
              <a:t>)</a:t>
            </a:r>
            <a:r>
              <a:rPr lang="en-US" altLang="ko-KR" sz="1400" kern="0" spc="-50" dirty="0" smtClean="0">
                <a:solidFill>
                  <a:srgbClr val="BF00BF"/>
                </a:solidFill>
                <a:latin typeface="Consolas"/>
                <a:cs typeface="Times New Roman"/>
              </a:rPr>
              <a:t>.value = p1;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043608" y="2852936"/>
            <a:ext cx="7200800" cy="1368152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vert="horz" wrap="square" lIns="91440" tIns="45720" rIns="91440" bIns="45720" anchor="ctr" anchorCtr="0" upright="1">
            <a:noAutofit/>
          </a:bodyPr>
          <a:lstStyle/>
          <a:p>
            <a:pPr indent="101600" algn="l" latinLnBrk="0">
              <a:lnSpc>
                <a:spcPts val="1600"/>
              </a:lnSpc>
              <a:spcAft>
                <a:spcPts val="0"/>
              </a:spcAft>
            </a:pPr>
            <a:r>
              <a:rPr lang="en-US" sz="1400" kern="0" spc="-50" dirty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(8) &lt;</a:t>
            </a:r>
            <a:r>
              <a:rPr lang="en-US" sz="1400" kern="0" spc="-50" dirty="0">
                <a:solidFill>
                  <a:srgbClr val="BFBF00"/>
                </a:solidFill>
                <a:effectLst/>
                <a:latin typeface="Consolas"/>
                <a:ea typeface="맑은 고딕"/>
                <a:cs typeface="Times New Roman"/>
              </a:rPr>
              <a:t>input</a:t>
            </a:r>
            <a:r>
              <a:rPr lang="en-US" sz="1400" kern="0" spc="-50" dirty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0" spc="-50" dirty="0" smtClean="0">
                <a:solidFill>
                  <a:srgbClr val="00BF00"/>
                </a:solidFill>
                <a:effectLst/>
                <a:latin typeface="Consolas"/>
                <a:ea typeface="맑은 고딕"/>
                <a:cs typeface="Times New Roman"/>
              </a:rPr>
              <a:t>id</a:t>
            </a:r>
            <a:r>
              <a:rPr lang="en-US" sz="1400" kern="0" spc="-50" dirty="0" smtClean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=</a:t>
            </a:r>
            <a:r>
              <a:rPr lang="en-US" sz="1400" kern="0" spc="-50" dirty="0" smtClean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400" kern="0" spc="-5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book1"</a:t>
            </a:r>
            <a:r>
              <a:rPr lang="en-US" sz="1400" kern="0" spc="-50" dirty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0" spc="-50" dirty="0" smtClean="0">
                <a:solidFill>
                  <a:srgbClr val="00BF00"/>
                </a:solidFill>
                <a:effectLst/>
                <a:latin typeface="Consolas"/>
                <a:ea typeface="맑은 고딕"/>
                <a:cs typeface="Times New Roman"/>
              </a:rPr>
              <a:t>type</a:t>
            </a:r>
            <a:r>
              <a:rPr lang="en-US" sz="1400" kern="0" spc="-50" dirty="0" smtClean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=</a:t>
            </a:r>
            <a:r>
              <a:rPr lang="en-US" sz="1400" kern="0" spc="-50" dirty="0" smtClean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400" kern="0" spc="-5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text"</a:t>
            </a:r>
            <a:r>
              <a:rPr lang="en-US" sz="1400" kern="0" spc="-50" dirty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0" spc="-50" dirty="0">
                <a:solidFill>
                  <a:srgbClr val="00BF00"/>
                </a:solidFill>
                <a:effectLst/>
                <a:latin typeface="Consolas"/>
                <a:ea typeface="맑은 고딕"/>
                <a:cs typeface="Times New Roman"/>
              </a:rPr>
              <a:t>size</a:t>
            </a:r>
            <a:r>
              <a:rPr lang="en-US" sz="1400" kern="0" spc="-50" dirty="0" smtClean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=</a:t>
            </a:r>
            <a:r>
              <a:rPr lang="en-US" sz="1400" kern="0" spc="-50" dirty="0" smtClean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400" kern="0" spc="-5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2"</a:t>
            </a:r>
            <a:r>
              <a:rPr lang="en-US" sz="1400" kern="0" spc="-50" dirty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0" spc="-50" dirty="0" smtClean="0">
                <a:solidFill>
                  <a:srgbClr val="00BF00"/>
                </a:solidFill>
                <a:effectLst/>
                <a:latin typeface="Consolas"/>
                <a:ea typeface="맑은 고딕"/>
                <a:cs typeface="Times New Roman"/>
              </a:rPr>
              <a:t>value</a:t>
            </a:r>
            <a:r>
              <a:rPr lang="en-US" sz="1400" kern="0" spc="-50" dirty="0" smtClean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=</a:t>
            </a:r>
            <a:r>
              <a:rPr lang="en-US" sz="1400" kern="0" spc="-50" dirty="0" smtClean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400" kern="0" spc="-5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0"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indent="101600" algn="l" latinLnBrk="0">
              <a:lnSpc>
                <a:spcPts val="1600"/>
              </a:lnSpc>
              <a:spcAft>
                <a:spcPts val="0"/>
              </a:spcAft>
            </a:pPr>
            <a:r>
              <a:rPr lang="en-US" sz="1400" kern="0" spc="-50" dirty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(9)                  </a:t>
            </a:r>
            <a:r>
              <a:rPr lang="en-US" sz="1400" b="1" kern="0" spc="-5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onclick</a:t>
            </a:r>
            <a:r>
              <a:rPr lang="en-US" sz="1400" b="1" kern="0" spc="-5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 = "</a:t>
            </a:r>
            <a:r>
              <a:rPr lang="en-US" sz="1400" b="1" kern="0" spc="-50" dirty="0" err="1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this</a:t>
            </a:r>
            <a:r>
              <a:rPr lang="en-US" sz="1400" b="1" kern="0" spc="-50" dirty="0" err="1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.select</a:t>
            </a:r>
            <a:r>
              <a:rPr lang="en-US" sz="1400" b="1" kern="0" spc="-50" dirty="0">
                <a:effectLst/>
                <a:latin typeface="Consolas"/>
                <a:ea typeface="맑은 고딕"/>
                <a:cs typeface="Times New Roman"/>
              </a:rPr>
              <a:t>()</a:t>
            </a:r>
            <a:r>
              <a:rPr lang="en-US" sz="1400" b="1" kern="0" spc="-5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;</a:t>
            </a:r>
            <a:r>
              <a:rPr lang="en-US" sz="1400" kern="0" spc="-5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400" kern="0" spc="-50" dirty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 /&gt;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algn="l" latinLnBrk="0">
              <a:lnSpc>
                <a:spcPts val="1600"/>
              </a:lnSpc>
              <a:spcAft>
                <a:spcPts val="0"/>
              </a:spcAft>
            </a:pPr>
            <a:r>
              <a:rPr lang="en-US" sz="1400" kern="0" spc="-50" dirty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 </a:t>
            </a:r>
            <a:endParaRPr lang="ko-KR" sz="1400" kern="100" dirty="0">
              <a:effectLst/>
              <a:ea typeface="맑은 고딕"/>
              <a:cs typeface="Times New Roman"/>
            </a:endParaRPr>
          </a:p>
          <a:p>
            <a:pPr indent="101600" algn="l" latinLnBrk="0">
              <a:lnSpc>
                <a:spcPts val="1600"/>
              </a:lnSpc>
              <a:spcAft>
                <a:spcPts val="0"/>
              </a:spcAft>
            </a:pPr>
            <a:r>
              <a:rPr lang="en-US" sz="1400" kern="0" spc="-50" dirty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(40) &lt;</a:t>
            </a:r>
            <a:r>
              <a:rPr lang="en-US" sz="1400" kern="0" spc="-50" dirty="0">
                <a:solidFill>
                  <a:srgbClr val="BFBF00"/>
                </a:solidFill>
                <a:effectLst/>
                <a:latin typeface="Consolas"/>
                <a:ea typeface="맑은 고딕"/>
                <a:cs typeface="Times New Roman"/>
              </a:rPr>
              <a:t>input</a:t>
            </a:r>
            <a:r>
              <a:rPr lang="en-US" sz="1400" kern="0" spc="-50" dirty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0" spc="-50" dirty="0" smtClean="0">
                <a:solidFill>
                  <a:srgbClr val="00BF00"/>
                </a:solidFill>
                <a:effectLst/>
                <a:latin typeface="Consolas"/>
                <a:ea typeface="맑은 고딕"/>
                <a:cs typeface="Times New Roman"/>
              </a:rPr>
              <a:t>type</a:t>
            </a:r>
            <a:r>
              <a:rPr lang="en-US" sz="1400" kern="0" spc="-50" dirty="0" smtClean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=</a:t>
            </a:r>
            <a:r>
              <a:rPr lang="en-US" sz="1400" kern="0" spc="-50" dirty="0" smtClean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400" kern="0" spc="-5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button"</a:t>
            </a:r>
            <a:r>
              <a:rPr lang="en-US" sz="1400" kern="0" spc="-50" dirty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kern="0" spc="-50" dirty="0" smtClean="0">
                <a:solidFill>
                  <a:srgbClr val="00BF00"/>
                </a:solidFill>
                <a:effectLst/>
                <a:latin typeface="Consolas"/>
                <a:ea typeface="맑은 고딕"/>
                <a:cs typeface="Times New Roman"/>
              </a:rPr>
              <a:t>value</a:t>
            </a:r>
            <a:r>
              <a:rPr lang="en-US" sz="1400" kern="0" spc="-50" dirty="0" smtClean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=</a:t>
            </a:r>
            <a:r>
              <a:rPr lang="en-US" sz="1400" kern="0" spc="-50" dirty="0" smtClean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ko-KR" sz="1400" kern="0" spc="-50" dirty="0">
                <a:solidFill>
                  <a:srgbClr val="BF0000"/>
                </a:solidFill>
                <a:effectLst/>
                <a:latin typeface="Consolas"/>
                <a:ea typeface="맑은 고딕"/>
                <a:cs typeface="Consolas"/>
              </a:rPr>
              <a:t>합계계산</a:t>
            </a:r>
            <a:r>
              <a:rPr lang="en-US" sz="1400" kern="0" spc="-50" dirty="0">
                <a:solidFill>
                  <a:srgbClr val="BF0000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400" kern="0" spc="-50" dirty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 </a:t>
            </a:r>
            <a:r>
              <a:rPr lang="en-US" sz="1400" b="1" kern="0" spc="-50" dirty="0" err="1" smtClean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onclick</a:t>
            </a:r>
            <a:r>
              <a:rPr lang="en-US" sz="1400" b="1" kern="0" spc="-50" dirty="0">
                <a:solidFill>
                  <a:srgbClr val="BF00BF"/>
                </a:solidFill>
                <a:latin typeface="Consolas"/>
                <a:ea typeface="맑은 고딕"/>
                <a:cs typeface="Times New Roman"/>
              </a:rPr>
              <a:t>=</a:t>
            </a:r>
            <a:r>
              <a:rPr lang="en-US" sz="1400" b="1" kern="0" spc="-50" dirty="0" smtClean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400" b="1" kern="0" spc="-50" dirty="0" err="1" smtClean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updateAll</a:t>
            </a:r>
            <a:r>
              <a:rPr lang="en-US" sz="1400" b="1" kern="0" spc="-50" dirty="0">
                <a:effectLst/>
                <a:latin typeface="Consolas"/>
                <a:ea typeface="맑은 고딕"/>
                <a:cs typeface="Times New Roman"/>
              </a:rPr>
              <a:t>();</a:t>
            </a:r>
            <a:r>
              <a:rPr lang="en-US" sz="1400" b="1" kern="0" spc="-50" dirty="0">
                <a:solidFill>
                  <a:srgbClr val="BF00BF"/>
                </a:solidFill>
                <a:effectLst/>
                <a:latin typeface="Consolas"/>
                <a:ea typeface="맑은 고딕"/>
                <a:cs typeface="Times New Roman"/>
              </a:rPr>
              <a:t>"</a:t>
            </a:r>
            <a:r>
              <a:rPr lang="en-US" sz="1400" kern="0" spc="-50" dirty="0">
                <a:solidFill>
                  <a:srgbClr val="00BFBF"/>
                </a:solidFill>
                <a:effectLst/>
                <a:latin typeface="Consolas"/>
                <a:ea typeface="맑은 고딕"/>
                <a:cs typeface="Times New Roman"/>
              </a:rPr>
              <a:t> /&gt;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23928" y="3284984"/>
            <a:ext cx="1800200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9" idx="1"/>
          </p:cNvCxnSpPr>
          <p:nvPr/>
        </p:nvCxnSpPr>
        <p:spPr>
          <a:xfrm flipV="1">
            <a:off x="5724128" y="3134459"/>
            <a:ext cx="968107" cy="3305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692235" y="2811293"/>
            <a:ext cx="2458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Just to get attention</a:t>
            </a:r>
          </a:p>
          <a:p>
            <a:r>
              <a:rPr lang="en-US" altLang="ko-KR" dirty="0"/>
              <a:t>o</a:t>
            </a:r>
            <a:r>
              <a:rPr lang="en-US" altLang="ko-KR" dirty="0" smtClean="0"/>
              <a:t>f user: Highlight the cell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85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2843808" y="3044952"/>
            <a:ext cx="5358360" cy="3120352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9.3.1 </a:t>
            </a:r>
            <a:r>
              <a:rPr lang="ko-KR" altLang="en-US" dirty="0" smtClean="0"/>
              <a:t>동적 문서 정의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9.3.2 </a:t>
            </a:r>
            <a:r>
              <a:rPr lang="ko-KR" altLang="en-US" dirty="0" smtClean="0"/>
              <a:t>콘텐츠 </a:t>
            </a:r>
            <a:r>
              <a:rPr lang="ko-KR" altLang="en-US" dirty="0"/>
              <a:t>변경을 통한 동적 문서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9.3.3 </a:t>
            </a:r>
            <a:r>
              <a:rPr lang="ko-KR" altLang="en-US" dirty="0" smtClean="0"/>
              <a:t>스타일 </a:t>
            </a:r>
            <a:r>
              <a:rPr lang="ko-KR" altLang="en-US" dirty="0"/>
              <a:t>변경을 통한 동적 문서 만들기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7978080" cy="912096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9.3 </a:t>
            </a:r>
            <a:r>
              <a:rPr lang="ko-KR" altLang="en-US" dirty="0" smtClean="0"/>
              <a:t>동적 웹 문서 만들기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648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동적 문서 정의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ko-KR" dirty="0" smtClean="0"/>
              <a:t>동적 문서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웹 문서가 브라우저상에 처음에 표시된 이후에 콘텐츠나 스타일</a:t>
            </a:r>
            <a:r>
              <a:rPr lang="ko-KR" altLang="en-US" dirty="0" smtClean="0"/>
              <a:t>이</a:t>
            </a:r>
            <a:r>
              <a:rPr lang="ko-KR" altLang="ko-KR" dirty="0" smtClean="0"/>
              <a:t> 변경</a:t>
            </a:r>
            <a:r>
              <a:rPr lang="ko-KR" altLang="en-US" dirty="0" smtClean="0"/>
              <a:t>되어 </a:t>
            </a:r>
            <a:r>
              <a:rPr lang="ko-KR" altLang="ko-KR" dirty="0" smtClean="0"/>
              <a:t>화면에 표시되는 내용이나 표현 형태가 변경되는 문서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웹 문서의 콘텐츠나 스타일이 변경되면 즉시 변경된 값을 바탕으로 화면의 문서를 갱신</a:t>
            </a:r>
            <a:endParaRPr lang="en-US" altLang="ko-KR" dirty="0" smtClean="0"/>
          </a:p>
          <a:p>
            <a:r>
              <a:rPr lang="ko-KR" altLang="ko-KR" dirty="0" smtClean="0"/>
              <a:t>웹 문서의 콘텐츠나 스타일의 변경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태그 요소</a:t>
            </a:r>
            <a:r>
              <a:rPr lang="en-US" altLang="ko-KR" dirty="0" smtClean="0"/>
              <a:t>, </a:t>
            </a:r>
            <a:r>
              <a:rPr lang="ko-KR" altLang="ko-KR" dirty="0" smtClean="0"/>
              <a:t>태그 속성</a:t>
            </a:r>
            <a:r>
              <a:rPr lang="en-US" altLang="ko-KR" dirty="0" smtClean="0"/>
              <a:t>, </a:t>
            </a:r>
            <a:r>
              <a:rPr lang="ko-KR" altLang="ko-KR" dirty="0" smtClean="0"/>
              <a:t>태그 콘텐츠</a:t>
            </a:r>
            <a:r>
              <a:rPr lang="en-US" altLang="ko-KR" dirty="0" smtClean="0"/>
              <a:t>, </a:t>
            </a:r>
            <a:r>
              <a:rPr lang="ko-KR" altLang="ko-KR" dirty="0" smtClean="0"/>
              <a:t>요소의</a:t>
            </a:r>
            <a:r>
              <a:rPr lang="en-US" altLang="ko-KR" dirty="0" smtClean="0"/>
              <a:t> CSS </a:t>
            </a:r>
            <a:r>
              <a:rPr lang="ko-KR" altLang="ko-KR" dirty="0" smtClean="0"/>
              <a:t>스타일 등의 값을 자바스크립트를 이용해서 변경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태그 요소의 화면내 표시 위치 변경</a:t>
            </a:r>
            <a:r>
              <a:rPr lang="en-US" altLang="ko-KR" dirty="0" smtClean="0"/>
              <a:t>, </a:t>
            </a:r>
            <a:r>
              <a:rPr lang="ko-KR" altLang="ko-KR" dirty="0" smtClean="0"/>
              <a:t>애니메이션</a:t>
            </a:r>
            <a:r>
              <a:rPr lang="en-US" altLang="ko-KR" dirty="0" smtClean="0"/>
              <a:t>, </a:t>
            </a:r>
            <a:r>
              <a:rPr lang="ko-KR" altLang="ko-KR" dirty="0" smtClean="0"/>
              <a:t>색상 및 글씨체 변경</a:t>
            </a:r>
            <a:r>
              <a:rPr lang="en-US" altLang="ko-KR" dirty="0" smtClean="0"/>
              <a:t>, </a:t>
            </a:r>
            <a:r>
              <a:rPr lang="ko-KR" altLang="ko-KR" dirty="0" smtClean="0"/>
              <a:t>인터랙티브 사용자 인터페이스 등</a:t>
            </a:r>
            <a:r>
              <a:rPr lang="en-US" altLang="ko-KR" dirty="0" smtClean="0"/>
              <a:t> </a:t>
            </a:r>
            <a:r>
              <a:rPr lang="ko-KR" altLang="en-US" dirty="0" smtClean="0"/>
              <a:t>포함</a:t>
            </a:r>
            <a:endParaRPr lang="en-US" altLang="ko-KR" dirty="0" smtClean="0"/>
          </a:p>
          <a:p>
            <a:r>
              <a:rPr lang="ko-KR" altLang="ko-KR" dirty="0" smtClean="0"/>
              <a:t>동적 문서 구현 방식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ko-KR" altLang="ko-KR" dirty="0" smtClean="0"/>
              <a:t>웹 문서의 콘텐츠를 변경시키는 방법</a:t>
            </a:r>
            <a:endParaRPr lang="en-US" altLang="ko-KR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smtClean="0"/>
              <a:t>CSS </a:t>
            </a:r>
            <a:r>
              <a:rPr lang="ko-KR" altLang="ko-KR" dirty="0" smtClean="0"/>
              <a:t>스타일을 변경시키는 방법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952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9.1.1 DOM</a:t>
            </a:r>
            <a:r>
              <a:rPr lang="ko-KR" altLang="en-US" dirty="0"/>
              <a:t>의 정의 및 문서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9.1.2 </a:t>
            </a:r>
            <a:r>
              <a:rPr lang="en-US" altLang="ko-KR" dirty="0"/>
              <a:t>DOM</a:t>
            </a:r>
            <a:r>
              <a:rPr lang="ko-KR" altLang="en-US" dirty="0"/>
              <a:t>을 통한 </a:t>
            </a:r>
            <a:r>
              <a:rPr lang="en-US" altLang="ko-KR" dirty="0"/>
              <a:t>HTML </a:t>
            </a:r>
            <a:r>
              <a:rPr lang="ko-KR" altLang="en-US" dirty="0"/>
              <a:t>문서 </a:t>
            </a:r>
            <a:r>
              <a:rPr lang="ko-KR" altLang="en-US" dirty="0" smtClean="0"/>
              <a:t>접근</a:t>
            </a:r>
            <a:endParaRPr lang="en-US" altLang="ko-KR" dirty="0" smtClean="0"/>
          </a:p>
          <a:p>
            <a:pPr latinLnBrk="0"/>
            <a:r>
              <a:rPr lang="en-US" altLang="ko-KR" dirty="0" smtClean="0"/>
              <a:t>9.1.3 </a:t>
            </a:r>
            <a:r>
              <a:rPr lang="ko-KR" altLang="en-US" dirty="0" smtClean="0"/>
              <a:t>브라우저 </a:t>
            </a:r>
            <a:r>
              <a:rPr lang="ko-KR" altLang="en-US" dirty="0"/>
              <a:t>제공 내장 </a:t>
            </a:r>
            <a:r>
              <a:rPr lang="ko-KR" altLang="en-US" dirty="0" smtClean="0"/>
              <a:t>객체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132856"/>
            <a:ext cx="7978080" cy="912096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9.1 </a:t>
            </a:r>
            <a:r>
              <a:rPr lang="ko-KR" altLang="en-US" dirty="0" smtClean="0"/>
              <a:t>자바스크립트로 </a:t>
            </a:r>
            <a:r>
              <a:rPr lang="en-US" altLang="ko-KR" dirty="0"/>
              <a:t>HTML</a:t>
            </a:r>
            <a:r>
              <a:rPr lang="ko-KR" altLang="en-US" dirty="0"/>
              <a:t>문서 다루기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콘텐츠 변경을 통한 동적 문서</a:t>
            </a:r>
            <a:endParaRPr lang="ko-KR" alt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웹 문서 콘텐츠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변경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폼 위젯 요소의 </a:t>
            </a:r>
            <a:r>
              <a:rPr lang="en-US" altLang="ko-KR" dirty="0" smtClean="0">
                <a:solidFill>
                  <a:srgbClr val="FF0000"/>
                </a:solidFill>
              </a:rPr>
              <a:t>value </a:t>
            </a:r>
            <a:r>
              <a:rPr lang="ko-KR" altLang="ko-KR" dirty="0" smtClean="0">
                <a:solidFill>
                  <a:srgbClr val="FF0000"/>
                </a:solidFill>
              </a:rPr>
              <a:t>값을 변경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ko-KR" dirty="0" smtClean="0">
                <a:solidFill>
                  <a:srgbClr val="FF0000"/>
                </a:solidFill>
              </a:rPr>
              <a:t>태그 요소의 콘텐츠를 변경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HTML </a:t>
            </a:r>
            <a:r>
              <a:rPr lang="ko-KR" altLang="ko-KR" dirty="0" smtClean="0"/>
              <a:t>태그 콘텐츠 속성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en-US" altLang="ko-KR" dirty="0" smtClean="0"/>
              <a:t>“</a:t>
            </a:r>
            <a:r>
              <a:rPr lang="en-US" altLang="ko-KR" b="1" kern="100" dirty="0">
                <a:solidFill>
                  <a:srgbClr val="C00000"/>
                </a:solidFill>
                <a:latin typeface="Consolas"/>
                <a:cs typeface="Times New Roman"/>
              </a:rPr>
              <a:t>This is an example </a:t>
            </a:r>
            <a:r>
              <a:rPr lang="en-US" altLang="ko-KR" b="1" kern="100" dirty="0" smtClean="0">
                <a:solidFill>
                  <a:srgbClr val="C00000"/>
                </a:solidFill>
                <a:latin typeface="Consolas"/>
                <a:cs typeface="Times New Roman"/>
              </a:rPr>
              <a:t>content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부분이 </a:t>
            </a:r>
            <a:r>
              <a:rPr lang="en-US" altLang="ko-KR" dirty="0" smtClean="0"/>
              <a:t>&lt;p&gt; </a:t>
            </a:r>
            <a:r>
              <a:rPr lang="ko-KR" altLang="en-US" dirty="0" smtClean="0"/>
              <a:t>태그의 </a:t>
            </a:r>
            <a:r>
              <a:rPr lang="ko-KR" altLang="en-US" dirty="0" smtClean="0">
                <a:solidFill>
                  <a:srgbClr val="FF0000"/>
                </a:solidFill>
              </a:rPr>
              <a:t>콘텐츠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err="1" smtClean="0"/>
              <a:t>inner</a:t>
            </a:r>
            <a:r>
              <a:rPr lang="en-US" altLang="ko-KR" dirty="0" err="1" smtClean="0">
                <a:solidFill>
                  <a:srgbClr val="FF0000"/>
                </a:solidFill>
              </a:rPr>
              <a:t>HTML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속성에 저장된 </a:t>
            </a:r>
            <a:r>
              <a:rPr lang="ko-KR" altLang="ko-KR" dirty="0" smtClean="0"/>
              <a:t>값을</a:t>
            </a:r>
            <a:r>
              <a:rPr lang="en-US" altLang="ko-KR" dirty="0" smtClean="0"/>
              <a:t> </a:t>
            </a:r>
            <a:r>
              <a:rPr lang="en-US" altLang="ko-KR" dirty="0"/>
              <a:t>HTML </a:t>
            </a:r>
            <a:r>
              <a:rPr lang="ko-KR" altLang="ko-KR" dirty="0"/>
              <a:t>태그로 </a:t>
            </a:r>
            <a:r>
              <a:rPr lang="ko-KR" altLang="ko-KR" dirty="0" smtClean="0"/>
              <a:t>해석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inner</a:t>
            </a:r>
            <a:r>
              <a:rPr lang="en-US" altLang="ko-KR" dirty="0" err="1" smtClean="0">
                <a:solidFill>
                  <a:srgbClr val="FF0000"/>
                </a:solidFill>
              </a:rPr>
              <a:t>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속성에 저장된 값을 단순히 </a:t>
            </a:r>
            <a:r>
              <a:rPr lang="ko-KR" altLang="en-US" dirty="0"/>
              <a:t>문자열로 </a:t>
            </a:r>
            <a:r>
              <a:rPr lang="ko-KR" altLang="en-US" dirty="0" smtClean="0"/>
              <a:t>해석</a:t>
            </a:r>
            <a:endParaRPr lang="ko-KR" altLang="en-US" dirty="0"/>
          </a:p>
          <a:p>
            <a:pPr lvl="1"/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1403648" y="3284984"/>
            <a:ext cx="6840760" cy="648072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ts val="1200"/>
              </a:lnSpc>
              <a:spcAft>
                <a:spcPts val="0"/>
              </a:spcAft>
            </a:pP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&lt;p id = "example"&gt; </a:t>
            </a:r>
            <a:r>
              <a:rPr lang="en-US" sz="1600" b="1" kern="100" dirty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This is an example content </a:t>
            </a:r>
            <a:r>
              <a:rPr lang="en-US" sz="1600" b="1" kern="100" dirty="0">
                <a:effectLst/>
                <a:latin typeface="Consolas"/>
                <a:ea typeface="맑은 고딕"/>
                <a:cs typeface="Times New Roman"/>
              </a:rPr>
              <a:t>&lt;/p&gt;</a:t>
            </a:r>
            <a:endParaRPr lang="ko-KR" kern="100" dirty="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76938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/>
          <p:nvPr/>
        </p:nvPicPr>
        <p:blipFill>
          <a:blip r:embed="rId2"/>
          <a:stretch>
            <a:fillRect/>
          </a:stretch>
        </p:blipFill>
        <p:spPr>
          <a:xfrm>
            <a:off x="5738667" y="5661248"/>
            <a:ext cx="3289935" cy="1014730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3"/>
          <a:stretch>
            <a:fillRect/>
          </a:stretch>
        </p:blipFill>
        <p:spPr>
          <a:xfrm>
            <a:off x="5738667" y="4293096"/>
            <a:ext cx="3289935" cy="1014730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2"/>
          <a:stretch>
            <a:fillRect/>
          </a:stretch>
        </p:blipFill>
        <p:spPr>
          <a:xfrm>
            <a:off x="5738667" y="1688349"/>
            <a:ext cx="3289935" cy="1014730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4"/>
          <a:stretch>
            <a:fillRect/>
          </a:stretch>
        </p:blipFill>
        <p:spPr>
          <a:xfrm>
            <a:off x="5738667" y="2990334"/>
            <a:ext cx="3289935" cy="1014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ko-KR" dirty="0" smtClean="0"/>
              <a:t>콘텐츠 변경을 통한 동적 문서 예제 </a:t>
            </a:r>
            <a:endParaRPr lang="ko-KR" alt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8131831"/>
              </p:ext>
            </p:extLst>
          </p:nvPr>
        </p:nvGraphicFramePr>
        <p:xfrm>
          <a:off x="251520" y="1628800"/>
          <a:ext cx="5328592" cy="4800600"/>
        </p:xfrm>
        <a:graphic>
          <a:graphicData uri="http://schemas.openxmlformats.org/drawingml/2006/table">
            <a:tbl>
              <a:tblPr firstRow="1" firstCol="1" bandRow="1"/>
              <a:tblGrid>
                <a:gridCol w="3260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025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00600"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23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24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25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26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27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10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b1"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innerHTML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10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10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b2"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100" baseline="0" dirty="0" err="1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innerText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10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10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10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 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This text will be dynamically changed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10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10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text/</a:t>
                      </a:r>
                      <a:r>
                        <a:rPr lang="en-US" sz="1200" kern="0" spc="-10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&gt;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10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"b1"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onmouseover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mouseover_innerHTML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10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"b2"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onmouseover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mouseover_innerText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10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"b1"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onmouseout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reset_text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10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"b2"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onmouseout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reset_text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mouseover_innerHTML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spc="-10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"text"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innerHTML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8128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"&lt;h1&gt;Mouse cursor is over the </a:t>
                      </a:r>
                      <a:r>
                        <a:rPr lang="en-US" sz="1200" kern="0" spc="-10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innerHTML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button&lt;/h1&gt;"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mouseover_innerText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spc="-10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"text"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innerText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8128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"&lt;h1&gt;Mouse cursor is over the </a:t>
                      </a:r>
                      <a:r>
                        <a:rPr lang="en-US" sz="1200" kern="0" spc="-10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innerHTML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button&lt;/h1&gt;"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reset_text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</a:t>
                      </a:r>
                      <a:r>
                        <a:rPr lang="en-US" sz="1200" kern="0" spc="-10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"text"</a:t>
                      </a: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kern="0" spc="-100" baseline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innerHTML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indent="812800"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"This text will be dynamically changed"</a:t>
                      </a: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10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040292" y="2860406"/>
            <a:ext cx="331908" cy="559155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17"/>
          <p:cNvSpPr txBox="1"/>
          <p:nvPr/>
        </p:nvSpPr>
        <p:spPr>
          <a:xfrm>
            <a:off x="5714855" y="1443239"/>
            <a:ext cx="945377" cy="24511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1000"/>
              </a:spcAft>
            </a:pPr>
            <a:r>
              <a:rPr lang="ko-KR" sz="14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초기화면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  <p:pic>
        <p:nvPicPr>
          <p:cNvPr id="16" name="Picture 15"/>
          <p:cNvPicPr/>
          <p:nvPr/>
        </p:nvPicPr>
        <p:blipFill rotWithShape="1">
          <a:blip r:embed="rId5">
            <a:extLst/>
          </a:blip>
          <a:srcRect l="51704" t="3054" r="9725" b="10835"/>
          <a:stretch/>
        </p:blipFill>
        <p:spPr>
          <a:xfrm>
            <a:off x="5999335" y="3488179"/>
            <a:ext cx="81915" cy="137795"/>
          </a:xfrm>
          <a:prstGeom prst="rect">
            <a:avLst/>
          </a:prstGeom>
        </p:spPr>
      </p:pic>
      <p:sp>
        <p:nvSpPr>
          <p:cNvPr id="17" name="Text Box 117"/>
          <p:cNvSpPr txBox="1"/>
          <p:nvPr/>
        </p:nvSpPr>
        <p:spPr>
          <a:xfrm>
            <a:off x="5541080" y="2745053"/>
            <a:ext cx="3685110" cy="23070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ts val="1200"/>
              </a:lnSpc>
              <a:spcAft>
                <a:spcPts val="0"/>
              </a:spcAft>
            </a:pPr>
            <a:r>
              <a:rPr lang="ko-KR" sz="14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마우스 </a:t>
            </a:r>
            <a:r>
              <a:rPr lang="ko-KR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커서가</a:t>
            </a:r>
            <a:r>
              <a:rPr lang="en-US" altLang="ko-KR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 </a:t>
            </a:r>
            <a:r>
              <a:rPr lang="en-US" sz="1400" b="1" kern="100" dirty="0" err="1" smtClean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innerHTML</a:t>
            </a:r>
            <a:r>
              <a:rPr lang="en-US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 </a:t>
            </a:r>
            <a:r>
              <a:rPr lang="ko-KR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버튼</a:t>
            </a:r>
            <a:r>
              <a:rPr lang="en-US" altLang="ko-KR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 </a:t>
            </a:r>
            <a:r>
              <a:rPr lang="ko-KR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위에 </a:t>
            </a:r>
            <a:r>
              <a:rPr lang="ko-KR" sz="14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위치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  <p:sp>
        <p:nvSpPr>
          <p:cNvPr id="18" name="Text Box 117"/>
          <p:cNvSpPr txBox="1"/>
          <p:nvPr/>
        </p:nvSpPr>
        <p:spPr>
          <a:xfrm>
            <a:off x="5422561" y="4115866"/>
            <a:ext cx="3954925" cy="302196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ts val="1200"/>
              </a:lnSpc>
              <a:spcAft>
                <a:spcPts val="0"/>
              </a:spcAft>
            </a:pPr>
            <a:r>
              <a:rPr lang="ko-KR" sz="14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마우스 </a:t>
            </a:r>
            <a:r>
              <a:rPr lang="ko-KR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커서가</a:t>
            </a:r>
            <a:r>
              <a:rPr lang="en-US" altLang="ko-KR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 </a:t>
            </a:r>
            <a:r>
              <a:rPr lang="en-US" sz="1400" b="1" kern="100" dirty="0" err="1" smtClean="0">
                <a:solidFill>
                  <a:srgbClr val="C00000"/>
                </a:solidFill>
                <a:effectLst/>
                <a:latin typeface="Consolas"/>
                <a:ea typeface="맑은 고딕"/>
                <a:cs typeface="Times New Roman"/>
              </a:rPr>
              <a:t>innerText</a:t>
            </a:r>
            <a:r>
              <a:rPr lang="en-US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 </a:t>
            </a:r>
            <a:r>
              <a:rPr lang="ko-KR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버튼</a:t>
            </a:r>
            <a:r>
              <a:rPr lang="en-US" altLang="ko-KR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 </a:t>
            </a:r>
            <a:r>
              <a:rPr lang="ko-KR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위에 </a:t>
            </a:r>
            <a:r>
              <a:rPr lang="ko-KR" sz="14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위치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417165" y="4266964"/>
            <a:ext cx="81915" cy="45818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/>
          <p:nvPr/>
        </p:nvPicPr>
        <p:blipFill rotWithShape="1">
          <a:blip r:embed="rId5">
            <a:extLst/>
          </a:blip>
          <a:srcRect l="51704" t="3054" r="9725" b="10835"/>
          <a:stretch/>
        </p:blipFill>
        <p:spPr>
          <a:xfrm>
            <a:off x="6417165" y="4796240"/>
            <a:ext cx="81915" cy="13779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 rotWithShape="1">
          <a:blip r:embed="rId5">
            <a:extLst/>
          </a:blip>
          <a:srcRect l="51704" t="3054" r="9725" b="10835"/>
          <a:stretch/>
        </p:blipFill>
        <p:spPr>
          <a:xfrm>
            <a:off x="6988926" y="6127283"/>
            <a:ext cx="81915" cy="137795"/>
          </a:xfrm>
          <a:prstGeom prst="rect">
            <a:avLst/>
          </a:prstGeom>
        </p:spPr>
      </p:pic>
      <p:sp>
        <p:nvSpPr>
          <p:cNvPr id="22" name="Text Box 117"/>
          <p:cNvSpPr txBox="1"/>
          <p:nvPr/>
        </p:nvSpPr>
        <p:spPr>
          <a:xfrm>
            <a:off x="5687722" y="5436076"/>
            <a:ext cx="2953624" cy="325755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ts val="1200"/>
              </a:lnSpc>
              <a:spcAft>
                <a:spcPts val="0"/>
              </a:spcAft>
            </a:pPr>
            <a:r>
              <a:rPr lang="ko-KR" sz="14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마우스 </a:t>
            </a:r>
            <a:r>
              <a:rPr lang="ko-KR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커서가</a:t>
            </a:r>
            <a:r>
              <a:rPr lang="en-US" altLang="ko-KR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 </a:t>
            </a:r>
            <a:r>
              <a:rPr lang="ko-KR" sz="1400" b="1" kern="100" dirty="0" smtClean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버튼 </a:t>
            </a:r>
            <a:r>
              <a:rPr lang="ko-KR" sz="14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바깥으로</a:t>
            </a:r>
            <a:r>
              <a:rPr lang="en-US" sz="14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  </a:t>
            </a:r>
            <a:r>
              <a:rPr lang="ko-KR" sz="14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이동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876256" y="5598954"/>
            <a:ext cx="156745" cy="50094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059832" y="3861048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12232" y="4730776"/>
            <a:ext cx="136815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4427984" y="3717032"/>
            <a:ext cx="1310683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580384" y="4874792"/>
            <a:ext cx="1158283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431389" y="5852599"/>
            <a:ext cx="1307278" cy="168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475656" y="4086944"/>
            <a:ext cx="432048" cy="331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501861" y="4910796"/>
            <a:ext cx="432048" cy="331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464260" y="5683865"/>
            <a:ext cx="747700" cy="3311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7753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스타일 변경을 통한 동적 문서</a:t>
            </a:r>
            <a:endParaRPr lang="ko-KR" altLang="ko-K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 smtClean="0"/>
              <a:t>DOM</a:t>
            </a:r>
            <a:r>
              <a:rPr lang="ko-KR" altLang="ko-KR" dirty="0" smtClean="0"/>
              <a:t>을 이용하면</a:t>
            </a:r>
            <a:r>
              <a:rPr lang="en-US" altLang="ko-KR" dirty="0" smtClean="0"/>
              <a:t> CSS </a:t>
            </a:r>
            <a:r>
              <a:rPr lang="ko-KR" altLang="ko-KR" dirty="0" smtClean="0"/>
              <a:t>스타일</a:t>
            </a:r>
            <a:r>
              <a:rPr lang="ko-KR" altLang="en-US" dirty="0" smtClean="0"/>
              <a:t>에</a:t>
            </a:r>
            <a:r>
              <a:rPr lang="ko-KR" altLang="ko-KR" dirty="0" smtClean="0"/>
              <a:t> 접근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일반적인</a:t>
            </a:r>
            <a:r>
              <a:rPr lang="en-US" altLang="ko-KR" dirty="0" smtClean="0"/>
              <a:t> </a:t>
            </a:r>
            <a:r>
              <a:rPr lang="en-US" altLang="ko-KR" dirty="0"/>
              <a:t>DOM</a:t>
            </a:r>
            <a:r>
              <a:rPr lang="ko-KR" altLang="ko-KR" dirty="0"/>
              <a:t>에 접근하는 방법과 동일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CSS </a:t>
            </a:r>
            <a:r>
              <a:rPr lang="ko-KR" altLang="ko-KR" dirty="0" smtClean="0"/>
              <a:t>스타일 값</a:t>
            </a:r>
            <a:r>
              <a:rPr lang="en-US" altLang="ko-KR" dirty="0" smtClean="0"/>
              <a:t> </a:t>
            </a:r>
            <a:r>
              <a:rPr lang="ko-KR" altLang="ko-KR" dirty="0" smtClean="0"/>
              <a:t>변경</a:t>
            </a:r>
            <a:r>
              <a:rPr lang="ko-KR" altLang="en-US" dirty="0" smtClean="0"/>
              <a:t>으로 </a:t>
            </a:r>
            <a:r>
              <a:rPr lang="ko-KR" altLang="ko-KR" dirty="0" smtClean="0"/>
              <a:t>웹 문서를 보다 동적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제작 가능</a:t>
            </a:r>
            <a:endParaRPr lang="en-US" altLang="ko-KR" dirty="0" smtClean="0"/>
          </a:p>
          <a:p>
            <a:pPr latinLnBrk="0"/>
            <a:r>
              <a:rPr lang="ko-KR" altLang="en-US" dirty="0" smtClean="0"/>
              <a:t>예제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문서</a:t>
            </a:r>
            <a:endParaRPr lang="en-US" altLang="ko-KR" dirty="0" smtClean="0"/>
          </a:p>
          <a:p>
            <a:pPr lvl="1" latinLnBrk="0"/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999504"/>
              </p:ext>
            </p:extLst>
          </p:nvPr>
        </p:nvGraphicFramePr>
        <p:xfrm>
          <a:off x="467544" y="3429000"/>
          <a:ext cx="6480720" cy="3200400"/>
        </p:xfrm>
        <a:graphic>
          <a:graphicData uri="http://schemas.openxmlformats.org/drawingml/2006/table">
            <a:tbl>
              <a:tblPr firstRow="1" firstCol="1" bandRow="1"/>
              <a:tblGrid>
                <a:gridCol w="2991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1815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160240">
                <a:tc>
                  <a:txBody>
                    <a:bodyPr/>
                    <a:lstStyle/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10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div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outerBox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style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background: blue; width: 550px; height:300px;" 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10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div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innerBox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style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background: yellow; width: 450px; height:200px;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       position: absolute; left: 50px; top: 50px;"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/&gt;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10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img1"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err="1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"image1.png"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width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"100px"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style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position: absolute; left: 50px; top: 25px; visibility: visible;"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/&gt;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10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img2"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err="1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"image2.png"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width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"100px"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style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position: absolute; left: 175px; top: 25px; visibility: visible;"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/&gt;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100" baseline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img3"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 err="1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src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"image3.png"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100" baseline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width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"100px"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 </a:t>
                      </a:r>
                      <a:r>
                        <a:rPr lang="en-US" sz="1200" kern="0" spc="-100" baseline="0" dirty="0" smtClean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style</a:t>
                      </a:r>
                      <a:r>
                        <a:rPr lang="en-US" sz="1200" kern="0" spc="-100" baseline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=</a:t>
                      </a:r>
                      <a:r>
                        <a:rPr lang="en-US" sz="1200" kern="0" spc="-100" baseline="0" dirty="0" smtClean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100" baseline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position: absolute; left: 300px; top: 25px; visibility: visible;"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/&gt;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10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div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100" baseline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div</a:t>
                      </a:r>
                      <a:r>
                        <a:rPr lang="en-US" sz="1200" kern="0" spc="-100" baseline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spc="-100" baseline="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6012160" y="2780928"/>
            <a:ext cx="3029217" cy="208823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87624" y="3284984"/>
            <a:ext cx="3888432" cy="540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75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17"/>
          <p:cNvSpPr txBox="1"/>
          <p:nvPr/>
        </p:nvSpPr>
        <p:spPr>
          <a:xfrm>
            <a:off x="0" y="4916958"/>
            <a:ext cx="1487097" cy="653262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600" b="1" spc="-50" dirty="0">
                <a:solidFill>
                  <a:srgbClr val="C00000"/>
                </a:solidFill>
                <a:effectLst/>
                <a:cs typeface="Times New Roman"/>
              </a:rPr>
              <a:t>Green</a:t>
            </a:r>
            <a:r>
              <a:rPr lang="ko-KR" sz="16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과</a:t>
            </a:r>
            <a:r>
              <a:rPr lang="en-US" sz="16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 Grey </a:t>
            </a:r>
            <a:r>
              <a:rPr lang="ko-KR" sz="1600" b="1" spc="-50" dirty="0">
                <a:solidFill>
                  <a:srgbClr val="C00000"/>
                </a:solidFill>
                <a:effectLst/>
                <a:latin typeface="굴림"/>
                <a:ea typeface="맑은 고딕"/>
                <a:cs typeface="Times New Roman"/>
              </a:rPr>
              <a:t>버튼 클릭</a:t>
            </a:r>
            <a:endParaRPr lang="ko-KR" sz="2400" dirty="0">
              <a:effectLst/>
              <a:latin typeface="굴림"/>
              <a:cs typeface="굴림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1533376" y="4356596"/>
            <a:ext cx="3059832" cy="2437910"/>
          </a:xfrm>
          <a:prstGeom prst="rect">
            <a:avLst/>
          </a:prstGeom>
        </p:spPr>
      </p:pic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5285868" y="4356596"/>
            <a:ext cx="3059832" cy="24385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ko-KR" dirty="0" smtClean="0"/>
              <a:t>배경색 스타일 속성 접근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986128"/>
              </p:ext>
            </p:extLst>
          </p:nvPr>
        </p:nvGraphicFramePr>
        <p:xfrm>
          <a:off x="2087724" y="1484784"/>
          <a:ext cx="6048672" cy="2833370"/>
        </p:xfrm>
        <a:graphic>
          <a:graphicData uri="http://schemas.openxmlformats.org/drawingml/2006/table">
            <a:tbl>
              <a:tblPr firstRow="1" firstCol="1" bandRow="1"/>
              <a:tblGrid>
                <a:gridCol w="30818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7404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33370">
                <a:tc>
                  <a:txBody>
                    <a:bodyPr/>
                    <a:lstStyle/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"text/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id, color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style.background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color;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Outer Box: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outerBox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'red'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Red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outerBox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'green'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Green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outerBox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'blue'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Blue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outerBox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'grey'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Grey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outerBox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'white'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White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 Box: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innerBox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'red'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Red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innerBox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'green'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Green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innerBox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'blue'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Blue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innerBox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'grey'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Grey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changeColor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innerBox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,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'white'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White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04606" y="5445224"/>
            <a:ext cx="1983218" cy="1152128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04606" y="5445223"/>
            <a:ext cx="1407154" cy="982563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 rot="16200000">
            <a:off x="4483064" y="5101796"/>
            <a:ext cx="907144" cy="68685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1657" y="1628800"/>
            <a:ext cx="19658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latin typeface="+mn-ea"/>
              </a:rPr>
              <a:t>style.background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ko-KR" sz="1600" dirty="0" smtClean="0">
                <a:latin typeface="+mn-ea"/>
              </a:rPr>
              <a:t>속성 접근</a:t>
            </a:r>
            <a:endParaRPr lang="ko-KR" altLang="en-US" sz="1600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99992" y="1700808"/>
            <a:ext cx="244827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1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dirty="0" smtClean="0"/>
              <a:t>위치 스타일 속성 변경</a:t>
            </a:r>
            <a:endParaRPr lang="ko-KR" altLang="ko-KR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0012831"/>
              </p:ext>
            </p:extLst>
          </p:nvPr>
        </p:nvGraphicFramePr>
        <p:xfrm>
          <a:off x="2195736" y="1484784"/>
          <a:ext cx="6336704" cy="3232785"/>
        </p:xfrm>
        <a:graphic>
          <a:graphicData uri="http://schemas.openxmlformats.org/drawingml/2006/table">
            <a:tbl>
              <a:tblPr firstRow="1" firstCol="1" bandRow="1"/>
              <a:tblGrid>
                <a:gridCol w="3600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766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32785">
                <a:tc>
                  <a:txBody>
                    <a:bodyPr/>
                    <a:lstStyle/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"text/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changePositions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&lt;= 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++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200" kern="0" spc="-5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left = 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"left"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.value;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200" kern="0" spc="-5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top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"top"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.value;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style.left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left +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px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img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style.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top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top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+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px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form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Image1: Left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"left1"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"2"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Top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"top1"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"2"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Image2: Left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"left2"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"2"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Top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"top2"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"2"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br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Image3: Left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"left3"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"2"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Top 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"top3"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size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"2"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input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"button"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value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spc="-5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"Move All"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spc="-5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changePositions</a:t>
                      </a:r>
                      <a:r>
                        <a:rPr lang="en-US" sz="1200" kern="0" spc="-5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()</a:t>
                      </a:r>
                      <a:r>
                        <a:rPr lang="en-US" sz="1200" kern="0" spc="-5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/&gt;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spc="-5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form</a:t>
                      </a:r>
                      <a:r>
                        <a:rPr lang="en-US" sz="1200" kern="0" spc="-5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79512" y="1650286"/>
            <a:ext cx="20478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latin typeface="+mn-ea"/>
              </a:rPr>
              <a:t>style.left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ko-KR" sz="1600" dirty="0" smtClean="0">
                <a:latin typeface="+mn-ea"/>
              </a:rPr>
              <a:t>속성 접근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512" y="2082334"/>
            <a:ext cx="20478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 err="1" smtClean="0">
                <a:latin typeface="+mn-ea"/>
              </a:rPr>
              <a:t>style.top</a:t>
            </a:r>
            <a:r>
              <a:rPr lang="en-US" altLang="ko-KR" sz="1600" dirty="0" smtClean="0">
                <a:latin typeface="+mn-ea"/>
              </a:rPr>
              <a:t> </a:t>
            </a:r>
            <a:r>
              <a:rPr lang="ko-KR" altLang="ko-KR" sz="1600" dirty="0" smtClean="0">
                <a:latin typeface="+mn-ea"/>
              </a:rPr>
              <a:t>속성 접근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" name="Down Arrow 13"/>
          <p:cNvSpPr/>
          <p:nvPr/>
        </p:nvSpPr>
        <p:spPr>
          <a:xfrm rot="16200000">
            <a:off x="4567088" y="5513240"/>
            <a:ext cx="907144" cy="686856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2148548" y="4766687"/>
            <a:ext cx="2519680" cy="2112645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5364088" y="4771003"/>
            <a:ext cx="2519680" cy="211963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79512" y="1556792"/>
            <a:ext cx="1152128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16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ko-KR" dirty="0" smtClean="0"/>
              <a:t>보이기</a:t>
            </a:r>
            <a:r>
              <a:rPr lang="en-US" altLang="ko-KR" dirty="0" smtClean="0"/>
              <a:t>/</a:t>
            </a:r>
            <a:r>
              <a:rPr lang="ko-KR" altLang="ko-KR" dirty="0" smtClean="0"/>
              <a:t>감추기 스타일 속성 변경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화면 표시 여부를 결정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보이기</a:t>
            </a:r>
            <a:r>
              <a:rPr lang="en-US" altLang="ko-KR" dirty="0" smtClean="0"/>
              <a:t>/</a:t>
            </a:r>
            <a:r>
              <a:rPr lang="ko-KR" altLang="ko-KR" dirty="0" smtClean="0"/>
              <a:t>감추기스타일 속성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스타일 속성</a:t>
            </a:r>
            <a:r>
              <a:rPr lang="en-US" altLang="ko-KR" dirty="0" smtClean="0"/>
              <a:t>: visibility</a:t>
            </a:r>
          </a:p>
          <a:p>
            <a:pPr lvl="2"/>
            <a:r>
              <a:rPr lang="ko-KR" altLang="en-US" dirty="0" smtClean="0"/>
              <a:t>속성 값</a:t>
            </a:r>
            <a:r>
              <a:rPr lang="en-US" altLang="ko-KR" dirty="0" smtClean="0"/>
              <a:t>: visible </a:t>
            </a:r>
            <a:r>
              <a:rPr lang="ko-KR" altLang="ko-KR" dirty="0" smtClean="0"/>
              <a:t>혹은 </a:t>
            </a:r>
            <a:r>
              <a:rPr lang="en-US" altLang="ko-KR" dirty="0" smtClean="0"/>
              <a:t>hidden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hidden</a:t>
            </a:r>
            <a:r>
              <a:rPr lang="ko-KR" altLang="en-US" dirty="0" smtClean="0"/>
              <a:t>으로 설정되도 </a:t>
            </a:r>
            <a:r>
              <a:rPr lang="ko-KR" altLang="ko-KR" dirty="0" smtClean="0"/>
              <a:t>웹 </a:t>
            </a:r>
            <a:r>
              <a:rPr lang="ko-KR" altLang="ko-KR" dirty="0"/>
              <a:t>문서 내에 태그 </a:t>
            </a:r>
            <a:r>
              <a:rPr lang="ko-KR" altLang="ko-KR" dirty="0" smtClean="0"/>
              <a:t>요소로</a:t>
            </a:r>
            <a:r>
              <a:rPr lang="ko-KR" altLang="en-US" dirty="0" smtClean="0"/>
              <a:t>는 존재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화면에 표시만 안될 뿐이다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31640" y="2348880"/>
            <a:ext cx="3384376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578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/>
          <p:nvPr/>
        </p:nvPicPr>
        <p:blipFill>
          <a:blip r:embed="rId2"/>
          <a:stretch>
            <a:fillRect/>
          </a:stretch>
        </p:blipFill>
        <p:spPr>
          <a:xfrm>
            <a:off x="251520" y="4168674"/>
            <a:ext cx="2677777" cy="2020492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6437043" y="4138882"/>
            <a:ext cx="2677777" cy="2020492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3347864" y="4138882"/>
            <a:ext cx="2677777" cy="2020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보이기</a:t>
            </a:r>
            <a:r>
              <a:rPr lang="en-US" altLang="ko-KR" dirty="0"/>
              <a:t>/</a:t>
            </a:r>
            <a:r>
              <a:rPr lang="ko-KR" altLang="ko-KR" dirty="0"/>
              <a:t>감추기 </a:t>
            </a:r>
            <a:r>
              <a:rPr lang="ko-KR" altLang="en-US" dirty="0" smtClean="0"/>
              <a:t>예제</a:t>
            </a:r>
            <a:endParaRPr lang="ko-KR" alt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405378"/>
              </p:ext>
            </p:extLst>
          </p:nvPr>
        </p:nvGraphicFramePr>
        <p:xfrm>
          <a:off x="1619672" y="1556792"/>
          <a:ext cx="5832648" cy="2448272"/>
        </p:xfrm>
        <a:graphic>
          <a:graphicData uri="http://schemas.openxmlformats.org/drawingml/2006/table">
            <a:tbl>
              <a:tblPr firstRow="1" firstCol="1" bandRow="1"/>
              <a:tblGrid>
                <a:gridCol w="3600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48272">
                <a:tc>
                  <a:txBody>
                    <a:bodyPr/>
                    <a:lstStyle/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2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3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4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5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6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7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8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9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10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11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12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13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14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r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spc="-5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15</a:t>
                      </a:r>
                      <a:endParaRPr lang="ko-KR" sz="1200" kern="10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type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"text/</a:t>
                      </a:r>
                      <a:r>
                        <a:rPr lang="en-US" sz="1200" kern="0" dirty="0" err="1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javascript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function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toggleVisibility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{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 err="1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var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dom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document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.getElementById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id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if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dom.style.visibility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"visible"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dom.style.visibility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"hidden"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else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    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dom.style.visibility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"visible"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}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script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 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Toggle Visibility: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toggleVisibility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'img1'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Image 1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toggleVisibility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'img2'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Image 2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l" latinLnBrk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onclick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 = "</a:t>
                      </a:r>
                      <a:r>
                        <a:rPr lang="en-US" sz="1200" kern="0" dirty="0" err="1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toggleVisibility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'img3'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)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;"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Image 3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button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  <a:cs typeface="Times New Roman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21" name="Text Box 117"/>
          <p:cNvSpPr txBox="1"/>
          <p:nvPr/>
        </p:nvSpPr>
        <p:spPr>
          <a:xfrm>
            <a:off x="776050" y="6427307"/>
            <a:ext cx="1326892" cy="3708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4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Image1 </a:t>
            </a:r>
            <a:r>
              <a:rPr lang="ko-KR" sz="14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클릭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952500" y="6070600"/>
            <a:ext cx="235125" cy="442492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117"/>
          <p:cNvSpPr txBox="1"/>
          <p:nvPr/>
        </p:nvSpPr>
        <p:spPr>
          <a:xfrm>
            <a:off x="4901545" y="6412250"/>
            <a:ext cx="1266984" cy="370840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4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Image3 </a:t>
            </a:r>
            <a:r>
              <a:rPr lang="ko-KR" sz="1400" b="1" kern="100" dirty="0">
                <a:solidFill>
                  <a:srgbClr val="C00000"/>
                </a:solidFill>
                <a:effectLst/>
                <a:ea typeface="맑은 고딕"/>
                <a:cs typeface="Times New Roman"/>
              </a:rPr>
              <a:t>클릭</a:t>
            </a:r>
            <a:endParaRPr lang="ko-KR" sz="1400" kern="100" dirty="0">
              <a:effectLst/>
              <a:ea typeface="맑은 고딕"/>
              <a:cs typeface="Times New Roman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4762500" y="6070600"/>
            <a:ext cx="407544" cy="356707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own Arrow 28"/>
          <p:cNvSpPr/>
          <p:nvPr/>
        </p:nvSpPr>
        <p:spPr>
          <a:xfrm rot="16200000">
            <a:off x="2876942" y="4917522"/>
            <a:ext cx="623484" cy="55945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  <p:sp>
        <p:nvSpPr>
          <p:cNvPr id="30" name="Down Arrow 29"/>
          <p:cNvSpPr/>
          <p:nvPr/>
        </p:nvSpPr>
        <p:spPr>
          <a:xfrm rot="16200000">
            <a:off x="5980144" y="4899194"/>
            <a:ext cx="623484" cy="559452"/>
          </a:xfrm>
          <a:prstGeom prst="down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 latinLnBrk="1">
              <a:lnSpc>
                <a:spcPct val="115000"/>
              </a:lnSpc>
              <a:spcAft>
                <a:spcPts val="1000"/>
              </a:spcAft>
            </a:pPr>
            <a:r>
              <a:rPr lang="en-US" sz="1000" dirty="0">
                <a:effectLst/>
                <a:latin typeface="굴림"/>
                <a:ea typeface="맑은 고딕"/>
                <a:cs typeface="Times New Roman"/>
              </a:rPr>
              <a:t> </a:t>
            </a:r>
            <a:endParaRPr lang="ko-KR" sz="1200" dirty="0">
              <a:effectLst/>
              <a:latin typeface="굴림"/>
              <a:cs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70926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DOM</a:t>
            </a:r>
            <a:r>
              <a:rPr lang="ko-KR" altLang="en-US" dirty="0" smtClean="0">
                <a:solidFill>
                  <a:srgbClr val="FF0000"/>
                </a:solidFill>
              </a:rPr>
              <a:t>과 자바스크립트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자바스크립트 활용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자바스크립트를 </a:t>
            </a:r>
            <a:r>
              <a:rPr lang="ko-KR" altLang="ko-KR" dirty="0"/>
              <a:t>이용하여</a:t>
            </a:r>
            <a:r>
              <a:rPr lang="en-US" altLang="ko-KR" dirty="0"/>
              <a:t> HTML </a:t>
            </a:r>
            <a:r>
              <a:rPr lang="ko-KR" altLang="ko-KR" dirty="0"/>
              <a:t>문서의 내용을 </a:t>
            </a:r>
            <a:r>
              <a:rPr lang="ko-KR" altLang="ko-KR" dirty="0" smtClean="0"/>
              <a:t>변경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사용자</a:t>
            </a:r>
            <a:r>
              <a:rPr lang="en-US" altLang="ko-KR" dirty="0" smtClean="0"/>
              <a:t> </a:t>
            </a:r>
            <a:r>
              <a:rPr lang="ko-KR" altLang="ko-KR" dirty="0" smtClean="0"/>
              <a:t>입력을 </a:t>
            </a:r>
            <a:r>
              <a:rPr lang="ko-KR" altLang="ko-KR" dirty="0"/>
              <a:t>받아 </a:t>
            </a:r>
            <a:r>
              <a:rPr lang="ko-KR" altLang="ko-KR" dirty="0" smtClean="0"/>
              <a:t>처리</a:t>
            </a:r>
            <a:endParaRPr lang="en-US" altLang="ko-KR" dirty="0" smtClean="0"/>
          </a:p>
          <a:p>
            <a:r>
              <a:rPr lang="en-US" altLang="ko-KR" dirty="0" smtClean="0"/>
              <a:t>DOM</a:t>
            </a:r>
          </a:p>
          <a:p>
            <a:pPr lvl="1"/>
            <a:r>
              <a:rPr lang="ko-KR" altLang="ko-KR" dirty="0" smtClean="0"/>
              <a:t>자바스크립트는</a:t>
            </a:r>
            <a:r>
              <a:rPr lang="en-US" altLang="ko-KR" dirty="0" smtClean="0"/>
              <a:t> </a:t>
            </a:r>
            <a:r>
              <a:rPr lang="en-US" altLang="ko-KR" dirty="0"/>
              <a:t>HTML </a:t>
            </a:r>
            <a:r>
              <a:rPr lang="ko-KR" altLang="ko-KR" dirty="0"/>
              <a:t>문서를 </a:t>
            </a:r>
            <a:r>
              <a:rPr lang="ko-KR" altLang="ko-KR" dirty="0" smtClean="0"/>
              <a:t>객체</a:t>
            </a:r>
            <a:r>
              <a:rPr lang="en-US" altLang="ko-KR" dirty="0" smtClean="0"/>
              <a:t>(Object)</a:t>
            </a:r>
            <a:r>
              <a:rPr lang="ko-KR" altLang="ko-KR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바라보고 다룬다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객체를 </a:t>
            </a:r>
            <a:r>
              <a:rPr lang="en-US" altLang="ko-KR" dirty="0" smtClean="0"/>
              <a:t>DOM(Document </a:t>
            </a:r>
            <a:r>
              <a:rPr lang="en-US" altLang="ko-KR" dirty="0"/>
              <a:t>Object Model)</a:t>
            </a:r>
            <a:r>
              <a:rPr lang="ko-KR" altLang="ko-KR" dirty="0"/>
              <a:t>이라고 </a:t>
            </a:r>
            <a:r>
              <a:rPr lang="ko-KR" altLang="ko-KR" dirty="0" smtClean="0"/>
              <a:t>부</a:t>
            </a:r>
            <a:r>
              <a:rPr lang="ko-KR" altLang="en-US" dirty="0" smtClean="0"/>
              <a:t>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HTML </a:t>
            </a:r>
            <a:r>
              <a:rPr lang="ko-KR" altLang="ko-KR" dirty="0"/>
              <a:t>문서 뿐만 아니라</a:t>
            </a:r>
            <a:r>
              <a:rPr lang="en-US" altLang="ko-KR" dirty="0"/>
              <a:t> CSS </a:t>
            </a:r>
            <a:r>
              <a:rPr lang="ko-KR" altLang="ko-KR" dirty="0"/>
              <a:t>속성도 </a:t>
            </a:r>
            <a:r>
              <a:rPr lang="ko-KR" altLang="ko-KR" dirty="0" smtClean="0"/>
              <a:t>변경</a:t>
            </a:r>
            <a:r>
              <a:rPr lang="en-US" altLang="ko-KR" dirty="0" smtClean="0"/>
              <a:t> </a:t>
            </a:r>
            <a:r>
              <a:rPr lang="ko-KR" altLang="ko-KR" dirty="0" smtClean="0"/>
              <a:t>가능</a:t>
            </a:r>
            <a:endParaRPr lang="en-US" altLang="ko-KR" dirty="0" smtClean="0"/>
          </a:p>
          <a:p>
            <a:pPr lvl="1"/>
            <a:r>
              <a:rPr lang="ko-KR" altLang="ko-KR" dirty="0"/>
              <a:t>자바스크립트 관점에서 </a:t>
            </a:r>
            <a:r>
              <a:rPr lang="en-US" altLang="ko-KR" dirty="0"/>
              <a:t>HTML </a:t>
            </a:r>
            <a:r>
              <a:rPr lang="ko-KR" altLang="ko-KR" dirty="0"/>
              <a:t>문서나 웹 브라우저를 바라보고 </a:t>
            </a:r>
            <a:r>
              <a:rPr lang="ko-KR" altLang="ko-KR" dirty="0" smtClean="0"/>
              <a:t>처리</a:t>
            </a:r>
            <a:endParaRPr lang="en-US" altLang="ko-KR" dirty="0" smtClean="0"/>
          </a:p>
          <a:p>
            <a:pPr lvl="2"/>
            <a:r>
              <a:rPr lang="ko-KR" altLang="ko-KR" dirty="0"/>
              <a:t>웹 문서를 자바스크립트 입장에서 구조적 객체의 형태로 바라보고 처리하는 </a:t>
            </a:r>
            <a:r>
              <a:rPr lang="ko-KR" altLang="ko-KR" dirty="0" smtClean="0"/>
              <a:t>모델</a:t>
            </a:r>
            <a:endParaRPr lang="en-US" altLang="ko-KR" dirty="0" smtClean="0"/>
          </a:p>
          <a:p>
            <a:r>
              <a:rPr lang="en-US" altLang="ko-KR" dirty="0"/>
              <a:t>DOM </a:t>
            </a:r>
            <a:r>
              <a:rPr lang="ko-KR" altLang="en-US" dirty="0" smtClean="0"/>
              <a:t>표준</a:t>
            </a:r>
            <a:endParaRPr lang="en-US" altLang="ko-KR" dirty="0" smtClean="0"/>
          </a:p>
          <a:p>
            <a:pPr lvl="1"/>
            <a:r>
              <a:rPr lang="en-US" altLang="ko-KR" dirty="0"/>
              <a:t>2000</a:t>
            </a:r>
            <a:r>
              <a:rPr lang="ko-KR" altLang="en-US" dirty="0"/>
              <a:t>년에 </a:t>
            </a:r>
            <a:r>
              <a:rPr lang="en-US" altLang="ko-KR" dirty="0" smtClean="0"/>
              <a:t>DOM2 </a:t>
            </a:r>
            <a:r>
              <a:rPr lang="ko-KR" altLang="en-US" dirty="0" smtClean="0"/>
              <a:t>제정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대부분의 웹브라우저가 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2004</a:t>
            </a:r>
            <a:r>
              <a:rPr lang="ko-KR" altLang="en-US" dirty="0"/>
              <a:t>년에 </a:t>
            </a:r>
            <a:r>
              <a:rPr lang="en-US" altLang="ko-KR" dirty="0"/>
              <a:t>DOM3 </a:t>
            </a:r>
            <a:r>
              <a:rPr lang="ko-KR" altLang="en-US" dirty="0"/>
              <a:t>까지 제정된 </a:t>
            </a:r>
            <a:r>
              <a:rPr lang="ko-KR" altLang="en-US" dirty="0" smtClean="0"/>
              <a:t>상태</a:t>
            </a:r>
            <a:endParaRPr lang="en-US" altLang="ko-KR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05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DOM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웹 문서의 관계</a:t>
            </a:r>
            <a:endParaRPr lang="ko-KR" alt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4"/>
          </a:xfrm>
        </p:spPr>
        <p:txBody>
          <a:bodyPr>
            <a:normAutofit/>
          </a:bodyPr>
          <a:lstStyle/>
          <a:p>
            <a:pPr latinLnBrk="0"/>
            <a:r>
              <a:rPr lang="en-US" altLang="ko-KR" dirty="0" smtClean="0"/>
              <a:t>DOM</a:t>
            </a:r>
            <a:r>
              <a:rPr lang="ko-KR" altLang="en-US" dirty="0" smtClean="0"/>
              <a:t>을 이용해 웹문서를 프로그램 </a:t>
            </a:r>
            <a:r>
              <a:rPr lang="ko-KR" altLang="en-US" dirty="0"/>
              <a:t>언어에서의 변수나 구조체와 같은 데이터로 처리할 수 있도록 </a:t>
            </a:r>
            <a:r>
              <a:rPr lang="ko-KR" altLang="en-US" dirty="0" smtClean="0"/>
              <a:t>한다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2304095951"/>
              </p:ext>
            </p:extLst>
          </p:nvPr>
        </p:nvGraphicFramePr>
        <p:xfrm>
          <a:off x="1043608" y="2492896"/>
          <a:ext cx="79208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3598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dirty="0" smtClean="0"/>
              <a:t>트리 구조의</a:t>
            </a:r>
            <a:r>
              <a:rPr lang="en-US" altLang="ko-KR" dirty="0" smtClean="0"/>
              <a:t> DOM</a:t>
            </a:r>
            <a:endParaRPr lang="ko-KR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ko-KR" dirty="0" smtClean="0"/>
              <a:t>문서</a:t>
            </a:r>
            <a:r>
              <a:rPr lang="ko-KR" altLang="en-US" dirty="0" smtClean="0"/>
              <a:t>는 </a:t>
            </a:r>
            <a:r>
              <a:rPr lang="ko-KR" altLang="ko-KR" dirty="0" smtClean="0"/>
              <a:t>태그 요소</a:t>
            </a:r>
            <a:r>
              <a:rPr lang="ko-KR" altLang="en-US" dirty="0" smtClean="0"/>
              <a:t>의 </a:t>
            </a:r>
            <a:r>
              <a:rPr lang="ko-KR" altLang="ko-KR" dirty="0" smtClean="0"/>
              <a:t>계층적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DOM</a:t>
            </a:r>
            <a:r>
              <a:rPr lang="ko-KR" altLang="ko-KR" dirty="0"/>
              <a:t>도 트리 구조의 </a:t>
            </a:r>
            <a:r>
              <a:rPr lang="ko-KR" altLang="ko-KR" dirty="0" smtClean="0"/>
              <a:t>형태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트리의 노드</a:t>
            </a:r>
            <a:r>
              <a:rPr lang="en-US" altLang="ko-KR" dirty="0" smtClean="0"/>
              <a:t>: HTML </a:t>
            </a:r>
            <a:r>
              <a:rPr lang="ko-KR" altLang="en-US" dirty="0" smtClean="0"/>
              <a:t>태그 </a:t>
            </a:r>
            <a:r>
              <a:rPr lang="ko-KR" altLang="ko-KR" dirty="0" smtClean="0"/>
              <a:t>요소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노드</a:t>
            </a:r>
            <a:r>
              <a:rPr lang="ko-KR" altLang="en-US" dirty="0" smtClean="0"/>
              <a:t>는 </a:t>
            </a:r>
            <a:r>
              <a:rPr lang="ko-KR" altLang="ko-KR" dirty="0" smtClean="0"/>
              <a:t>속성과 </a:t>
            </a:r>
            <a:r>
              <a:rPr lang="ko-KR" altLang="ko-KR" dirty="0"/>
              <a:t>속성값을 </a:t>
            </a:r>
            <a:r>
              <a:rPr lang="ko-KR" altLang="en-US" dirty="0" smtClean="0"/>
              <a:t>가짐</a:t>
            </a:r>
            <a:endParaRPr lang="en-US" altLang="ko-KR" dirty="0" smtClean="0"/>
          </a:p>
          <a:p>
            <a:r>
              <a:rPr lang="en-US" altLang="ko-KR" dirty="0" smtClean="0"/>
              <a:t>DOM </a:t>
            </a:r>
            <a:r>
              <a:rPr lang="ko-KR" altLang="ko-KR" dirty="0"/>
              <a:t>구조는 웹 브라우저에서 </a:t>
            </a:r>
            <a:r>
              <a:rPr lang="ko-KR" altLang="ko-KR" dirty="0" smtClean="0"/>
              <a:t>확인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05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ko-KR" dirty="0" smtClean="0"/>
              <a:t>웹 브라우저에서 </a:t>
            </a:r>
            <a:r>
              <a:rPr lang="en-US" altLang="ko-KR" dirty="0" smtClean="0"/>
              <a:t>DOM </a:t>
            </a:r>
            <a:r>
              <a:rPr lang="ko-KR" altLang="en-US" dirty="0" smtClean="0"/>
              <a:t>구조 </a:t>
            </a:r>
            <a:r>
              <a:rPr lang="ko-KR" altLang="ko-KR" dirty="0" smtClean="0"/>
              <a:t>확인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657981"/>
              </p:ext>
            </p:extLst>
          </p:nvPr>
        </p:nvGraphicFramePr>
        <p:xfrm>
          <a:off x="323528" y="1700808"/>
          <a:ext cx="3672408" cy="4392488"/>
        </p:xfrm>
        <a:graphic>
          <a:graphicData uri="http://schemas.openxmlformats.org/drawingml/2006/table">
            <a:tbl>
              <a:tblPr firstRow="1" firstCol="1" bandRow="1"/>
              <a:tblGrid>
                <a:gridCol w="35324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31916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392488">
                <a:tc>
                  <a:txBody>
                    <a:bodyPr/>
                    <a:lstStyle/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10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11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12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13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14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15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16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17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18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19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20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21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22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23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24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25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26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27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28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>
                          <a:effectLst/>
                          <a:latin typeface="Consolas"/>
                          <a:ea typeface="맑은 고딕"/>
                        </a:rPr>
                        <a:t>29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r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0" dirty="0" smtClean="0">
                          <a:effectLst/>
                          <a:latin typeface="Consolas"/>
                          <a:ea typeface="맑은 고딕"/>
                        </a:rPr>
                        <a:t>30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BF"/>
                          </a:solidFill>
                          <a:effectLst/>
                          <a:latin typeface="Consolas"/>
                          <a:ea typeface="맑은 고딕"/>
                        </a:rPr>
                        <a:t>&lt;!DOCTYPE HTML&gt;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html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head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meta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BF00"/>
                          </a:solidFill>
                          <a:effectLst/>
                          <a:latin typeface="Consolas"/>
                          <a:ea typeface="맑은 고딕"/>
                        </a:rPr>
                        <a:t>charset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=</a:t>
                      </a:r>
                      <a:r>
                        <a:rPr lang="en-US" sz="1200" kern="0" dirty="0">
                          <a:solidFill>
                            <a:srgbClr val="BF0000"/>
                          </a:solidFill>
                          <a:effectLst/>
                          <a:latin typeface="Consolas"/>
                          <a:ea typeface="맑은 고딕"/>
                        </a:rPr>
                        <a:t>"utf-8"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title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r>
                        <a:rPr lang="en-US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</a:rPr>
                        <a:t> Title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title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head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body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header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en-US" sz="1200" kern="0" dirty="0" smtClean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Web Page Logo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header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 err="1">
                          <a:effectLst/>
                          <a:latin typeface="Consolas"/>
                          <a:ea typeface="맑은 고딕"/>
                        </a:rPr>
                        <a:t>nav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 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button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Navigation Menu1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button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 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button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Navigation Menu2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button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 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button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Navigation Menu3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button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 err="1">
                          <a:effectLst/>
                          <a:latin typeface="Consolas"/>
                          <a:ea typeface="맑은 고딕"/>
                        </a:rPr>
                        <a:t>nav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article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en-US" sz="1200" kern="0" dirty="0" smtClean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section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  </a:t>
                      </a:r>
                      <a:r>
                        <a:rPr lang="en-US" sz="1200" kern="0" dirty="0" smtClean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h3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r>
                        <a:rPr lang="ko-KR" sz="1200" kern="0" dirty="0">
                          <a:solidFill>
                            <a:srgbClr val="BF00BF"/>
                          </a:solidFill>
                          <a:effectLst/>
                          <a:latin typeface="Consolas"/>
                          <a:ea typeface="맑은 고딕"/>
                          <a:cs typeface="Consolas"/>
                        </a:rPr>
                        <a:t>베스트셀러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h3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   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ol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   </a:t>
                      </a:r>
                      <a:r>
                        <a:rPr lang="en-US" sz="1200" kern="0" dirty="0" smtClean="0">
                          <a:effectLst/>
                          <a:latin typeface="Consolas"/>
                          <a:ea typeface="맑은 고딕"/>
                        </a:rPr>
                        <a:t>  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li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ko-KR" sz="1200" kern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멀티미디어</a:t>
                      </a:r>
                      <a:r>
                        <a:rPr lang="ko-KR" sz="1200" kern="0" dirty="0">
                          <a:effectLst/>
                          <a:latin typeface="맑은 고딕"/>
                          <a:ea typeface="Consolas"/>
                        </a:rPr>
                        <a:t> </a:t>
                      </a:r>
                      <a:r>
                        <a:rPr lang="ko-KR" sz="1200" kern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배움터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2.0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li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    </a:t>
                      </a:r>
                      <a:r>
                        <a:rPr lang="en-US" sz="1200" kern="0" dirty="0" smtClean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li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ko-KR" sz="1200" kern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모바일</a:t>
                      </a:r>
                      <a:r>
                        <a:rPr lang="ko-KR" sz="1200" kern="0" dirty="0">
                          <a:effectLst/>
                          <a:latin typeface="맑은 고딕"/>
                          <a:ea typeface="Consolas"/>
                        </a:rPr>
                        <a:t> </a:t>
                      </a:r>
                      <a:r>
                        <a:rPr lang="ko-KR" sz="1200" kern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멀티미디어</a:t>
                      </a:r>
                      <a:r>
                        <a:rPr lang="ko-KR" sz="1200" kern="0" dirty="0">
                          <a:effectLst/>
                          <a:latin typeface="맑은 고딕"/>
                          <a:ea typeface="Consolas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맑은 고딕"/>
                          <a:ea typeface="Consolas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맑은 고딕"/>
                          <a:ea typeface="Consolas"/>
                        </a:rPr>
                        <a:t>li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맑은 고딕"/>
                          <a:ea typeface="Consolas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     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li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ko-KR" sz="1200" kern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자바입문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: </a:t>
                      </a:r>
                      <a:r>
                        <a:rPr lang="ko-KR" sz="1200" kern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이론과</a:t>
                      </a:r>
                      <a:r>
                        <a:rPr lang="ko-KR" sz="1200" kern="0" dirty="0">
                          <a:effectLst/>
                          <a:latin typeface="맑은 고딕"/>
                          <a:ea typeface="Consolas"/>
                        </a:rPr>
                        <a:t> </a:t>
                      </a:r>
                      <a:r>
                        <a:rPr lang="ko-KR" sz="1200" kern="0" dirty="0">
                          <a:effectLst/>
                          <a:latin typeface="Consolas"/>
                          <a:ea typeface="맑은 고딕"/>
                          <a:cs typeface="Consolas"/>
                        </a:rPr>
                        <a:t>실습</a:t>
                      </a:r>
                      <a:r>
                        <a:rPr lang="ko-KR" sz="1200" kern="0" dirty="0">
                          <a:effectLst/>
                          <a:latin typeface="맑은 고딕"/>
                          <a:ea typeface="Consolas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맑은 고딕"/>
                          <a:ea typeface="Consolas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맑은 고딕"/>
                          <a:ea typeface="Consolas"/>
                        </a:rPr>
                        <a:t>li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맑은 고딕"/>
                          <a:ea typeface="Consolas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  </a:t>
                      </a:r>
                      <a:r>
                        <a:rPr lang="en-US" sz="1200" kern="0" dirty="0" smtClean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en-US" sz="1200" kern="0" dirty="0" smtClean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 err="1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ol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en-US" sz="1200" kern="0" dirty="0" smtClean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section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article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footer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en-US" sz="1200" kern="0" dirty="0" smtClean="0">
                          <a:effectLst/>
                          <a:latin typeface="Consolas"/>
                          <a:ea typeface="맑은 고딕"/>
                        </a:rPr>
                        <a:t> 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Footer Information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>
                          <a:effectLst/>
                          <a:latin typeface="Consolas"/>
                          <a:ea typeface="맑은 고딕"/>
                        </a:rPr>
                        <a:t>footer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body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  <a:p>
                      <a:pPr algn="l" latinLnBrk="0"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&lt;/</a:t>
                      </a:r>
                      <a:r>
                        <a:rPr lang="en-US" sz="1200" kern="0" dirty="0">
                          <a:solidFill>
                            <a:srgbClr val="BFBF00"/>
                          </a:solidFill>
                          <a:effectLst/>
                          <a:latin typeface="Consolas"/>
                          <a:ea typeface="맑은 고딕"/>
                        </a:rPr>
                        <a:t>html</a:t>
                      </a:r>
                      <a:r>
                        <a:rPr lang="en-US" sz="1200" kern="0" dirty="0">
                          <a:solidFill>
                            <a:srgbClr val="00BFBF"/>
                          </a:solidFill>
                          <a:effectLst/>
                          <a:latin typeface="Consolas"/>
                          <a:ea typeface="맑은 고딕"/>
                        </a:rPr>
                        <a:t>&gt;</a:t>
                      </a:r>
                      <a:endParaRPr lang="ko-KR" sz="1200" kern="100" dirty="0"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 descr="C:\Users\HeeminPark\CloudStation\Books\HTML5\2차 작업\9-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1700808"/>
            <a:ext cx="4938626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562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DOM </a:t>
            </a:r>
            <a:r>
              <a:rPr lang="ko-KR" altLang="en-US" dirty="0" smtClean="0"/>
              <a:t>트리 구조</a:t>
            </a:r>
            <a:endParaRPr lang="ko-KR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42" name="Group 41"/>
          <p:cNvGrpSpPr/>
          <p:nvPr/>
        </p:nvGrpSpPr>
        <p:grpSpPr>
          <a:xfrm>
            <a:off x="863374" y="1832616"/>
            <a:ext cx="7636398" cy="4006187"/>
            <a:chOff x="84702" y="35999"/>
            <a:chExt cx="5508367" cy="3290680"/>
          </a:xfrm>
        </p:grpSpPr>
        <p:sp>
          <p:nvSpPr>
            <p:cNvPr id="43" name="Rectangle 42"/>
            <p:cNvSpPr/>
            <p:nvPr/>
          </p:nvSpPr>
          <p:spPr>
            <a:xfrm>
              <a:off x="1689360" y="35999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&lt;html&gt;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04291" y="533249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&lt;head&gt;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087410" y="533238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&lt;body&gt;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4702" y="1159575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&lt;meta&gt;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63791" y="1159575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&lt;title&gt;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47214" y="1159559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&lt;header&gt;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343844" y="1159553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&lt;nav&gt;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79861" y="1159553"/>
              <a:ext cx="678654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&lt;article&gt;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21180" y="1157754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&lt;footer&gt;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669110" y="1776208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&lt;button&gt;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343847" y="1775449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&lt;button&gt;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3031971" y="1772769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&lt;button&gt;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979848" y="1776145"/>
              <a:ext cx="678655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&lt;section&gt;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622808" y="2449501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&lt;h3&gt;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342529" y="2453422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&lt;ol&gt;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342538" y="3082819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&lt;li&gt;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002236" y="3085954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&lt;li&gt;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678234" y="3085943"/>
              <a:ext cx="590833" cy="240725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1" hangingPunct="1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nsolas"/>
                  <a:ea typeface="맑은 고딕"/>
                  <a:cs typeface="Times New Roman"/>
                </a:rPr>
                <a:t>&lt;li&gt;</a:t>
              </a:r>
              <a:endParaRPr kumimoji="0" lang="ko-KR" altLang="en-US" sz="1400" b="1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/>
                <a:ea typeface="맑은 고딕"/>
                <a:cs typeface="Times New Roman"/>
              </a:endParaRPr>
            </a:p>
          </p:txBody>
        </p:sp>
        <p:cxnSp>
          <p:nvCxnSpPr>
            <p:cNvPr id="61" name="Straight Connector 60"/>
            <p:cNvCxnSpPr>
              <a:stCxn id="73" idx="2"/>
            </p:cNvCxnSpPr>
            <p:nvPr/>
          </p:nvCxnSpPr>
          <p:spPr>
            <a:xfrm flipH="1">
              <a:off x="4319176" y="1400278"/>
              <a:ext cx="12" cy="375867"/>
            </a:xfrm>
            <a:prstGeom prst="line">
              <a:avLst/>
            </a:prstGeom>
            <a:noFill/>
            <a:ln w="12700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2" name="Elbow Connector 61"/>
            <p:cNvCxnSpPr/>
            <p:nvPr/>
          </p:nvCxnSpPr>
          <p:spPr>
            <a:xfrm rot="16200000" flipH="1">
              <a:off x="2555545" y="-294044"/>
              <a:ext cx="256514" cy="139805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63" name="Elbow Connector 62"/>
            <p:cNvCxnSpPr/>
            <p:nvPr/>
          </p:nvCxnSpPr>
          <p:spPr>
            <a:xfrm rot="5400000">
              <a:off x="1213981" y="-237548"/>
              <a:ext cx="256525" cy="1285069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64" name="Elbow Connector 63"/>
            <p:cNvCxnSpPr/>
            <p:nvPr/>
          </p:nvCxnSpPr>
          <p:spPr>
            <a:xfrm rot="16200000" flipH="1">
              <a:off x="686658" y="787024"/>
              <a:ext cx="385601" cy="35950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65" name="Elbow Connector 64"/>
            <p:cNvCxnSpPr/>
            <p:nvPr/>
          </p:nvCxnSpPr>
          <p:spPr>
            <a:xfrm rot="5400000">
              <a:off x="347114" y="806980"/>
              <a:ext cx="385601" cy="319589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66" name="Elbow Connector 65"/>
            <p:cNvCxnSpPr>
              <a:stCxn id="60" idx="2"/>
              <a:endCxn id="67" idx="0"/>
            </p:cNvCxnSpPr>
            <p:nvPr/>
          </p:nvCxnSpPr>
          <p:spPr>
            <a:xfrm rot="5400000">
              <a:off x="2818249" y="594975"/>
              <a:ext cx="385590" cy="743566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67" name="Elbow Connector 66"/>
            <p:cNvCxnSpPr>
              <a:stCxn id="60" idx="2"/>
              <a:endCxn id="66" idx="0"/>
            </p:cNvCxnSpPr>
            <p:nvPr/>
          </p:nvCxnSpPr>
          <p:spPr>
            <a:xfrm rot="5400000">
              <a:off x="2419931" y="196663"/>
              <a:ext cx="385596" cy="1540196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68" name="Elbow Connector 67"/>
            <p:cNvCxnSpPr>
              <a:stCxn id="60" idx="2"/>
              <a:endCxn id="73" idx="0"/>
            </p:cNvCxnSpPr>
            <p:nvPr/>
          </p:nvCxnSpPr>
          <p:spPr>
            <a:xfrm rot="16200000" flipH="1">
              <a:off x="3658212" y="498577"/>
              <a:ext cx="385590" cy="936361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69" name="Elbow Connector 68"/>
            <p:cNvCxnSpPr>
              <a:stCxn id="60" idx="2"/>
              <a:endCxn id="75" idx="0"/>
            </p:cNvCxnSpPr>
            <p:nvPr/>
          </p:nvCxnSpPr>
          <p:spPr>
            <a:xfrm rot="16200000" flipH="1">
              <a:off x="4057817" y="98973"/>
              <a:ext cx="383791" cy="173377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70" name="Elbow Connector 69"/>
            <p:cNvCxnSpPr/>
            <p:nvPr/>
          </p:nvCxnSpPr>
          <p:spPr>
            <a:xfrm rot="16200000" flipH="1">
              <a:off x="4260285" y="2075761"/>
              <a:ext cx="436552" cy="318770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71" name="Elbow Connector 70"/>
            <p:cNvCxnSpPr/>
            <p:nvPr/>
          </p:nvCxnSpPr>
          <p:spPr>
            <a:xfrm rot="5400000">
              <a:off x="3902386" y="2032710"/>
              <a:ext cx="432631" cy="400951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72" name="Elbow Connector 71"/>
            <p:cNvCxnSpPr>
              <a:stCxn id="67" idx="2"/>
            </p:cNvCxnSpPr>
            <p:nvPr/>
          </p:nvCxnSpPr>
          <p:spPr>
            <a:xfrm rot="5400000">
              <a:off x="2113929" y="1250876"/>
              <a:ext cx="375930" cy="674734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73" name="Elbow Connector 72"/>
            <p:cNvCxnSpPr>
              <a:stCxn id="67" idx="2"/>
            </p:cNvCxnSpPr>
            <p:nvPr/>
          </p:nvCxnSpPr>
          <p:spPr>
            <a:xfrm rot="16200000" flipH="1">
              <a:off x="2797079" y="1242459"/>
              <a:ext cx="372491" cy="688127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74" name="Elbow Connector 73"/>
            <p:cNvCxnSpPr/>
            <p:nvPr/>
          </p:nvCxnSpPr>
          <p:spPr>
            <a:xfrm rot="16200000" flipH="1">
              <a:off x="4771896" y="2560196"/>
              <a:ext cx="391807" cy="659707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75" name="Elbow Connector 74"/>
            <p:cNvCxnSpPr/>
            <p:nvPr/>
          </p:nvCxnSpPr>
          <p:spPr>
            <a:xfrm rot="16200000" flipH="1">
              <a:off x="4443614" y="2888478"/>
              <a:ext cx="388672" cy="9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76" name="Elbow Connector 75"/>
            <p:cNvCxnSpPr/>
            <p:nvPr/>
          </p:nvCxnSpPr>
          <p:spPr>
            <a:xfrm rot="5400000">
              <a:off x="4109901" y="2557898"/>
              <a:ext cx="391796" cy="664295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  <p:cxnSp>
          <p:nvCxnSpPr>
            <p:cNvPr id="77" name="Elbow Connector 76"/>
            <p:cNvCxnSpPr>
              <a:stCxn id="67" idx="2"/>
            </p:cNvCxnSpPr>
            <p:nvPr/>
          </p:nvCxnSpPr>
          <p:spPr>
            <a:xfrm rot="16200000" flipH="1">
              <a:off x="2451677" y="1587861"/>
              <a:ext cx="375171" cy="3"/>
            </a:xfrm>
            <a:prstGeom prst="bentConnector3">
              <a:avLst>
                <a:gd name="adj1" fmla="val 50000"/>
              </a:avLst>
            </a:prstGeom>
            <a:noFill/>
            <a:ln w="12700" cap="flat" cmpd="sng" algn="ctr">
              <a:solidFill>
                <a:srgbClr val="C0504D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404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ko-KR" dirty="0" smtClean="0">
                <a:solidFill>
                  <a:srgbClr val="FF0000"/>
                </a:solidFill>
              </a:rPr>
              <a:t>HTML </a:t>
            </a:r>
            <a:r>
              <a:rPr lang="ko-KR" altLang="ko-KR" dirty="0" smtClean="0">
                <a:solidFill>
                  <a:srgbClr val="FF0000"/>
                </a:solidFill>
              </a:rPr>
              <a:t>태그 요소와</a:t>
            </a:r>
            <a:r>
              <a:rPr lang="en-US" altLang="ko-KR" dirty="0" smtClean="0">
                <a:solidFill>
                  <a:srgbClr val="FF0000"/>
                </a:solidFill>
              </a:rPr>
              <a:t> DOM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태그 요소는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의 객체로 표현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태그 요소에 포함된 다른 요소는 객체내에 소속된 객체 형태로 표현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하위객체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태그 </a:t>
            </a:r>
            <a:r>
              <a:rPr lang="ko-KR" altLang="en-US" dirty="0">
                <a:solidFill>
                  <a:srgbClr val="FF0000"/>
                </a:solidFill>
              </a:rPr>
              <a:t>속성은 </a:t>
            </a:r>
            <a:r>
              <a:rPr lang="en-US" altLang="ko-KR" dirty="0">
                <a:solidFill>
                  <a:srgbClr val="FF0000"/>
                </a:solidFill>
              </a:rPr>
              <a:t>DOM </a:t>
            </a:r>
            <a:r>
              <a:rPr lang="ko-KR" altLang="en-US" dirty="0">
                <a:solidFill>
                  <a:srgbClr val="FF0000"/>
                </a:solidFill>
              </a:rPr>
              <a:t>객체의 속성으로 표현 됨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/>
              <a:t>요소 전체가 하나의 객체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type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은 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"text"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"username"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name</a:t>
            </a:r>
            <a:r>
              <a:rPr lang="ko-KR" altLang="en-US" dirty="0" smtClean="0"/>
              <a:t>의 속성값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331640" y="3717032"/>
            <a:ext cx="6264696" cy="79208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>
              <a:lnSpc>
                <a:spcPct val="115000"/>
              </a:lnSpc>
              <a:spcAft>
                <a:spcPts val="0"/>
              </a:spcAft>
            </a:pPr>
            <a:r>
              <a:rPr lang="en-US" sz="2000" b="1" kern="100">
                <a:effectLst/>
                <a:latin typeface="Consolas"/>
                <a:ea typeface="맑은 고딕"/>
                <a:cs typeface="Times New Roman"/>
              </a:rPr>
              <a:t>&lt;input type = "text" name = "username"/&gt;</a:t>
            </a:r>
            <a:endParaRPr lang="ko-KR" sz="2400" b="1" kern="100">
              <a:effectLst/>
              <a:ea typeface="맑은 고딕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7340080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4513</TotalTime>
  <Words>2372</Words>
  <Application>Microsoft Office PowerPoint</Application>
  <PresentationFormat>화면 슬라이드 쇼(4:3)</PresentationFormat>
  <Paragraphs>732</Paragraphs>
  <Slides>36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37" baseType="lpstr">
      <vt:lpstr>New_Simple01</vt:lpstr>
      <vt:lpstr>9장. DOM과 자바스크립트 활용</vt:lpstr>
      <vt:lpstr>목차</vt:lpstr>
      <vt:lpstr>9.1 자바스크립트로 HTML문서 다루기</vt:lpstr>
      <vt:lpstr>DOM과 자바스크립트</vt:lpstr>
      <vt:lpstr>DOM과 HTML 웹 문서의 관계</vt:lpstr>
      <vt:lpstr>트리 구조의 DOM</vt:lpstr>
      <vt:lpstr>웹 브라우저에서 DOM 구조 확인</vt:lpstr>
      <vt:lpstr>DOM 트리 구조</vt:lpstr>
      <vt:lpstr>HTML 태그 요소와 DOM</vt:lpstr>
      <vt:lpstr>DOM을 통한 HTML 문서 접근</vt:lpstr>
      <vt:lpstr>DOM 접근 방법 예제</vt:lpstr>
      <vt:lpstr>브라우저 제공 내장 객체</vt:lpstr>
      <vt:lpstr>window 객체</vt:lpstr>
      <vt:lpstr>window 객체 예제</vt:lpstr>
      <vt:lpstr>navigator 객체</vt:lpstr>
      <vt:lpstr>9.2 이벤트 처리하기</vt:lpstr>
      <vt:lpstr>이벤트 처리 개요</vt:lpstr>
      <vt:lpstr>이벤트 처리 예제</vt:lpstr>
      <vt:lpstr>이벤트의 종류</vt:lpstr>
      <vt:lpstr>이벤트의 종류</vt:lpstr>
      <vt:lpstr>이벤트의 종류</vt:lpstr>
      <vt:lpstr>이벤트의 종류</vt:lpstr>
      <vt:lpstr>이벤트 핸들링 및 이벤트 등록</vt:lpstr>
      <vt:lpstr>태그 속성에 이벤트 핸들러 기술</vt:lpstr>
      <vt:lpstr>객체의 이벤트 속성에 이벤트 핸들러 함수 기술 </vt:lpstr>
      <vt:lpstr>폼 다루기</vt:lpstr>
      <vt:lpstr>폼의 위젯 값 접근하기</vt:lpstr>
      <vt:lpstr>9.3 동적 웹 문서 만들기</vt:lpstr>
      <vt:lpstr>동적 문서 정의</vt:lpstr>
      <vt:lpstr>콘텐츠 변경을 통한 동적 문서</vt:lpstr>
      <vt:lpstr>콘텐츠 변경을 통한 동적 문서 예제 </vt:lpstr>
      <vt:lpstr>스타일 변경을 통한 동적 문서</vt:lpstr>
      <vt:lpstr>배경색 스타일 속성 접근</vt:lpstr>
      <vt:lpstr>위치 스타일 속성 변경</vt:lpstr>
      <vt:lpstr>보이기/감추기 스타일 속성 변경</vt:lpstr>
      <vt:lpstr>보이기/감추기 예제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Windows 사용자</cp:lastModifiedBy>
  <cp:revision>608</cp:revision>
  <dcterms:created xsi:type="dcterms:W3CDTF">2006-10-05T04:04:58Z</dcterms:created>
  <dcterms:modified xsi:type="dcterms:W3CDTF">2021-11-14T21:12:55Z</dcterms:modified>
</cp:coreProperties>
</file>