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2"/>
  </p:notesMasterIdLst>
  <p:sldIdLst>
    <p:sldId id="256" r:id="rId2"/>
    <p:sldId id="257" r:id="rId3"/>
    <p:sldId id="306" r:id="rId4"/>
    <p:sldId id="309" r:id="rId5"/>
    <p:sldId id="338" r:id="rId6"/>
    <p:sldId id="310" r:id="rId7"/>
    <p:sldId id="314" r:id="rId8"/>
    <p:sldId id="307" r:id="rId9"/>
    <p:sldId id="259" r:id="rId10"/>
    <p:sldId id="326" r:id="rId11"/>
    <p:sldId id="327" r:id="rId12"/>
    <p:sldId id="329" r:id="rId13"/>
    <p:sldId id="339" r:id="rId14"/>
    <p:sldId id="344" r:id="rId15"/>
    <p:sldId id="346" r:id="rId16"/>
    <p:sldId id="340" r:id="rId17"/>
    <p:sldId id="341" r:id="rId18"/>
    <p:sldId id="342" r:id="rId19"/>
    <p:sldId id="347" r:id="rId20"/>
    <p:sldId id="348" r:id="rId21"/>
    <p:sldId id="349" r:id="rId22"/>
    <p:sldId id="350" r:id="rId23"/>
    <p:sldId id="351" r:id="rId24"/>
    <p:sldId id="352" r:id="rId25"/>
    <p:sldId id="308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70" autoAdjust="0"/>
  </p:normalViewPr>
  <p:slideViewPr>
    <p:cSldViewPr>
      <p:cViewPr varScale="1">
        <p:scale>
          <a:sx n="123" d="100"/>
          <a:sy n="123" d="100"/>
        </p:scale>
        <p:origin x="101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325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445A7-4F9C-442B-B305-57B662AB3E84}" type="datetimeFigureOut">
              <a:rPr lang="ko-KR" altLang="en-US" smtClean="0"/>
              <a:pPr/>
              <a:t>2021-11-10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5D18E-41E3-44B8-9959-18EADA69D63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80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35915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0624" y="3118104"/>
            <a:ext cx="7781544" cy="1470025"/>
          </a:xfr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359152"/>
            <a:ext cx="8211312" cy="68580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20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7693074" cy="452596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 rot="5400000">
            <a:off x="4572000" y="2350008"/>
            <a:ext cx="6519672" cy="1810512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6553200" y="6135624"/>
            <a:ext cx="987552" cy="722376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8606181" y="1379355"/>
            <a:ext cx="539496" cy="1463040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8604504" y="0"/>
            <a:ext cx="539496" cy="1828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31152" y="274637"/>
            <a:ext cx="1673352" cy="585216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327648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690872" cy="3120352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l">
              <a:buNone/>
              <a:defRPr lang="en-US" sz="2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8211312" y="2788920"/>
            <a:ext cx="932688" cy="1005840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2130552"/>
            <a:ext cx="8458200" cy="91440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2496312" y="0"/>
            <a:ext cx="1709928" cy="235915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788920" cy="2670048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32856"/>
            <a:ext cx="7772400" cy="912096"/>
          </a:xfr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802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57200" y="1627632"/>
            <a:ext cx="4040188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86000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4645025" y="1627632"/>
            <a:ext cx="4041775" cy="639762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400" b="1" kern="1200" cap="none" spc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86000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400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6501384"/>
            <a:ext cx="9144000" cy="356616"/>
          </a:xfrm>
          <a:prstGeom prst="rect">
            <a:avLst/>
          </a:prstGeom>
          <a:solidFill>
            <a:schemeClr val="accent6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 bwMode="gray">
          <a:xfrm>
            <a:off x="0" y="0"/>
            <a:ext cx="9144000" cy="301752"/>
          </a:xfrm>
          <a:prstGeom prst="rect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 bwMode="gray">
          <a:xfrm>
            <a:off x="0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 bwMode="gray">
          <a:xfrm>
            <a:off x="0" y="0"/>
            <a:ext cx="2432304" cy="530352"/>
          </a:xfrm>
          <a:prstGeom prst="rect">
            <a:avLst/>
          </a:prstGeom>
          <a:solidFill>
            <a:schemeClr val="accent2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 bwMode="gray">
          <a:xfrm>
            <a:off x="1426464" y="0"/>
            <a:ext cx="1572768" cy="438912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 bwMode="gray">
          <a:xfrm>
            <a:off x="8842248" y="0"/>
            <a:ext cx="301752" cy="6858000"/>
          </a:xfrm>
          <a:prstGeom prst="rect">
            <a:avLst/>
          </a:prstGeom>
          <a:solidFill>
            <a:srgbClr val="9BBB59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548640"/>
            <a:ext cx="7699248" cy="93268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32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0952" y="1645920"/>
            <a:ext cx="2816352" cy="44805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</a:pPr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57200" y="1645920"/>
            <a:ext cx="4800600" cy="44805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68" y="658368"/>
            <a:ext cx="5486400" cy="822960"/>
          </a:xfr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28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1792224" y="1618488"/>
            <a:ext cx="5486400" cy="3639312"/>
          </a:xfrm>
          <a:solidFill>
            <a:srgbClr val="F8F8F8"/>
          </a:solidFill>
          <a:ln w="76200" cmpd="sng">
            <a:solidFill>
              <a:srgbClr val="FFFF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Wingdings 3" pitchFamily="18" charset="2"/>
              <a:buNone/>
              <a:defRPr lang="en-US" sz="3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24" y="5413248"/>
            <a:ext cx="5486400" cy="98755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37960"/>
            <a:ext cx="2133600" cy="246888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0" y="402336"/>
            <a:ext cx="8686800" cy="1097280"/>
          </a:xfrm>
          <a:prstGeom prst="rect">
            <a:avLst/>
          </a:prstGeom>
          <a:solidFill>
            <a:schemeClr val="tx2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 bwMode="gray">
          <a:xfrm>
            <a:off x="8165592" y="996696"/>
            <a:ext cx="978408" cy="896112"/>
          </a:xfrm>
          <a:prstGeom prst="rect">
            <a:avLst/>
          </a:prstGeom>
          <a:solidFill>
            <a:schemeClr val="accent5">
              <a:lumMod val="60000"/>
              <a:lumOff val="4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 bwMode="gray">
          <a:xfrm>
            <a:off x="1783080" y="0"/>
            <a:ext cx="1947672" cy="539496"/>
          </a:xfrm>
          <a:prstGeom prst="rect">
            <a:avLst/>
          </a:prstGeom>
          <a:solidFill>
            <a:schemeClr val="accent6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 bwMode="gray">
          <a:xfrm>
            <a:off x="0" y="0"/>
            <a:ext cx="2432304" cy="53949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9496"/>
            <a:ext cx="8229600" cy="9601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70448" y="6537960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2152" y="6537960"/>
            <a:ext cx="2133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1026" name="Picture 2" descr="C:\Users\yich\Dropbox\Work\html5-book\example\html5\res\HTML5_Logo_6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88" y="6093296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/>
        </a:buClr>
        <a:buSzPct val="90000"/>
        <a:buFont typeface="맑은 고딕" pitchFamily="50" charset="-127"/>
        <a:buChar char="■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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맑은 고딕" pitchFamily="50" charset="-127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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mtClean="0"/>
              <a:t>4</a:t>
            </a:r>
            <a:r>
              <a:rPr lang="ko-KR" altLang="en-US" smtClean="0"/>
              <a:t>장</a:t>
            </a:r>
            <a:r>
              <a:rPr lang="en-US" altLang="ko-KR" smtClean="0"/>
              <a:t>. </a:t>
            </a:r>
            <a:r>
              <a:rPr lang="ko-KR" altLang="en-US" smtClean="0"/>
              <a:t>다양한 입력 폼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	</a:t>
            </a:r>
            <a:r>
              <a:rPr lang="en-US" altLang="ko-KR" dirty="0"/>
              <a:t>HTML5 </a:t>
            </a:r>
            <a:r>
              <a:rPr lang="ko-KR" altLang="en-US" dirty="0"/>
              <a:t>웹 프로그래밍 입문</a:t>
            </a:r>
            <a:r>
              <a:rPr lang="en-US" altLang="ko-KR" dirty="0"/>
              <a:t>(</a:t>
            </a:r>
            <a:r>
              <a:rPr lang="ko-KR" altLang="en-US" dirty="0"/>
              <a:t>교수용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848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텍스트 입력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문자열 입력 필드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</a:t>
            </a:r>
            <a:r>
              <a:rPr lang="en-US" altLang="ko-KR" dirty="0" smtClean="0">
                <a:solidFill>
                  <a:srgbClr val="FF0000"/>
                </a:solidFill>
              </a:rPr>
              <a:t>type=”text” </a:t>
            </a:r>
            <a:r>
              <a:rPr lang="en-US" altLang="ko-KR" dirty="0" smtClean="0"/>
              <a:t>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</a:t>
            </a:r>
            <a:r>
              <a:rPr lang="en-US" altLang="ko-KR" dirty="0" smtClean="0">
                <a:solidFill>
                  <a:srgbClr val="FF0000"/>
                </a:solidFill>
              </a:rPr>
              <a:t>value=</a:t>
            </a:r>
            <a:r>
              <a:rPr lang="en-US" altLang="ko-KR" dirty="0" smtClean="0"/>
              <a:t>”</a:t>
            </a:r>
            <a:r>
              <a:rPr lang="ko-KR" altLang="ko-KR" dirty="0" smtClean="0"/>
              <a:t>초기값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한 줄의 문자열을 입력 받는 가장 기본적인 입력 형식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애플리케이션에 전달될 </a:t>
            </a:r>
            <a:r>
              <a:rPr lang="ko-KR" altLang="ko-KR" dirty="0" err="1" smtClean="0"/>
              <a:t>변수명을</a:t>
            </a:r>
            <a:r>
              <a:rPr lang="ko-KR" altLang="ko-KR" dirty="0" smtClean="0"/>
              <a:t>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사용자로부터 입력 받은 값을</a:t>
            </a:r>
            <a:r>
              <a:rPr lang="en-US" altLang="ko-KR" dirty="0" smtClean="0"/>
              <a:t> </a:t>
            </a:r>
            <a:r>
              <a:rPr lang="ko-KR" altLang="ko-KR" dirty="0" smtClean="0"/>
              <a:t>전달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문자열 입력 창에 </a:t>
            </a:r>
            <a:r>
              <a:rPr lang="ko-KR" altLang="ko-KR" dirty="0" smtClean="0">
                <a:solidFill>
                  <a:srgbClr val="FF0000"/>
                </a:solidFill>
              </a:rPr>
              <a:t>초기 문자를 보여주</a:t>
            </a:r>
            <a:r>
              <a:rPr lang="ko-KR" altLang="en-US" dirty="0" smtClean="0">
                <a:solidFill>
                  <a:srgbClr val="FF0000"/>
                </a:solidFill>
              </a:rPr>
              <a:t>려면</a:t>
            </a:r>
            <a:r>
              <a:rPr lang="en-US" altLang="ko-KR" dirty="0" smtClean="0">
                <a:solidFill>
                  <a:srgbClr val="FF0000"/>
                </a:solidFill>
              </a:rPr>
              <a:t> value </a:t>
            </a:r>
            <a:r>
              <a:rPr lang="ko-KR" altLang="ko-KR" dirty="0" smtClean="0">
                <a:solidFill>
                  <a:srgbClr val="FF0000"/>
                </a:solidFill>
              </a:rPr>
              <a:t>속성에 값을 지정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3"/>
            <a:endParaRPr lang="ko-KR" altLang="ko-KR" dirty="0" smtClean="0"/>
          </a:p>
          <a:p>
            <a:r>
              <a:rPr lang="en-US" altLang="ko-KR" dirty="0" smtClean="0"/>
              <a:t> </a:t>
            </a:r>
            <a:r>
              <a:rPr lang="ko-KR" altLang="ko-KR" dirty="0" smtClean="0"/>
              <a:t>암호 입력 필드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</a:t>
            </a:r>
            <a:r>
              <a:rPr lang="en-US" altLang="ko-KR" dirty="0" smtClean="0">
                <a:solidFill>
                  <a:srgbClr val="FF0000"/>
                </a:solidFill>
              </a:rPr>
              <a:t>type=”password” </a:t>
            </a:r>
            <a:r>
              <a:rPr lang="en-US" altLang="ko-KR" dirty="0" smtClean="0"/>
              <a:t>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비밀번호나 주민등록번호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보안이 필요한 문자 입력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 입력 데이터가 남들이 볼 수 없도록 </a:t>
            </a:r>
            <a:r>
              <a:rPr lang="en-US" altLang="ko-KR" dirty="0" smtClean="0"/>
              <a:t>‘•’ </a:t>
            </a:r>
            <a:r>
              <a:rPr lang="ko-KR" altLang="ko-KR" dirty="0" smtClean="0"/>
              <a:t>으로 표시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화면에 표시되는 형식</a:t>
            </a:r>
            <a:r>
              <a:rPr lang="ko-KR" altLang="en-US" dirty="0" smtClean="0"/>
              <a:t>만 </a:t>
            </a:r>
            <a:r>
              <a:rPr lang="ko-KR" altLang="ko-KR" dirty="0" smtClean="0"/>
              <a:t>다</a:t>
            </a:r>
            <a:r>
              <a:rPr lang="ko-KR" altLang="en-US" dirty="0" smtClean="0"/>
              <a:t>를 뿐 </a:t>
            </a:r>
            <a:r>
              <a:rPr lang="ko-KR" altLang="ko-KR" dirty="0" smtClean="0"/>
              <a:t>더 이상의 보호 기능은 없다</a:t>
            </a:r>
            <a:r>
              <a:rPr lang="en-US" altLang="ko-KR" dirty="0" smtClean="0"/>
              <a:t>.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3995936" y="3678515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default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텍스트 영역 필드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여러 줄에 걸치는 텍스트를 입력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 이름을 지정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cols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텍스트 영역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한 줄에 해당하는 </a:t>
            </a:r>
            <a:r>
              <a:rPr lang="ko-KR" altLang="ko-KR" dirty="0" err="1" smtClean="0"/>
              <a:t>문자수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즉</a:t>
            </a:r>
            <a:r>
              <a:rPr lang="en-US" altLang="ko-KR" dirty="0" smtClean="0"/>
              <a:t>,</a:t>
            </a:r>
            <a:r>
              <a:rPr lang="ko-KR" altLang="ko-KR" dirty="0" smtClean="0"/>
              <a:t> 열의 개수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rows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텍스트 영역의 행의 개수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표시 영역보다 많은 텍스트를 입</a:t>
            </a:r>
            <a:r>
              <a:rPr lang="ko-KR" altLang="en-US" dirty="0" smtClean="0"/>
              <a:t>력하면 </a:t>
            </a:r>
            <a:r>
              <a:rPr lang="ko-KR" altLang="ko-KR" dirty="0" err="1" smtClean="0"/>
              <a:t>스크롤바</a:t>
            </a:r>
            <a:r>
              <a:rPr lang="en-US" altLang="ko-KR" dirty="0" smtClean="0"/>
              <a:t> </a:t>
            </a:r>
          </a:p>
          <a:p>
            <a:pPr lvl="2"/>
            <a:r>
              <a:rPr lang="ko-KR" altLang="ko-KR" dirty="0" smtClean="0"/>
              <a:t>텍스트 영역에 초기 문장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</a:t>
            </a:r>
            <a:r>
              <a:rPr lang="ko-KR" altLang="ko-KR" dirty="0" smtClean="0"/>
              <a:t>와</a:t>
            </a:r>
            <a:r>
              <a:rPr lang="en-US" altLang="ko-KR" dirty="0" smtClean="0"/>
              <a:t> &lt;/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사이에 </a:t>
            </a:r>
            <a:r>
              <a:rPr lang="ko-KR" altLang="en-US" dirty="0" smtClean="0"/>
              <a:t>기입</a:t>
            </a:r>
            <a:endParaRPr lang="en-US" altLang="ko-KR" dirty="0" smtClean="0"/>
          </a:p>
          <a:p>
            <a:pPr lvl="2">
              <a:buNone/>
            </a:pPr>
            <a:endParaRPr lang="ko-KR" altLang="ko-KR" dirty="0" smtClean="0"/>
          </a:p>
          <a:p>
            <a:pPr lvl="1">
              <a:buNone/>
            </a:pPr>
            <a:r>
              <a:rPr lang="en-US" altLang="ko-KR" dirty="0" smtClean="0"/>
              <a:t> 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  name=”</a:t>
            </a:r>
            <a:r>
              <a:rPr lang="ko-KR" altLang="ko-KR" dirty="0" smtClean="0"/>
              <a:t>이름</a:t>
            </a:r>
            <a:r>
              <a:rPr lang="en-US" altLang="ko-KR" dirty="0" smtClean="0"/>
              <a:t>”  cols=”</a:t>
            </a:r>
            <a:r>
              <a:rPr lang="ko-KR" altLang="ko-KR" dirty="0" smtClean="0"/>
              <a:t>열의 수</a:t>
            </a:r>
            <a:r>
              <a:rPr lang="en-US" altLang="ko-KR" dirty="0" smtClean="0"/>
              <a:t>”  rows=”</a:t>
            </a:r>
            <a:r>
              <a:rPr lang="ko-KR" altLang="ko-KR" dirty="0" smtClean="0"/>
              <a:t>행의 수</a:t>
            </a:r>
            <a:r>
              <a:rPr lang="en-US" altLang="ko-KR" dirty="0" smtClean="0"/>
              <a:t>”&gt;</a:t>
            </a:r>
            <a:endParaRPr lang="ko-KR" altLang="ko-KR" dirty="0" smtClean="0"/>
          </a:p>
          <a:p>
            <a:pPr lvl="1" latinLnBrk="0">
              <a:buNone/>
            </a:pPr>
            <a:r>
              <a:rPr lang="en-US" altLang="ko-KR" dirty="0" smtClean="0"/>
              <a:t>   </a:t>
            </a:r>
            <a:r>
              <a:rPr lang="ko-KR" altLang="ko-KR" dirty="0" smtClean="0"/>
              <a:t>텍스트 영역에 표시되는 초기 문장</a:t>
            </a:r>
          </a:p>
          <a:p>
            <a:pPr lvl="1" latinLnBrk="0">
              <a:buNone/>
            </a:pPr>
            <a:r>
              <a:rPr lang="en-US" altLang="ko-KR" dirty="0" smtClean="0"/>
              <a:t>&lt;/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</a:t>
            </a:r>
            <a:endParaRPr lang="ko-KR" altLang="ko-KR" dirty="0" smtClean="0"/>
          </a:p>
          <a:p>
            <a:pPr>
              <a:buNone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 </a:t>
            </a:r>
            <a:r>
              <a:rPr lang="ko-KR" altLang="ko-KR" dirty="0" smtClean="0"/>
              <a:t>아이디와 비밀번호</a:t>
            </a:r>
            <a:r>
              <a:rPr lang="en-US" altLang="ko-KR" dirty="0" smtClean="0"/>
              <a:t>, </a:t>
            </a:r>
            <a:r>
              <a:rPr lang="ko-KR" altLang="ko-KR" dirty="0" smtClean="0"/>
              <a:t>요청사항 입력 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55576" y="1628800"/>
            <a:ext cx="7776864" cy="1815882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  &lt;h3&gt; </a:t>
            </a:r>
            <a:r>
              <a:rPr lang="ko-KR" altLang="ko-KR" sz="1400" dirty="0" smtClean="0"/>
              <a:t>문자열</a:t>
            </a:r>
            <a:r>
              <a:rPr lang="en-US" altLang="ko-KR" sz="1400" dirty="0" smtClean="0"/>
              <a:t>, </a:t>
            </a:r>
            <a:r>
              <a:rPr lang="ko-KR" altLang="ko-KR" sz="1400" dirty="0" smtClean="0"/>
              <a:t>암호 입력 및 텍스트 영역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&lt;form method="post"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아이디</a:t>
            </a:r>
            <a:r>
              <a:rPr lang="en-US" altLang="ko-KR" sz="1400" dirty="0" smtClean="0"/>
              <a:t> : 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type="text" name ="id" value="...ID </a:t>
            </a:r>
            <a:r>
              <a:rPr lang="ko-KR" altLang="ko-KR" sz="1400" dirty="0" smtClean="0">
                <a:solidFill>
                  <a:srgbClr val="FF0000"/>
                </a:solidFill>
              </a:rPr>
              <a:t>입력</a:t>
            </a:r>
            <a:r>
              <a:rPr lang="en-US" altLang="ko-KR" sz="1400" dirty="0" smtClean="0">
                <a:solidFill>
                  <a:srgbClr val="FF0000"/>
                </a:solidFill>
              </a:rPr>
              <a:t>..."&gt;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type="password"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pwd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&lt;p&gt;</a:t>
            </a:r>
            <a:r>
              <a:rPr lang="ko-KR" altLang="ko-KR" sz="1400" dirty="0" smtClean="0"/>
              <a:t>요청사항</a:t>
            </a:r>
            <a:r>
              <a:rPr lang="en-US" altLang="ko-KR" sz="1400" dirty="0" smtClean="0"/>
              <a:t>: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 name="comment" cols="40" rows="5"&gt; </a:t>
            </a:r>
            <a:r>
              <a:rPr lang="ko-KR" altLang="ko-KR" sz="1400" dirty="0" smtClean="0">
                <a:solidFill>
                  <a:srgbClr val="FF0000"/>
                </a:solidFill>
              </a:rPr>
              <a:t>전달하실 내용을 적으세요</a:t>
            </a:r>
            <a:r>
              <a:rPr lang="en-US" altLang="ko-KR" sz="1400" dirty="0" smtClean="0">
                <a:solidFill>
                  <a:srgbClr val="FF0000"/>
                </a:solidFill>
              </a:rPr>
              <a:t>: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&lt;/form&gt;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2050" name="Picture 2" descr="E:\HTML5\figures\ex4-2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57355" y="3929066"/>
            <a:ext cx="2546849" cy="2000264"/>
          </a:xfrm>
          <a:prstGeom prst="rect">
            <a:avLst/>
          </a:prstGeom>
          <a:noFill/>
        </p:spPr>
      </p:pic>
      <p:pic>
        <p:nvPicPr>
          <p:cNvPr id="2051" name="Picture 3" descr="E:\HTML5\figures\ex4-2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3929066"/>
            <a:ext cx="2546848" cy="20002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선택항목의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라디오 버튼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ko-KR" dirty="0" smtClean="0"/>
              <a:t>&lt;input type=”radio”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err="1" smtClean="0"/>
              <a:t>선택값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여러 항목 중에서 하나만 선택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name</a:t>
            </a:r>
            <a:r>
              <a:rPr lang="ko-KR" altLang="ko-KR" dirty="0" smtClean="0"/>
              <a:t>속성과</a:t>
            </a:r>
            <a:r>
              <a:rPr lang="en-US" altLang="ko-KR" dirty="0" smtClean="0"/>
              <a:t> value</a:t>
            </a:r>
            <a:r>
              <a:rPr lang="ko-KR" altLang="ko-KR" dirty="0" smtClean="0"/>
              <a:t>속성을 반드시 지정</a:t>
            </a:r>
            <a:r>
              <a:rPr lang="en-US" altLang="ko-KR" dirty="0" smtClean="0"/>
              <a:t> </a:t>
            </a:r>
          </a:p>
          <a:p>
            <a:pPr lvl="2" latinLnBrk="0"/>
            <a:r>
              <a:rPr lang="ko-KR" altLang="ko-KR" dirty="0" smtClean="0"/>
              <a:t>동일한 그룹의 라디오 버튼은</a:t>
            </a:r>
            <a:r>
              <a:rPr lang="en-US" altLang="ko-KR" dirty="0" smtClean="0"/>
              <a:t> name</a:t>
            </a:r>
            <a:r>
              <a:rPr lang="ko-KR" altLang="ko-KR" dirty="0" smtClean="0"/>
              <a:t>속성</a:t>
            </a:r>
            <a:r>
              <a:rPr lang="ko-KR" altLang="en-US" dirty="0" smtClean="0"/>
              <a:t>을 동일하게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즉</a:t>
            </a:r>
            <a:r>
              <a:rPr lang="en-US" altLang="ko-KR" dirty="0" smtClean="0"/>
              <a:t>, name </a:t>
            </a:r>
            <a:r>
              <a:rPr lang="ko-KR" altLang="ko-KR" dirty="0" smtClean="0"/>
              <a:t>속성값이 같은 그룹에서 하나만 선택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선택된 라디오 버튼의</a:t>
            </a:r>
            <a:r>
              <a:rPr lang="en-US" altLang="ko-KR" dirty="0" smtClean="0"/>
              <a:t> value </a:t>
            </a:r>
            <a:r>
              <a:rPr lang="ko-KR" altLang="ko-KR" dirty="0" smtClean="0"/>
              <a:t>속성값이 애플리케이션에 전달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checked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초기화면에서 미리 선택해 놓도록 설정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</a:p>
          <a:p>
            <a:pPr lvl="2" latinLnBrk="0"/>
            <a:r>
              <a:rPr lang="ko-KR" altLang="ko-KR" dirty="0" smtClean="0"/>
              <a:t>회원과 남자를 선택한 경우 </a:t>
            </a:r>
            <a:r>
              <a:rPr lang="en-US" altLang="ko-KR" dirty="0" smtClean="0"/>
              <a:t>“member=</a:t>
            </a:r>
            <a:r>
              <a:rPr lang="en-US" altLang="ko-KR" dirty="0" err="1" smtClean="0"/>
              <a:t>yes&amp;sex</a:t>
            </a:r>
            <a:r>
              <a:rPr lang="en-US" altLang="ko-KR" dirty="0" smtClean="0"/>
              <a:t>=male”</a:t>
            </a:r>
            <a:r>
              <a:rPr lang="ko-KR" altLang="ko-KR" dirty="0" smtClean="0"/>
              <a:t>의 형태로 </a:t>
            </a:r>
            <a:r>
              <a:rPr lang="ko-KR" altLang="en-US" dirty="0" smtClean="0"/>
              <a:t>전달</a:t>
            </a:r>
            <a:r>
              <a:rPr lang="en-US" altLang="ko-KR" dirty="0" smtClean="0"/>
              <a:t> </a:t>
            </a:r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5301208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회원여부</a:t>
            </a:r>
            <a:r>
              <a:rPr lang="en-US" altLang="ko-KR" sz="1400" dirty="0" smtClean="0"/>
              <a:t>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value="yes" checked/&gt;</a:t>
            </a:r>
            <a:r>
              <a:rPr lang="ko-KR" altLang="ko-KR" sz="1400" dirty="0" smtClean="0"/>
              <a:t>회원</a:t>
            </a:r>
          </a:p>
          <a:p>
            <a:r>
              <a:rPr lang="en-US" altLang="ko-KR" sz="1400" dirty="0" smtClean="0"/>
              <a:t>       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name="member" </a:t>
            </a:r>
            <a:r>
              <a:rPr lang="en-US" altLang="ko-KR" sz="1400" dirty="0" smtClean="0"/>
              <a:t>value="no"/&gt;</a:t>
            </a:r>
            <a:r>
              <a:rPr lang="ko-KR" altLang="ko-KR" sz="1400" dirty="0" smtClean="0"/>
              <a:t>비회원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 :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value="male"/&gt;</a:t>
            </a:r>
            <a:r>
              <a:rPr lang="ko-KR" altLang="ko-KR" sz="1400" dirty="0" smtClean="0"/>
              <a:t>남성</a:t>
            </a:r>
          </a:p>
          <a:p>
            <a:r>
              <a:rPr lang="en-US" altLang="ko-KR" sz="1400" dirty="0" smtClean="0"/>
              <a:t>         &lt;input type="radio" </a:t>
            </a:r>
            <a:r>
              <a:rPr lang="en-US" altLang="ko-KR" sz="1400" dirty="0" smtClean="0">
                <a:solidFill>
                  <a:srgbClr val="FF0000"/>
                </a:solidFill>
              </a:rPr>
              <a:t>name="sex" </a:t>
            </a:r>
            <a:r>
              <a:rPr lang="en-US" altLang="ko-KR" sz="1400" dirty="0" smtClean="0"/>
              <a:t>value="female"/&gt;</a:t>
            </a:r>
            <a:r>
              <a:rPr lang="ko-KR" altLang="ko-KR" sz="1400" dirty="0" smtClean="0"/>
              <a:t>여성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517232"/>
            <a:ext cx="1837121" cy="3847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체크박스 선택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ko-KR" dirty="0" smtClean="0"/>
              <a:t>&lt;input type=”checkbox”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value=”</a:t>
            </a:r>
            <a:r>
              <a:rPr lang="ko-KR" altLang="ko-KR" dirty="0" err="1" smtClean="0"/>
              <a:t>선택값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여러 항목에 대하여 개별적으로 선택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여러개</a:t>
            </a:r>
            <a:r>
              <a:rPr lang="ko-KR" altLang="en-US" dirty="0" smtClean="0"/>
              <a:t> 선택 가능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속성값은 모두 같은 값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값은 고유한 값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checked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초기 화면에 기본적으로 체</a:t>
            </a:r>
            <a:r>
              <a:rPr lang="ko-KR" altLang="en-US" dirty="0" smtClean="0"/>
              <a:t>크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체크박스에 표시된 항목의</a:t>
            </a:r>
            <a:r>
              <a:rPr lang="en-US" altLang="ko-KR" dirty="0" smtClean="0"/>
              <a:t> value </a:t>
            </a:r>
            <a:r>
              <a:rPr lang="ko-KR" altLang="ko-KR" dirty="0" smtClean="0"/>
              <a:t>속성값 들이 애플리케이션으로 전송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43608" y="4221088"/>
            <a:ext cx="5904656" cy="116955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중복선택</a:t>
            </a:r>
            <a:r>
              <a:rPr lang="en-US" altLang="ko-KR" sz="1400" dirty="0" smtClean="0"/>
              <a:t>) : </a:t>
            </a:r>
          </a:p>
          <a:p>
            <a:r>
              <a:rPr lang="en-US" altLang="ko-KR" sz="1400" dirty="0" smtClean="0"/>
              <a:t>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r>
              <a:rPr lang="en-US" altLang="ko-KR" sz="1400" dirty="0" smtClean="0"/>
              <a:t>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r>
              <a:rPr lang="en-US" altLang="ko-KR" sz="1400" dirty="0" smtClean="0"/>
              <a:t>&lt;input type="checkbox" name="hobby" value="music"/&gt;</a:t>
            </a:r>
            <a:r>
              <a:rPr lang="ko-KR" altLang="ko-KR" sz="1400" dirty="0" smtClean="0"/>
              <a:t>음악</a:t>
            </a:r>
          </a:p>
          <a:p>
            <a:r>
              <a:rPr lang="en-US" altLang="ko-KR" sz="1400" dirty="0" smtClean="0"/>
              <a:t>&lt;input type="checkbox" name="hobby" value="sports"/&gt;</a:t>
            </a:r>
            <a:r>
              <a:rPr lang="ko-KR" altLang="ko-KR" sz="1400" dirty="0" smtClean="0"/>
              <a:t>스포츠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661248"/>
            <a:ext cx="3024018" cy="31345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선택목록에서 선택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en-US" altLang="ko-KR" dirty="0" smtClean="0"/>
              <a:t>&lt;select&gt; </a:t>
            </a:r>
            <a:r>
              <a:rPr lang="ko-KR" altLang="ko-KR" dirty="0" smtClean="0"/>
              <a:t>요소 내에 </a:t>
            </a:r>
            <a:r>
              <a:rPr lang="en-US" altLang="ko-KR" dirty="0" smtClean="0"/>
              <a:t>&lt;option&gt; </a:t>
            </a:r>
            <a:r>
              <a:rPr lang="ko-KR" altLang="ko-KR" dirty="0" smtClean="0"/>
              <a:t>항목</a:t>
            </a:r>
          </a:p>
          <a:p>
            <a:pPr lvl="1"/>
            <a:r>
              <a:rPr lang="ko-KR" altLang="ko-KR" dirty="0" smtClean="0"/>
              <a:t>여러 개의 목록 중에서 하나를 선택</a:t>
            </a:r>
            <a:endParaRPr lang="en-US" altLang="ko-KR" dirty="0" smtClean="0"/>
          </a:p>
          <a:p>
            <a:pPr lvl="2"/>
            <a:r>
              <a:rPr lang="ko-KR" altLang="ko-KR" dirty="0" err="1" smtClean="0"/>
              <a:t>드롭다운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</a:t>
            </a:r>
            <a:r>
              <a:rPr lang="en-US" altLang="ko-KR" dirty="0" smtClean="0"/>
              <a:t> </a:t>
            </a:r>
            <a:r>
              <a:rPr lang="ko-KR" altLang="ko-KR" dirty="0" smtClean="0"/>
              <a:t>혹은 스크롤 박스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형태의 선택목록에서 항목을 선택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선택목록의 </a:t>
            </a:r>
            <a:r>
              <a:rPr lang="ko-KR" altLang="ko-KR" dirty="0" err="1" smtClean="0"/>
              <a:t>변수명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size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사용자들에게 보여줄 항목의 개수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size </a:t>
            </a:r>
            <a:r>
              <a:rPr lang="ko-KR" altLang="ko-KR" dirty="0" smtClean="0"/>
              <a:t>속성이</a:t>
            </a:r>
            <a:r>
              <a:rPr lang="en-US" altLang="ko-KR" dirty="0" smtClean="0"/>
              <a:t> 1</a:t>
            </a:r>
            <a:r>
              <a:rPr lang="ko-KR" altLang="en-US" dirty="0" smtClean="0"/>
              <a:t>이면</a:t>
            </a:r>
            <a:r>
              <a:rPr lang="ko-KR" altLang="ko-KR" dirty="0" smtClean="0"/>
              <a:t> 드롭다운 목록</a:t>
            </a:r>
            <a:r>
              <a:rPr lang="en-US" altLang="ko-KR" dirty="0" smtClean="0"/>
              <a:t>, 2 </a:t>
            </a:r>
            <a:r>
              <a:rPr lang="ko-KR" altLang="ko-KR" dirty="0" smtClean="0"/>
              <a:t>이상</a:t>
            </a:r>
            <a:r>
              <a:rPr lang="ko-KR" altLang="en-US" dirty="0" smtClean="0"/>
              <a:t>이면 </a:t>
            </a:r>
            <a:r>
              <a:rPr lang="ko-KR" altLang="ko-KR" dirty="0" smtClean="0"/>
              <a:t>스크롤 박스의 크기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하나 이상의 항목을 선택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가능하도록 설정</a:t>
            </a:r>
            <a:r>
              <a:rPr lang="ko-KR" altLang="ko-KR" dirty="0" smtClean="0"/>
              <a:t> 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각 항목은 </a:t>
            </a:r>
            <a:r>
              <a:rPr lang="en-US" altLang="ko-KR" dirty="0" smtClean="0"/>
              <a:t>&lt;select&gt; </a:t>
            </a:r>
            <a:r>
              <a:rPr lang="ko-KR" altLang="ko-KR" dirty="0" smtClean="0"/>
              <a:t>요소 내에서</a:t>
            </a:r>
            <a:r>
              <a:rPr lang="en-US" altLang="ko-KR" dirty="0" smtClean="0"/>
              <a:t> &lt;option&gt; </a:t>
            </a:r>
            <a:r>
              <a:rPr lang="ko-KR" altLang="ko-KR" dirty="0" smtClean="0"/>
              <a:t>요소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정의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value </a:t>
            </a:r>
            <a:r>
              <a:rPr lang="ko-KR" altLang="ko-KR" dirty="0" smtClean="0"/>
              <a:t>속성 </a:t>
            </a:r>
            <a:r>
              <a:rPr lang="en-US" altLang="ko-KR" dirty="0" smtClean="0"/>
              <a:t>: </a:t>
            </a:r>
            <a:r>
              <a:rPr lang="ko-KR" altLang="ko-KR" dirty="0" smtClean="0"/>
              <a:t>각 항목을 구별하기 위한</a:t>
            </a:r>
            <a:r>
              <a:rPr lang="en-US" altLang="ko-KR" dirty="0" smtClean="0"/>
              <a:t> </a:t>
            </a:r>
            <a:r>
              <a:rPr lang="ko-KR" altLang="en-US" dirty="0" smtClean="0"/>
              <a:t>값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selected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초기 화면에서 특정 항목을 기본값으로 지정</a:t>
            </a:r>
            <a:r>
              <a:rPr lang="en-US" altLang="ko-KR" dirty="0" smtClean="0"/>
              <a:t> </a:t>
            </a:r>
          </a:p>
          <a:p>
            <a:pPr lvl="2" latinLnBrk="0"/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99592" y="5085184"/>
            <a:ext cx="6120680" cy="143885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US" altLang="ko-KR" sz="1400" dirty="0" smtClean="0"/>
              <a:t>&lt;select name="job" size="1" 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value=”student”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value=”company”&gt;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value=”teacher”&gt;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value=”sales”&gt;</a:t>
            </a:r>
            <a:r>
              <a:rPr lang="ko-KR" altLang="ko-KR" sz="1400" dirty="0" smtClean="0"/>
              <a:t>자영업</a:t>
            </a:r>
            <a:r>
              <a:rPr lang="en-US" altLang="ko-KR" sz="1400" dirty="0" smtClean="0"/>
              <a:t>&lt;/option&gt;  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    &lt;option value=”others”&gt;</a:t>
            </a:r>
            <a:r>
              <a:rPr lang="ko-KR" altLang="ko-KR" sz="1400" dirty="0" smtClean="0"/>
              <a:t>기타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>
              <a:lnSpc>
                <a:spcPts val="1500"/>
              </a:lnSpc>
            </a:pPr>
            <a:r>
              <a:rPr lang="en-US" altLang="ko-KR" sz="1400" dirty="0" smtClean="0"/>
              <a:t>&lt;/select&gt;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5517232"/>
            <a:ext cx="978477" cy="8215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5301208"/>
            <a:ext cx="1049729" cy="1045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5301208"/>
            <a:ext cx="1012198" cy="10497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7038552" y="5157192"/>
            <a:ext cx="21054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/>
              <a:t>&lt;select size=”4” multiple&gt;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버튼</a:t>
            </a:r>
            <a:r>
              <a:rPr lang="ko-KR" altLang="ko-KR" dirty="0" smtClean="0"/>
              <a:t>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ko-KR" altLang="ko-KR" dirty="0" smtClean="0"/>
              <a:t>전송 버튼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 </a:t>
            </a:r>
            <a:r>
              <a:rPr lang="en-US" altLang="ko-KR" dirty="0" smtClean="0">
                <a:solidFill>
                  <a:srgbClr val="FF0000"/>
                </a:solidFill>
              </a:rPr>
              <a:t>type=”submit”  </a:t>
            </a:r>
            <a:r>
              <a:rPr lang="en-US" altLang="ko-KR" dirty="0" smtClean="0"/>
              <a:t>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사용자가 입력한 값을 애플리케이션으로 전달</a:t>
            </a:r>
            <a:endParaRPr lang="en-US" altLang="ko-KR" dirty="0" smtClean="0"/>
          </a:p>
          <a:p>
            <a:pPr lvl="2" latinLnBrk="0"/>
            <a:r>
              <a:rPr lang="en-US" altLang="ko-KR" dirty="0" smtClean="0"/>
              <a:t>&lt;form&gt; </a:t>
            </a:r>
            <a:r>
              <a:rPr lang="ko-KR" altLang="ko-KR" dirty="0" smtClean="0"/>
              <a:t>요소의 영역 안에 있는 모든 입력 데이터가</a:t>
            </a:r>
            <a:r>
              <a:rPr lang="en-US" altLang="ko-KR" dirty="0" smtClean="0"/>
              <a:t> &lt;form&gt;</a:t>
            </a:r>
            <a:r>
              <a:rPr lang="ko-KR" altLang="ko-KR" dirty="0" smtClean="0"/>
              <a:t>의</a:t>
            </a:r>
            <a:r>
              <a:rPr lang="en-US" altLang="ko-KR" dirty="0" smtClean="0"/>
              <a:t> action </a:t>
            </a:r>
            <a:r>
              <a:rPr lang="ko-KR" altLang="ko-KR" dirty="0" smtClean="0"/>
              <a:t>속성에서 지정한 애플리케이션 프로그램으로 전송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버튼에 표시하고 싶은 라벨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r>
              <a:rPr lang="en-US" altLang="ko-KR" dirty="0" smtClean="0"/>
              <a:t> </a:t>
            </a:r>
          </a:p>
          <a:p>
            <a:pPr lvl="1" latinLnBrk="0"/>
            <a:endParaRPr lang="en-US" altLang="ko-KR" dirty="0" smtClean="0"/>
          </a:p>
          <a:p>
            <a:r>
              <a:rPr lang="ko-KR" altLang="ko-KR" dirty="0" smtClean="0"/>
              <a:t>초기화 버튼</a:t>
            </a:r>
            <a:r>
              <a:rPr lang="en-US" altLang="ko-KR" dirty="0" smtClean="0"/>
              <a:t> </a:t>
            </a:r>
          </a:p>
          <a:p>
            <a:pPr lvl="1">
              <a:buNone/>
            </a:pPr>
            <a:r>
              <a:rPr lang="en-US" altLang="ko-KR" dirty="0" smtClean="0"/>
              <a:t>&lt;input  </a:t>
            </a:r>
            <a:r>
              <a:rPr lang="en-US" altLang="ko-KR" dirty="0" smtClean="0">
                <a:solidFill>
                  <a:srgbClr val="FF0000"/>
                </a:solidFill>
              </a:rPr>
              <a:t>type=”reset”  </a:t>
            </a:r>
            <a:r>
              <a:rPr lang="en-US" altLang="ko-KR" dirty="0" smtClean="0"/>
              <a:t>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사용자가 폼에 입력한 데이터 값들은 모두 초기화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버튼에 표시할 라벨</a:t>
            </a:r>
            <a:r>
              <a:rPr lang="en-US" altLang="ko-KR" dirty="0" smtClean="0"/>
              <a:t> </a:t>
            </a:r>
            <a:r>
              <a:rPr lang="ko-KR" altLang="en-US" dirty="0" smtClean="0"/>
              <a:t>지정</a:t>
            </a:r>
            <a:endParaRPr lang="en-US" altLang="ko-KR" dirty="0" smtClean="0"/>
          </a:p>
          <a:p>
            <a:pPr lvl="1" latinLnBrk="0"/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0"/>
            <a:r>
              <a:rPr lang="ko-KR" altLang="ko-KR" dirty="0" smtClean="0"/>
              <a:t>일반 버튼</a:t>
            </a:r>
            <a:endParaRPr lang="en-US" altLang="ko-KR" dirty="0" smtClean="0"/>
          </a:p>
          <a:p>
            <a:pPr lvl="1" latinLnBrk="0">
              <a:buNone/>
            </a:pPr>
            <a:r>
              <a:rPr lang="en-US" altLang="ko-KR" dirty="0" smtClean="0"/>
              <a:t>&lt;input  type=”button”  value=”</a:t>
            </a:r>
            <a:r>
              <a:rPr lang="ko-KR" altLang="ko-KR" dirty="0" smtClean="0"/>
              <a:t>버튼라벨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다양한 용도로 사용할 수 있는 버튼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 </a:t>
            </a:r>
            <a:r>
              <a:rPr lang="ko-KR" altLang="ko-KR" dirty="0" smtClean="0"/>
              <a:t>속성값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버튼에 표시할 라벨 지정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r>
              <a:rPr lang="ko-KR" altLang="ko-KR" dirty="0" smtClean="0">
                <a:solidFill>
                  <a:srgbClr val="FF0000"/>
                </a:solidFill>
              </a:rPr>
              <a:t>이미지 버튼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pPr lvl="1">
              <a:buNone/>
            </a:pPr>
            <a:r>
              <a:rPr lang="en-US" altLang="ko-KR" dirty="0" smtClean="0"/>
              <a:t>&lt;input  type=”image” </a:t>
            </a:r>
            <a:r>
              <a:rPr lang="en-US" altLang="ko-KR" dirty="0" err="1" smtClean="0"/>
              <a:t>src</a:t>
            </a:r>
            <a:r>
              <a:rPr lang="en-US" altLang="ko-KR" dirty="0" smtClean="0"/>
              <a:t>=”</a:t>
            </a:r>
            <a:r>
              <a:rPr lang="ko-KR" altLang="ko-KR" dirty="0" smtClean="0"/>
              <a:t>이미지 파일</a:t>
            </a:r>
            <a:r>
              <a:rPr lang="en-US" altLang="ko-KR" dirty="0" smtClean="0"/>
              <a:t>”  alt=”</a:t>
            </a:r>
            <a:r>
              <a:rPr lang="ko-KR" altLang="ko-KR" dirty="0" smtClean="0"/>
              <a:t>문자열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버튼 모양이 맘에 들지 않는 경우</a:t>
            </a:r>
            <a:r>
              <a:rPr lang="en-US" altLang="ko-KR" dirty="0" smtClean="0"/>
              <a:t> </a:t>
            </a:r>
            <a:r>
              <a:rPr lang="ko-KR" altLang="ko-KR" dirty="0" smtClean="0"/>
              <a:t>원하는 이미지로 대체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src</a:t>
            </a:r>
            <a:r>
              <a:rPr lang="en-US" altLang="ko-KR" dirty="0" smtClean="0"/>
              <a:t>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이미지의 경로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alt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이미지에 문제가 있을 때 보여 줄 대체 텍스트 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4616648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취미</a:t>
            </a:r>
            <a:r>
              <a:rPr lang="en-US" altLang="ko-KR" sz="1400" dirty="0" smtClean="0"/>
              <a:t>(</a:t>
            </a:r>
            <a:r>
              <a:rPr lang="ko-KR" altLang="ko-KR" sz="1400" dirty="0" err="1" smtClean="0"/>
              <a:t>중복선택</a:t>
            </a:r>
            <a:r>
              <a:rPr lang="en-US" altLang="ko-KR" sz="1400" dirty="0" smtClean="0"/>
              <a:t>) :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&lt;input type="checkbox" name="hobby" value="read"/&gt;</a:t>
            </a:r>
            <a:r>
              <a:rPr lang="ko-KR" altLang="ko-KR" sz="1400" dirty="0" smtClean="0"/>
              <a:t>독서</a:t>
            </a:r>
          </a:p>
          <a:p>
            <a:pPr latinLnBrk="0"/>
            <a:r>
              <a:rPr lang="en-US" altLang="ko-KR" sz="1400" dirty="0" smtClean="0"/>
              <a:t>         &lt;input type="checkbox" name="hobby" value="movie" checked/&gt;</a:t>
            </a:r>
            <a:r>
              <a:rPr lang="ko-KR" altLang="ko-KR" sz="1400" dirty="0" smtClean="0"/>
              <a:t>영화</a:t>
            </a:r>
          </a:p>
          <a:p>
            <a:pPr latinLnBrk="0"/>
            <a:r>
              <a:rPr lang="en-US" altLang="ko-KR" sz="1400" dirty="0" smtClean="0"/>
              <a:t>         &lt;input type="checkbox" name="hobby" value="music"/&gt;</a:t>
            </a:r>
            <a:r>
              <a:rPr lang="ko-KR" altLang="ko-KR" sz="1400" dirty="0" smtClean="0"/>
              <a:t>음악</a:t>
            </a:r>
          </a:p>
          <a:p>
            <a:pPr latinLnBrk="0"/>
            <a:r>
              <a:rPr lang="en-US" altLang="ko-KR" sz="1400" dirty="0" smtClean="0"/>
              <a:t>         &lt;input type="checkbox" name="hobby" value="sports"/&gt;</a:t>
            </a:r>
            <a:r>
              <a:rPr lang="ko-KR" altLang="ko-KR" sz="1400" dirty="0" smtClean="0"/>
              <a:t>스포츠</a:t>
            </a:r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/>
              <a:t>&lt;/p&gt;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직업</a:t>
            </a:r>
            <a:r>
              <a:rPr lang="en-US" altLang="ko-KR" sz="1400" dirty="0" smtClean="0"/>
              <a:t>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&lt;select name="job" size="4" multiple&gt;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value="student" selected&gt;</a:t>
            </a:r>
            <a:r>
              <a:rPr lang="ko-KR" altLang="ko-KR" sz="1400" dirty="0" smtClean="0"/>
              <a:t>학생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value="company"&gt;</a:t>
            </a:r>
            <a:r>
              <a:rPr lang="ko-KR" altLang="ko-KR" sz="1400" dirty="0" smtClean="0"/>
              <a:t>회사원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value="teacher"&gt;</a:t>
            </a:r>
            <a:r>
              <a:rPr lang="ko-KR" altLang="ko-KR" sz="1400" dirty="0" smtClean="0"/>
              <a:t>교사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value="sales"&gt;</a:t>
            </a:r>
            <a:r>
              <a:rPr lang="ko-KR" altLang="ko-KR" sz="1400" dirty="0" smtClean="0"/>
              <a:t>자영업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&lt;option value="others"&gt;</a:t>
            </a:r>
            <a:r>
              <a:rPr lang="ko-KR" altLang="ko-KR" sz="1400" dirty="0" smtClean="0"/>
              <a:t>기타</a:t>
            </a:r>
            <a:r>
              <a:rPr lang="en-US" altLang="ko-KR" sz="1400" dirty="0" smtClean="0"/>
              <a:t>&lt;/option&gt;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&lt;/select&gt;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type="submit"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type="reset"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초기화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type="button" value="</a:t>
            </a:r>
            <a:r>
              <a:rPr lang="ko-KR" altLang="ko-KR" sz="1400" dirty="0" smtClean="0">
                <a:solidFill>
                  <a:srgbClr val="FF0000"/>
                </a:solidFill>
              </a:rPr>
              <a:t>확인하기</a:t>
            </a:r>
            <a:r>
              <a:rPr lang="en-US" altLang="ko-KR" sz="1400" dirty="0" smtClean="0">
                <a:solidFill>
                  <a:srgbClr val="FF0000"/>
                </a:solidFill>
              </a:rPr>
              <a:t>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onClick</a:t>
            </a:r>
            <a:r>
              <a:rPr lang="en-US" altLang="ko-KR" sz="1400" dirty="0" smtClean="0">
                <a:solidFill>
                  <a:srgbClr val="FF0000"/>
                </a:solidFill>
              </a:rPr>
              <a:t>="alert('</a:t>
            </a:r>
            <a:r>
              <a:rPr lang="ko-KR" altLang="ko-KR" sz="1400" dirty="0" err="1" smtClean="0">
                <a:solidFill>
                  <a:srgbClr val="FF0000"/>
                </a:solidFill>
              </a:rPr>
              <a:t>입력값</a:t>
            </a:r>
            <a:r>
              <a:rPr lang="ko-KR" altLang="ko-KR" sz="1400" dirty="0" smtClean="0">
                <a:solidFill>
                  <a:srgbClr val="FF0000"/>
                </a:solidFill>
              </a:rPr>
              <a:t> 확인</a:t>
            </a:r>
            <a:r>
              <a:rPr lang="en-US" altLang="ko-KR" sz="1400" dirty="0" smtClean="0">
                <a:solidFill>
                  <a:srgbClr val="FF0000"/>
                </a:solidFill>
              </a:rPr>
              <a:t>')"/&gt; </a:t>
            </a:r>
            <a:r>
              <a:rPr lang="en-US" altLang="ko-KR" sz="1400" dirty="0" smtClean="0"/>
              <a:t>&amp;</a:t>
            </a:r>
            <a:r>
              <a:rPr lang="en-US" altLang="ko-KR" sz="1400" dirty="0" err="1" smtClean="0"/>
              <a:t>nbsp</a:t>
            </a:r>
            <a:r>
              <a:rPr lang="en-US" altLang="ko-KR" sz="1400" dirty="0" smtClean="0"/>
              <a:t>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&lt;input type="image"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src</a:t>
            </a:r>
            <a:r>
              <a:rPr lang="en-US" altLang="ko-KR" sz="1400" dirty="0" smtClean="0">
                <a:solidFill>
                  <a:srgbClr val="FF0000"/>
                </a:solidFill>
              </a:rPr>
              <a:t>="help.gif" alt="</a:t>
            </a:r>
            <a:r>
              <a:rPr lang="ko-KR" altLang="ko-KR" sz="1400" dirty="0" smtClean="0">
                <a:solidFill>
                  <a:srgbClr val="FF0000"/>
                </a:solidFill>
              </a:rPr>
              <a:t>전송 버튼</a:t>
            </a:r>
            <a:r>
              <a:rPr lang="en-US" altLang="ko-KR" sz="1400" dirty="0" smtClean="0">
                <a:solidFill>
                  <a:srgbClr val="FF0000"/>
                </a:solidFill>
              </a:rPr>
              <a:t>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3074" name="Picture 2" descr="E:\HTML5\figures\ex4-3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500174"/>
            <a:ext cx="2428892" cy="1886680"/>
          </a:xfrm>
          <a:prstGeom prst="rect">
            <a:avLst/>
          </a:prstGeom>
          <a:noFill/>
        </p:spPr>
      </p:pic>
      <p:pic>
        <p:nvPicPr>
          <p:cNvPr id="3075" name="Picture 3" descr="E:\HTML5\figures\ex4-3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23061" y="3571876"/>
            <a:ext cx="2406657" cy="1869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기타 입력 필드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파일 선택하기</a:t>
            </a:r>
            <a:r>
              <a:rPr lang="en-US" altLang="ko-KR" dirty="0" smtClean="0"/>
              <a:t> : </a:t>
            </a:r>
            <a:r>
              <a:rPr lang="en-US" altLang="ko-KR" dirty="0" smtClean="0">
                <a:solidFill>
                  <a:srgbClr val="FF0000"/>
                </a:solidFill>
              </a:rPr>
              <a:t>&lt;input type=”file”/&gt;</a:t>
            </a:r>
            <a:endParaRPr lang="ko-KR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ko-KR" altLang="ko-KR" dirty="0" smtClean="0"/>
              <a:t>사용자가 폼 입력에서 파일을 선택</a:t>
            </a:r>
            <a:r>
              <a:rPr lang="en-US" altLang="ko-KR" dirty="0" smtClean="0"/>
              <a:t>  </a:t>
            </a:r>
          </a:p>
          <a:p>
            <a:pPr lvl="2" latinLnBrk="0"/>
            <a:r>
              <a:rPr lang="ko-KR" altLang="ko-KR" dirty="0" smtClean="0"/>
              <a:t>초기 화면에는 파일 경로를 보여줄 문자열 필드와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파일선택</a:t>
            </a:r>
            <a:r>
              <a:rPr lang="en-US" altLang="ko-KR" dirty="0" smtClean="0"/>
              <a:t>” </a:t>
            </a:r>
            <a:r>
              <a:rPr lang="ko-KR" altLang="ko-KR" dirty="0" smtClean="0"/>
              <a:t>버튼</a:t>
            </a:r>
            <a:r>
              <a:rPr lang="en-US" altLang="ko-KR" dirty="0" smtClean="0"/>
              <a:t> </a:t>
            </a:r>
          </a:p>
          <a:p>
            <a:pPr lvl="2" latinLnBrk="0"/>
            <a:r>
              <a:rPr lang="ko-KR" altLang="ko-KR" dirty="0" smtClean="0"/>
              <a:t>버튼을 누르면 파일 선택창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, </a:t>
            </a:r>
            <a:r>
              <a:rPr lang="ko-KR" altLang="ko-KR" dirty="0" smtClean="0"/>
              <a:t>문자열 필드에 선택된 파일 이름</a:t>
            </a:r>
            <a:endParaRPr lang="en-US" altLang="ko-KR" dirty="0" smtClean="0"/>
          </a:p>
          <a:p>
            <a:pPr lvl="2" latinLnBrk="0"/>
            <a:endParaRPr lang="ko-KR" altLang="ko-KR" dirty="0" smtClean="0"/>
          </a:p>
          <a:p>
            <a:endParaRPr lang="en-US" altLang="ko-KR" dirty="0" smtClean="0"/>
          </a:p>
          <a:p>
            <a:pPr lvl="2">
              <a:buNone/>
            </a:pPr>
            <a:r>
              <a:rPr lang="ko-KR" altLang="ko-KR" dirty="0" smtClean="0"/>
              <a:t>크롬 브라우저</a:t>
            </a: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3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ko-KR" altLang="ko-KR" dirty="0" err="1" smtClean="0"/>
              <a:t>파이어폭스</a:t>
            </a:r>
            <a:r>
              <a:rPr lang="ko-KR" altLang="ko-KR" dirty="0" smtClean="0"/>
              <a:t> 브라우저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3212976"/>
            <a:ext cx="5904656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파일 </a:t>
            </a:r>
            <a:r>
              <a:rPr lang="ko-KR" altLang="ko-KR" sz="1400" dirty="0" err="1" smtClean="0"/>
              <a:t>업로드하기</a:t>
            </a:r>
            <a:r>
              <a:rPr lang="ko-KR" altLang="ko-KR" sz="1400" dirty="0" smtClean="0"/>
              <a:t> 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r>
              <a:rPr lang="en-US" altLang="ko-KR" sz="1400" dirty="0" smtClean="0"/>
              <a:t>&lt;input type="file" name="</a:t>
            </a:r>
            <a:r>
              <a:rPr lang="en-US" altLang="ko-KR" sz="1400" dirty="0" err="1" smtClean="0"/>
              <a:t>myfile</a:t>
            </a:r>
            <a:r>
              <a:rPr lang="en-US" altLang="ko-KR" sz="1400" dirty="0" smtClean="0"/>
              <a:t>"/&gt; 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221088"/>
            <a:ext cx="1321200" cy="44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005064"/>
            <a:ext cx="1686296" cy="1033153"/>
          </a:xfrm>
          <a:prstGeom prst="rect">
            <a:avLst/>
          </a:prstGeom>
        </p:spPr>
      </p:pic>
      <p:pic>
        <p:nvPicPr>
          <p:cNvPr id="8" name="그림 7"/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14" b="-3715"/>
          <a:stretch/>
        </p:blipFill>
        <p:spPr bwMode="auto">
          <a:xfrm>
            <a:off x="6804248" y="4221088"/>
            <a:ext cx="1339200" cy="4536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6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0" y="8858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					        </a:t>
            </a:r>
          </a:p>
        </p:txBody>
      </p:sp>
      <p:pic>
        <p:nvPicPr>
          <p:cNvPr id="16" name="그림 1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5373216"/>
            <a:ext cx="1686296" cy="1033153"/>
          </a:xfrm>
          <a:prstGeom prst="rect">
            <a:avLst/>
          </a:prstGeom>
        </p:spPr>
      </p:pic>
      <p:sp>
        <p:nvSpPr>
          <p:cNvPr id="61448" name="AutoShape 8"/>
          <p:cNvSpPr>
            <a:spLocks noChangeArrowheads="1"/>
          </p:cNvSpPr>
          <p:nvPr/>
        </p:nvSpPr>
        <p:spPr bwMode="auto">
          <a:xfrm>
            <a:off x="3779912" y="4365104"/>
            <a:ext cx="273050" cy="95250"/>
          </a:xfrm>
          <a:prstGeom prst="rightArrow">
            <a:avLst>
              <a:gd name="adj1" fmla="val 50000"/>
              <a:gd name="adj2" fmla="val 71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" name="그림 17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5517232"/>
            <a:ext cx="1479600" cy="4248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19" name="그림 18"/>
          <p:cNvPicPr/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5445224"/>
            <a:ext cx="1468800" cy="4572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20" name="AutoShape 8"/>
          <p:cNvSpPr>
            <a:spLocks noChangeArrowheads="1"/>
          </p:cNvSpPr>
          <p:nvPr/>
        </p:nvSpPr>
        <p:spPr bwMode="auto">
          <a:xfrm>
            <a:off x="6300192" y="4365104"/>
            <a:ext cx="273050" cy="95250"/>
          </a:xfrm>
          <a:prstGeom prst="rightArrow">
            <a:avLst>
              <a:gd name="adj1" fmla="val 50000"/>
              <a:gd name="adj2" fmla="val 71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1" name="AutoShape 8"/>
          <p:cNvSpPr>
            <a:spLocks noChangeArrowheads="1"/>
          </p:cNvSpPr>
          <p:nvPr/>
        </p:nvSpPr>
        <p:spPr bwMode="auto">
          <a:xfrm>
            <a:off x="3851920" y="5661248"/>
            <a:ext cx="273050" cy="95250"/>
          </a:xfrm>
          <a:prstGeom prst="rightArrow">
            <a:avLst>
              <a:gd name="adj1" fmla="val 50000"/>
              <a:gd name="adj2" fmla="val 71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6300192" y="5589240"/>
            <a:ext cx="273050" cy="95250"/>
          </a:xfrm>
          <a:prstGeom prst="rightArrow">
            <a:avLst>
              <a:gd name="adj1" fmla="val 50000"/>
              <a:gd name="adj2" fmla="val 71667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dirty="0" smtClean="0"/>
              <a:t>4.1 </a:t>
            </a:r>
            <a:r>
              <a:rPr lang="ko-KR" altLang="en-US" dirty="0" smtClean="0"/>
              <a:t>폼 이해하기</a:t>
            </a:r>
          </a:p>
          <a:p>
            <a:pPr>
              <a:buNone/>
            </a:pPr>
            <a:r>
              <a:rPr lang="en-US" altLang="ko-KR" dirty="0" smtClean="0"/>
              <a:t>4.2 </a:t>
            </a:r>
            <a:r>
              <a:rPr lang="ko-KR" altLang="en-US" dirty="0" smtClean="0"/>
              <a:t>기본 형식으로 입력하기</a:t>
            </a:r>
          </a:p>
          <a:p>
            <a:pPr>
              <a:buNone/>
            </a:pPr>
            <a:r>
              <a:rPr lang="en-US" altLang="ko-KR" smtClean="0"/>
              <a:t>4.3 </a:t>
            </a:r>
            <a:r>
              <a:rPr lang="ko-KR" altLang="en-US" smtClean="0"/>
              <a:t>고급 </a:t>
            </a:r>
            <a:r>
              <a:rPr lang="ko-KR" altLang="en-US" dirty="0" smtClean="0"/>
              <a:t>형식으로 입력하기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238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데이터 숨김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type=”hidden” name=”</a:t>
            </a:r>
            <a:r>
              <a:rPr lang="ko-KR" altLang="ko-KR" dirty="0" err="1" smtClean="0"/>
              <a:t>변수명</a:t>
            </a:r>
            <a:r>
              <a:rPr lang="en-US" altLang="ko-KR" dirty="0" smtClean="0"/>
              <a:t>” value=</a:t>
            </a:r>
            <a:r>
              <a:rPr lang="ko-KR" altLang="ko-KR" dirty="0" smtClean="0"/>
              <a:t>값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사용자가 입력하거나 선택하는 데이터</a:t>
            </a:r>
            <a:r>
              <a:rPr lang="ko-KR" altLang="en-US" dirty="0" smtClean="0"/>
              <a:t>가 아니라 </a:t>
            </a:r>
            <a:r>
              <a:rPr lang="ko-KR" altLang="ko-KR" dirty="0" smtClean="0"/>
              <a:t>시스템에서 특정 데이터 항목을 입력 받아 처리하고 싶은 경우가 </a:t>
            </a:r>
            <a:r>
              <a:rPr lang="en-US" altLang="ko-KR" dirty="0" smtClean="0"/>
              <a:t> </a:t>
            </a:r>
          </a:p>
          <a:p>
            <a:pPr lvl="1" latinLnBrk="0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  <a:r>
              <a:rPr lang="ko-KR" altLang="ko-KR" dirty="0" smtClean="0"/>
              <a:t>사용자의 </a:t>
            </a:r>
            <a:r>
              <a:rPr lang="ko-KR" altLang="ko-KR" dirty="0" err="1" smtClean="0"/>
              <a:t>아이피</a:t>
            </a:r>
            <a:r>
              <a:rPr lang="ko-KR" altLang="ko-KR" dirty="0" smtClean="0"/>
              <a:t> 주소</a:t>
            </a:r>
            <a:r>
              <a:rPr lang="ko-KR" altLang="en-US" dirty="0" smtClean="0"/>
              <a:t>나</a:t>
            </a:r>
            <a:r>
              <a:rPr lang="ko-KR" altLang="ko-KR" dirty="0" smtClean="0"/>
              <a:t> 이미</a:t>
            </a:r>
            <a:r>
              <a:rPr lang="en-US" altLang="ko-KR" dirty="0" smtClean="0"/>
              <a:t>  </a:t>
            </a:r>
            <a:r>
              <a:rPr lang="ko-KR" altLang="ko-KR" dirty="0" smtClean="0"/>
              <a:t>넘겨받은 데이터를 다시 보여줄 필요가 없을 때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화면에 아무것도 보여주지 않지만</a:t>
            </a:r>
            <a:r>
              <a:rPr lang="en-US" altLang="ko-KR" dirty="0" smtClean="0"/>
              <a:t>, name</a:t>
            </a:r>
            <a:r>
              <a:rPr lang="ko-KR" altLang="ko-KR" dirty="0" smtClean="0"/>
              <a:t>과</a:t>
            </a:r>
            <a:r>
              <a:rPr lang="en-US" altLang="ko-KR" dirty="0" smtClean="0"/>
              <a:t> value </a:t>
            </a:r>
            <a:r>
              <a:rPr lang="ko-KR" altLang="ko-KR" dirty="0" smtClean="0"/>
              <a:t>속성값을 전달</a:t>
            </a:r>
            <a:r>
              <a:rPr lang="en-US" altLang="ko-KR" dirty="0" smtClean="0"/>
              <a:t> </a:t>
            </a:r>
            <a:endParaRPr lang="ko-KR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텍스트 라벨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ko-KR" dirty="0" smtClean="0"/>
              <a:t>&lt;label for=”</a:t>
            </a:r>
            <a:r>
              <a:rPr lang="ko-KR" altLang="ko-KR" dirty="0" smtClean="0"/>
              <a:t>입력아이디</a:t>
            </a:r>
            <a:r>
              <a:rPr lang="en-US" altLang="ko-KR" dirty="0" smtClean="0"/>
              <a:t>”&gt;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텍스트 라벨과 특정 입력 필드를 연결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해당 글자를 보여주는 것 이외에 데이터 전달에는 영향이 없다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 </a:t>
            </a:r>
            <a:r>
              <a:rPr lang="ko-KR" altLang="ko-KR" dirty="0" smtClean="0"/>
              <a:t>속성과 이와 연결되는 입력 양식의 </a:t>
            </a:r>
            <a:r>
              <a:rPr lang="en-US" altLang="ko-KR" dirty="0" smtClean="0"/>
              <a:t>id </a:t>
            </a:r>
            <a:r>
              <a:rPr lang="ko-KR" altLang="ko-KR" dirty="0" smtClean="0"/>
              <a:t>속성에 </a:t>
            </a:r>
            <a:r>
              <a:rPr lang="ko-KR" altLang="en-US" dirty="0" smtClean="0"/>
              <a:t>동일한</a:t>
            </a:r>
            <a:r>
              <a:rPr lang="ko-KR" altLang="ko-KR" dirty="0" smtClean="0"/>
              <a:t> 아이디 값</a:t>
            </a:r>
          </a:p>
          <a:p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71600" y="3933056"/>
            <a:ext cx="5904656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성별</a:t>
            </a:r>
            <a:r>
              <a:rPr lang="en-US" altLang="ko-KR" sz="1400" dirty="0" smtClean="0"/>
              <a:t>: &lt;label for="male"&gt;</a:t>
            </a:r>
            <a:r>
              <a:rPr lang="ko-KR" altLang="ko-KR" sz="1400" dirty="0" smtClean="0"/>
              <a:t>남성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id="male" value="male"&gt;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&lt;label for="female"&gt;</a:t>
            </a:r>
            <a:r>
              <a:rPr lang="ko-KR" altLang="ko-KR" sz="1400" dirty="0" smtClean="0"/>
              <a:t>여성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&lt;input type="radio" name="sex" id="female" value="female"&gt;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157192"/>
            <a:ext cx="1648800" cy="4392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5157192"/>
            <a:ext cx="1648800" cy="45360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</p:pic>
      <p:sp>
        <p:nvSpPr>
          <p:cNvPr id="59393" name="Oval 1"/>
          <p:cNvSpPr>
            <a:spLocks noChangeArrowheads="1"/>
          </p:cNvSpPr>
          <p:nvPr/>
        </p:nvSpPr>
        <p:spPr bwMode="auto">
          <a:xfrm>
            <a:off x="2123728" y="5373216"/>
            <a:ext cx="439738" cy="244475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9394" name="Oval 2"/>
          <p:cNvSpPr>
            <a:spLocks noChangeArrowheads="1"/>
          </p:cNvSpPr>
          <p:nvPr/>
        </p:nvSpPr>
        <p:spPr bwMode="auto">
          <a:xfrm>
            <a:off x="4932040" y="5373216"/>
            <a:ext cx="439738" cy="244475"/>
          </a:xfrm>
          <a:prstGeom prst="ellips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smtClean="0"/>
              <a:t>입력 필드의 그룹핑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>
                <a:solidFill>
                  <a:srgbClr val="FF0000"/>
                </a:solidFill>
              </a:rPr>
              <a:t>그룹핑</a:t>
            </a:r>
            <a:r>
              <a:rPr lang="en-US" altLang="ko-KR" dirty="0" smtClean="0">
                <a:solidFill>
                  <a:srgbClr val="FF0000"/>
                </a:solidFill>
              </a:rPr>
              <a:t> : &lt;</a:t>
            </a:r>
            <a:r>
              <a:rPr lang="en-US" altLang="ko-KR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dirty="0" smtClean="0">
                <a:solidFill>
                  <a:srgbClr val="FF0000"/>
                </a:solidFill>
              </a:rPr>
              <a:t>&gt; </a:t>
            </a:r>
            <a:r>
              <a:rPr lang="ko-KR" altLang="ko-KR" dirty="0" smtClean="0">
                <a:solidFill>
                  <a:srgbClr val="FF0000"/>
                </a:solidFill>
              </a:rPr>
              <a:t>요소</a:t>
            </a:r>
          </a:p>
          <a:p>
            <a:pPr lvl="1"/>
            <a:r>
              <a:rPr lang="ko-KR" altLang="ko-KR" dirty="0" smtClean="0"/>
              <a:t>폼 양식을 </a:t>
            </a:r>
            <a:r>
              <a:rPr lang="ko-KR" altLang="ko-KR" dirty="0" err="1" smtClean="0"/>
              <a:t>그룹핑하는</a:t>
            </a:r>
            <a:r>
              <a:rPr lang="ko-KR" altLang="ko-KR" dirty="0" smtClean="0"/>
              <a:t> 범위를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사용자의 시각적 편의를 위해서 제공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입력 필드의 그룹 주위에 기본 스타일로 </a:t>
            </a:r>
            <a:r>
              <a:rPr lang="ko-KR" altLang="en-US" dirty="0" smtClean="0"/>
              <a:t>테두리 </a:t>
            </a:r>
            <a:r>
              <a:rPr lang="ko-KR" altLang="ko-KR" dirty="0" smtClean="0"/>
              <a:t>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그룹의 이름을 지정하는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form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폼과 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disabled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 </a:t>
            </a:r>
            <a:r>
              <a:rPr lang="ko-KR" altLang="ko-KR" dirty="0" smtClean="0"/>
              <a:t>그룹 내의 모든 하위 입력 요소들을 비활성화</a:t>
            </a:r>
            <a:endParaRPr lang="en-US" altLang="ko-KR" dirty="0" smtClean="0"/>
          </a:p>
          <a:p>
            <a:pPr lvl="1"/>
            <a:endParaRPr lang="ko-KR" altLang="ko-KR" dirty="0" smtClean="0"/>
          </a:p>
          <a:p>
            <a:r>
              <a:rPr lang="ko-KR" altLang="ko-KR" dirty="0" smtClean="0"/>
              <a:t>그룹의 라벨 </a:t>
            </a:r>
            <a:r>
              <a:rPr lang="en-US" altLang="ko-KR" dirty="0" smtClean="0"/>
              <a:t>: &lt;legend&gt;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그룹을 구분하기 위한 제목 라벨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&lt;</a:t>
            </a:r>
            <a:r>
              <a:rPr lang="en-US" altLang="ko-KR" dirty="0" err="1" smtClean="0"/>
              <a:t>fieldset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요소에 포함되는 첫 번째 자식 요소로서 한번만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그룹 라벨의 스타일은 그룹을 구분하는 선의 중간에 걸쳐서 표시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검색 예제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5047536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&lt;form method="post"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로그인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&lt;label for="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user_id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 smtClean="0">
                <a:solidFill>
                  <a:schemeClr val="tx1"/>
                </a:solidFill>
              </a:rPr>
              <a:t>아이디</a:t>
            </a:r>
            <a:r>
              <a:rPr lang="en-US" altLang="ko-KR" sz="1400" dirty="0" smtClean="0">
                <a:solidFill>
                  <a:schemeClr val="tx1"/>
                </a:solidFill>
              </a:rPr>
              <a:t> : &lt;/label&gt;</a:t>
            </a:r>
            <a:endParaRPr lang="ko-KR" altLang="ko-KR" sz="1400" dirty="0" smtClean="0">
              <a:solidFill>
                <a:schemeClr val="tx1"/>
              </a:solidFill>
            </a:endParaRPr>
          </a:p>
          <a:p>
            <a:pPr latinLnBrk="0"/>
            <a:r>
              <a:rPr lang="en-US" altLang="ko-KR" sz="1400" dirty="0" smtClean="0"/>
              <a:t>          &lt;input type="text" name="id" size="20" id="</a:t>
            </a:r>
            <a:r>
              <a:rPr lang="en-US" altLang="ko-KR" sz="1400" dirty="0" err="1" smtClean="0"/>
              <a:t>user_id</a:t>
            </a:r>
            <a:r>
              <a:rPr lang="en-US" altLang="ko-KR" sz="1400" dirty="0" smtClean="0"/>
              <a:t>"&gt;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&lt;label for="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user_pw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 smtClean="0"/>
              <a:t>비밀번호</a:t>
            </a:r>
            <a:r>
              <a:rPr lang="en-US" altLang="ko-KR" sz="1400" dirty="0" smtClean="0"/>
              <a:t> :&lt;/label&gt;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type="password" name="pw" size="20" id="</a:t>
            </a:r>
            <a:r>
              <a:rPr lang="en-US" altLang="ko-KR" sz="1400" dirty="0" err="1" smtClean="0"/>
              <a:t>user_pw</a:t>
            </a:r>
            <a:r>
              <a:rPr lang="en-US" altLang="ko-KR" sz="1400" dirty="0" smtClean="0"/>
              <a:t>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&lt;/</a:t>
            </a:r>
            <a:r>
              <a:rPr lang="en-US" altLang="ko-KR" sz="1400" dirty="0" err="1" smtClean="0"/>
              <a:t>fieldset</a:t>
            </a:r>
            <a:r>
              <a:rPr lang="en-US" altLang="ko-KR" sz="1400" dirty="0" smtClean="0"/>
              <a:t>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&lt;legend&gt;</a:t>
            </a:r>
            <a:r>
              <a:rPr lang="ko-KR" altLang="ko-KR" sz="1400" dirty="0" smtClean="0">
                <a:solidFill>
                  <a:srgbClr val="FF0000"/>
                </a:solidFill>
              </a:rPr>
              <a:t>통합 검색</a:t>
            </a:r>
            <a:r>
              <a:rPr lang="en-US" altLang="ko-KR" sz="1400" dirty="0" smtClean="0">
                <a:solidFill>
                  <a:srgbClr val="FF0000"/>
                </a:solidFill>
              </a:rPr>
              <a:t>&lt;/legend&gt;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&lt;label for="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book_name</a:t>
            </a:r>
            <a:r>
              <a:rPr lang="en-US" altLang="ko-KR" sz="1400" dirty="0" smtClean="0">
                <a:solidFill>
                  <a:srgbClr val="FF0000"/>
                </a:solidFill>
              </a:rPr>
              <a:t>"&gt;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&lt;/label&gt;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type="text" name="</a:t>
            </a:r>
            <a:r>
              <a:rPr lang="en-US" altLang="ko-KR" sz="1400" dirty="0" err="1" smtClean="0"/>
              <a:t>book_search</a:t>
            </a:r>
            <a:r>
              <a:rPr lang="en-US" altLang="ko-KR" sz="1400" dirty="0" smtClean="0"/>
              <a:t>" size="50" id="</a:t>
            </a:r>
            <a:r>
              <a:rPr lang="en-US" altLang="ko-KR" sz="1400" dirty="0" err="1" smtClean="0"/>
              <a:t>book_name</a:t>
            </a:r>
            <a:r>
              <a:rPr lang="en-US" altLang="ko-KR" sz="1400" dirty="0" smtClean="0"/>
              <a:t>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검색범위</a:t>
            </a:r>
            <a:r>
              <a:rPr lang="en-US" altLang="ko-KR" sz="1400" dirty="0" smtClean="0"/>
              <a:t> 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type="radio" name="</a:t>
            </a:r>
            <a:r>
              <a:rPr lang="en-US" altLang="ko-KR" sz="1400" dirty="0" err="1" smtClean="0"/>
              <a:t>s_type</a:t>
            </a:r>
            <a:r>
              <a:rPr lang="en-US" altLang="ko-KR" sz="1400" dirty="0" smtClean="0"/>
              <a:t>" value="keyword" id="keyword"&gt;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&lt;label for="keyword"&gt;</a:t>
            </a:r>
            <a:r>
              <a:rPr lang="ko-KR" altLang="ko-KR" sz="1400" dirty="0" smtClean="0"/>
              <a:t>키워드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type="radio" name="</a:t>
            </a:r>
            <a:r>
              <a:rPr lang="en-US" altLang="ko-KR" sz="1400" dirty="0" err="1" smtClean="0"/>
              <a:t>s_type</a:t>
            </a:r>
            <a:r>
              <a:rPr lang="en-US" altLang="ko-KR" sz="1400" dirty="0" smtClean="0"/>
              <a:t>" value="content" id="content"&gt;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&lt;label for="content"&gt;</a:t>
            </a:r>
            <a:r>
              <a:rPr lang="ko-KR" altLang="ko-KR" sz="1400" dirty="0" smtClean="0"/>
              <a:t>본문내용</a:t>
            </a:r>
            <a:r>
              <a:rPr lang="en-US" altLang="ko-KR" sz="1400" dirty="0" smtClean="0"/>
              <a:t>&lt;/label&gt;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r>
              <a:rPr lang="ko-KR" altLang="ko-KR" sz="1400" dirty="0" smtClean="0"/>
              <a:t>자료유형</a:t>
            </a:r>
            <a:r>
              <a:rPr lang="en-US" altLang="ko-KR" sz="1400" dirty="0" smtClean="0"/>
              <a:t> :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value="all"&gt;</a:t>
            </a:r>
            <a:r>
              <a:rPr lang="ko-KR" altLang="ko-KR" sz="1400" dirty="0" smtClean="0"/>
              <a:t>전체</a:t>
            </a:r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value="book"&gt;</a:t>
            </a:r>
            <a:r>
              <a:rPr lang="ko-KR" altLang="ko-KR" sz="1400" dirty="0" smtClean="0"/>
              <a:t>단행본</a:t>
            </a:r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value="paper"&gt;</a:t>
            </a:r>
            <a:r>
              <a:rPr lang="ko-KR" altLang="ko-KR" sz="1400" dirty="0" smtClean="0"/>
              <a:t>학술지</a:t>
            </a:r>
          </a:p>
          <a:p>
            <a:pPr latinLnBrk="0"/>
            <a:r>
              <a:rPr lang="en-US" altLang="ko-KR" sz="1400" dirty="0" smtClean="0"/>
              <a:t>          &lt;input type="checkbox" name="</a:t>
            </a:r>
            <a:r>
              <a:rPr lang="en-US" altLang="ko-KR" sz="1400" dirty="0" err="1" smtClean="0"/>
              <a:t>d_type</a:t>
            </a:r>
            <a:r>
              <a:rPr lang="en-US" altLang="ko-KR" sz="1400" dirty="0" smtClean="0"/>
              <a:t>" value="</a:t>
            </a:r>
            <a:r>
              <a:rPr lang="en-US" altLang="ko-KR" sz="1400" dirty="0" err="1" smtClean="0"/>
              <a:t>non_book</a:t>
            </a:r>
            <a:r>
              <a:rPr lang="en-US" altLang="ko-KR" sz="1400" dirty="0" smtClean="0"/>
              <a:t>"&gt;</a:t>
            </a:r>
            <a:r>
              <a:rPr lang="ko-KR" altLang="ko-KR" sz="1400" dirty="0" err="1" smtClean="0"/>
              <a:t>비도서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fieldset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r>
              <a:rPr lang="en-US" altLang="ko-KR" sz="1400" dirty="0" smtClean="0"/>
              <a:t>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  …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   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&lt;button type="submit"&gt;</a:t>
            </a:r>
            <a:r>
              <a:rPr lang="ko-KR" altLang="ko-KR" sz="1400" dirty="0" smtClean="0"/>
              <a:t>검색</a:t>
            </a:r>
            <a:r>
              <a:rPr lang="en-US" altLang="ko-KR" sz="1400" dirty="0" smtClean="0"/>
              <a:t>&lt;/button&gt;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&lt;button type="reset"&gt;</a:t>
            </a:r>
            <a:r>
              <a:rPr lang="ko-KR" altLang="ko-KR" sz="1400" dirty="0" smtClean="0"/>
              <a:t>지우기</a:t>
            </a:r>
            <a:r>
              <a:rPr lang="en-US" altLang="ko-KR" sz="1400" dirty="0" smtClean="0"/>
              <a:t>&lt;/button&gt;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4098" name="Picture 2" descr="E:\HTML5\figures\ex4-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488" y="2857496"/>
            <a:ext cx="3000396" cy="230049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>
          <a:xfrm>
            <a:off x="3511296" y="3044952"/>
            <a:ext cx="4949136" cy="3120352"/>
          </a:xfrm>
        </p:spPr>
        <p:txBody>
          <a:bodyPr>
            <a:normAutofit/>
          </a:bodyPr>
          <a:lstStyle/>
          <a:p>
            <a:r>
              <a:rPr altLang="ko-KR" smtClean="0"/>
              <a:t>4.3.1 </a:t>
            </a:r>
            <a:r>
              <a:rPr lang="ko-KR" altLang="en-US" dirty="0" smtClean="0"/>
              <a:t>서식이 </a:t>
            </a:r>
            <a:r>
              <a:rPr lang="ko-KR" altLang="en-US" dirty="0"/>
              <a:t>있는 텍스트 입력</a:t>
            </a:r>
          </a:p>
          <a:p>
            <a:r>
              <a:rPr altLang="ko-KR" smtClean="0"/>
              <a:t>4.3.2 </a:t>
            </a:r>
            <a:r>
              <a:rPr lang="ko-KR" altLang="en-US" dirty="0" smtClean="0"/>
              <a:t>날짜와 </a:t>
            </a:r>
            <a:r>
              <a:rPr lang="ko-KR" altLang="en-US" dirty="0"/>
              <a:t>시간 입력</a:t>
            </a:r>
          </a:p>
          <a:p>
            <a:r>
              <a:rPr altLang="ko-KR" smtClean="0"/>
              <a:t>4.3.3 </a:t>
            </a:r>
            <a:r>
              <a:rPr lang="ko-KR" altLang="en-US" dirty="0" smtClean="0"/>
              <a:t>색상 </a:t>
            </a:r>
            <a:r>
              <a:rPr lang="ko-KR" altLang="en-US" dirty="0"/>
              <a:t>및 숫자 입력</a:t>
            </a:r>
          </a:p>
          <a:p>
            <a:r>
              <a:rPr altLang="ko-KR" smtClean="0"/>
              <a:t>4.3.4 </a:t>
            </a:r>
            <a:r>
              <a:rPr lang="ko-KR" altLang="en-US" dirty="0" smtClean="0"/>
              <a:t>고급 </a:t>
            </a:r>
            <a:r>
              <a:rPr lang="ko-KR" altLang="en-US" dirty="0"/>
              <a:t>입력 요소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4.3 </a:t>
            </a:r>
            <a:r>
              <a:rPr lang="ko-KR" altLang="en-US" dirty="0" smtClean="0"/>
              <a:t>고급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solidFill>
                  <a:srgbClr val="FF0000"/>
                </a:solidFill>
              </a:rPr>
              <a:t>&lt;input&gt; </a:t>
            </a:r>
            <a:r>
              <a:rPr lang="ko-KR" altLang="ko-KR" dirty="0" smtClean="0">
                <a:solidFill>
                  <a:srgbClr val="FF0000"/>
                </a:solidFill>
              </a:rPr>
              <a:t>요소에 추가된 입력 형식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ko-KR" dirty="0" smtClean="0"/>
              <a:t>text, password, radio, checkbox, button </a:t>
            </a:r>
            <a:r>
              <a:rPr lang="ko-KR" altLang="ko-KR" dirty="0" smtClean="0"/>
              <a:t>외에 새로운 양식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&lt;input&gt; </a:t>
            </a:r>
            <a:r>
              <a:rPr lang="ko-KR" altLang="ko-KR" dirty="0" smtClean="0"/>
              <a:t>요소에 </a:t>
            </a:r>
            <a:r>
              <a:rPr lang="ko-KR" altLang="en-US" dirty="0" smtClean="0"/>
              <a:t>새로운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/>
            <a:r>
              <a:rPr lang="en-US" altLang="ko-KR" dirty="0" err="1" smtClean="0">
                <a:solidFill>
                  <a:srgbClr val="FF0000"/>
                </a:solidFill>
              </a:rPr>
              <a:t>autocomplete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자동으로 사용자의 입력을 완성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placeholder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입력 값에 대한 설명을 </a:t>
            </a:r>
            <a:r>
              <a:rPr lang="ko-KR" altLang="en-US" dirty="0" smtClean="0">
                <a:solidFill>
                  <a:srgbClr val="FF0000"/>
                </a:solidFill>
              </a:rPr>
              <a:t>희미하게 </a:t>
            </a:r>
            <a:r>
              <a:rPr lang="ko-KR" altLang="ko-KR" dirty="0" smtClean="0">
                <a:solidFill>
                  <a:srgbClr val="FF0000"/>
                </a:solidFill>
              </a:rPr>
              <a:t>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required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사용자가 필수적으로 입력을 하도록 검증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autofocus </a:t>
            </a:r>
            <a:r>
              <a:rPr lang="ko-KR" altLang="ko-KR" dirty="0" smtClean="0">
                <a:solidFill>
                  <a:srgbClr val="FF0000"/>
                </a:solidFill>
              </a:rPr>
              <a:t>속성</a:t>
            </a:r>
            <a:r>
              <a:rPr lang="en-US" altLang="ko-KR" dirty="0" smtClean="0">
                <a:solidFill>
                  <a:srgbClr val="FF0000"/>
                </a:solidFill>
              </a:rPr>
              <a:t> : </a:t>
            </a:r>
            <a:r>
              <a:rPr lang="ko-KR" altLang="ko-KR" dirty="0" smtClean="0">
                <a:solidFill>
                  <a:srgbClr val="FF0000"/>
                </a:solidFill>
              </a:rPr>
              <a:t>문서가 </a:t>
            </a:r>
            <a:r>
              <a:rPr lang="ko-KR" altLang="ko-KR" dirty="0" err="1" smtClean="0">
                <a:solidFill>
                  <a:srgbClr val="FF0000"/>
                </a:solidFill>
              </a:rPr>
              <a:t>로드될</a:t>
            </a:r>
            <a:r>
              <a:rPr lang="ko-KR" altLang="ko-KR" dirty="0" smtClean="0">
                <a:solidFill>
                  <a:srgbClr val="FF0000"/>
                </a:solidFill>
              </a:rPr>
              <a:t> 때 입력 영역에 마우스 커서를 표시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step </a:t>
            </a:r>
            <a:r>
              <a:rPr lang="ko-KR" altLang="ko-KR" dirty="0" smtClean="0">
                <a:solidFill>
                  <a:srgbClr val="FF0000"/>
                </a:solidFill>
              </a:rPr>
              <a:t>속성 </a:t>
            </a:r>
            <a:r>
              <a:rPr lang="en-US" altLang="ko-KR" dirty="0" smtClean="0">
                <a:solidFill>
                  <a:srgbClr val="FF0000"/>
                </a:solidFill>
              </a:rPr>
              <a:t>: </a:t>
            </a:r>
            <a:r>
              <a:rPr lang="ko-KR" altLang="ko-KR" dirty="0" smtClean="0">
                <a:solidFill>
                  <a:srgbClr val="FF0000"/>
                </a:solidFill>
              </a:rPr>
              <a:t>입력 필드의 숫자나 범위를 조절하는 단계를 지정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207465"/>
              </p:ext>
            </p:extLst>
          </p:nvPr>
        </p:nvGraphicFramePr>
        <p:xfrm>
          <a:off x="1043608" y="2060848"/>
          <a:ext cx="7416824" cy="179664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55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1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>
                          <a:solidFill>
                            <a:srgbClr val="FF0000"/>
                          </a:solidFill>
                        </a:rPr>
                        <a:t>텍스트 관련</a:t>
                      </a:r>
                      <a:endParaRPr lang="ko-KR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email (</a:t>
                      </a:r>
                      <a:r>
                        <a:rPr lang="ko-KR" altLang="en-US" sz="1600" b="0" dirty="0" smtClean="0"/>
                        <a:t>이메일 주소</a:t>
                      </a:r>
                      <a:r>
                        <a:rPr lang="en-US" altLang="ko-KR" sz="1600" b="0" dirty="0" smtClean="0"/>
                        <a:t>), URL (URL </a:t>
                      </a:r>
                      <a:r>
                        <a:rPr lang="ko-KR" altLang="en-US" sz="1600" b="0" dirty="0" smtClean="0"/>
                        <a:t>주소</a:t>
                      </a:r>
                      <a:r>
                        <a:rPr lang="en-US" altLang="ko-KR" sz="1600" b="0" dirty="0" smtClean="0"/>
                        <a:t>), </a:t>
                      </a:r>
                      <a:r>
                        <a:rPr lang="en-US" altLang="ko-KR" sz="1600" b="0" dirty="0" err="1" smtClean="0"/>
                        <a:t>tel</a:t>
                      </a:r>
                      <a:r>
                        <a:rPr lang="en-US" altLang="ko-KR" sz="1600" b="0" dirty="0" smtClean="0"/>
                        <a:t> (</a:t>
                      </a:r>
                      <a:r>
                        <a:rPr lang="ko-KR" altLang="en-US" sz="1600" b="0" dirty="0" smtClean="0"/>
                        <a:t>전화번호</a:t>
                      </a:r>
                      <a:r>
                        <a:rPr lang="en-US" altLang="ko-KR" sz="1600" b="0" dirty="0" smtClean="0"/>
                        <a:t>), search (</a:t>
                      </a:r>
                      <a:r>
                        <a:rPr lang="ko-KR" altLang="en-US" sz="1600" b="0" dirty="0" err="1" smtClean="0"/>
                        <a:t>검색창</a:t>
                      </a:r>
                      <a:r>
                        <a:rPr lang="ko-KR" altLang="en-US" sz="1600" b="0" dirty="0" smtClean="0"/>
                        <a:t> 입력</a:t>
                      </a:r>
                      <a:r>
                        <a:rPr lang="en-US" altLang="ko-KR" sz="1600" b="0" dirty="0" smtClean="0"/>
                        <a:t>)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08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날짜와 시간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date (</a:t>
                      </a:r>
                      <a:r>
                        <a:rPr lang="ko-KR" altLang="en-US" sz="1600" dirty="0" smtClean="0"/>
                        <a:t>날짜</a:t>
                      </a:r>
                      <a:r>
                        <a:rPr lang="en-US" altLang="ko-KR" sz="1600" dirty="0" smtClean="0"/>
                        <a:t>), month (</a:t>
                      </a:r>
                      <a:r>
                        <a:rPr lang="ko-KR" altLang="en-US" sz="1600" dirty="0" smtClean="0"/>
                        <a:t>연도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월</a:t>
                      </a:r>
                      <a:r>
                        <a:rPr lang="en-US" altLang="ko-KR" sz="1600" dirty="0" smtClean="0"/>
                        <a:t>), week (</a:t>
                      </a:r>
                      <a:r>
                        <a:rPr lang="ko-KR" altLang="en-US" sz="1600" dirty="0" smtClean="0"/>
                        <a:t>연도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주</a:t>
                      </a:r>
                      <a:r>
                        <a:rPr lang="en-US" altLang="ko-KR" sz="1600" dirty="0" smtClean="0"/>
                        <a:t>),</a:t>
                      </a:r>
                      <a:r>
                        <a:rPr lang="ko-KR" altLang="en-US" sz="1600" dirty="0" smtClean="0"/>
                        <a:t> </a:t>
                      </a:r>
                      <a:r>
                        <a:rPr lang="en-US" altLang="ko-KR" sz="1600" dirty="0" smtClean="0"/>
                        <a:t>time (</a:t>
                      </a:r>
                      <a:r>
                        <a:rPr lang="ko-KR" altLang="en-US" sz="1600" dirty="0" smtClean="0"/>
                        <a:t>시간</a:t>
                      </a:r>
                      <a:r>
                        <a:rPr lang="en-US" altLang="ko-KR" sz="1600" dirty="0" smtClean="0"/>
                        <a:t>), </a:t>
                      </a:r>
                      <a:r>
                        <a:rPr lang="en-US" altLang="ko-KR" sz="1600" dirty="0" err="1" smtClean="0"/>
                        <a:t>datetime</a:t>
                      </a:r>
                      <a:r>
                        <a:rPr lang="en-US" altLang="ko-KR" sz="1600" dirty="0" smtClean="0"/>
                        <a:t> (UTC time zone</a:t>
                      </a:r>
                      <a:r>
                        <a:rPr lang="ko-KR" altLang="en-US" sz="1600" dirty="0" smtClean="0"/>
                        <a:t>의 날짜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시간</a:t>
                      </a:r>
                      <a:r>
                        <a:rPr lang="en-US" altLang="ko-KR" sz="1600" dirty="0" smtClean="0"/>
                        <a:t>), </a:t>
                      </a:r>
                      <a:r>
                        <a:rPr lang="en-US" altLang="ko-KR" sz="1600" dirty="0" err="1" smtClean="0"/>
                        <a:t>datetime</a:t>
                      </a:r>
                      <a:r>
                        <a:rPr lang="en-US" altLang="ko-KR" sz="1600" dirty="0" smtClean="0"/>
                        <a:t>-local (Time zone</a:t>
                      </a:r>
                      <a:r>
                        <a:rPr lang="ko-KR" altLang="en-US" sz="1600" dirty="0" smtClean="0"/>
                        <a:t>이 없는 날짜</a:t>
                      </a:r>
                      <a:r>
                        <a:rPr lang="en-US" altLang="ko-KR" sz="1600" dirty="0" smtClean="0"/>
                        <a:t>/</a:t>
                      </a:r>
                      <a:r>
                        <a:rPr lang="ko-KR" altLang="en-US" sz="1600" dirty="0" smtClean="0"/>
                        <a:t>시간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6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>
                          <a:solidFill>
                            <a:srgbClr val="FF0000"/>
                          </a:solidFill>
                        </a:rPr>
                        <a:t>색상 및 숫자</a:t>
                      </a:r>
                      <a:endParaRPr lang="ko-KR" alt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number (</a:t>
                      </a:r>
                      <a:r>
                        <a:rPr lang="ko-KR" altLang="en-US" sz="1600" dirty="0" smtClean="0"/>
                        <a:t>숫자</a:t>
                      </a:r>
                      <a:r>
                        <a:rPr lang="en-US" altLang="ko-KR" sz="1600" dirty="0" smtClean="0"/>
                        <a:t>), range (</a:t>
                      </a:r>
                      <a:r>
                        <a:rPr lang="ko-KR" altLang="en-US" sz="1600" dirty="0" smtClean="0"/>
                        <a:t>일정 범위의 수</a:t>
                      </a:r>
                      <a:r>
                        <a:rPr lang="en-US" altLang="ko-KR" sz="1600" dirty="0" smtClean="0"/>
                        <a:t>), color (</a:t>
                      </a:r>
                      <a:r>
                        <a:rPr lang="ko-KR" altLang="en-US" sz="1600" dirty="0" smtClean="0"/>
                        <a:t>색상 선택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추가 입력요소 및 유효성 검사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smtClean="0"/>
              <a:t>&lt;input&gt; </a:t>
            </a:r>
            <a:r>
              <a:rPr lang="ko-KR" altLang="ko-KR" smtClean="0"/>
              <a:t>요소 이외에</a:t>
            </a:r>
            <a:r>
              <a:rPr lang="en-US" altLang="ko-KR" smtClean="0"/>
              <a:t> </a:t>
            </a:r>
            <a:r>
              <a:rPr lang="ko-KR" altLang="ko-KR" smtClean="0"/>
              <a:t>추가된 입력 요소</a:t>
            </a:r>
          </a:p>
          <a:p>
            <a:pPr lvl="1"/>
            <a:r>
              <a:rPr lang="en-US" altLang="ko-KR" smtClean="0"/>
              <a:t>&lt;output&gt; </a:t>
            </a:r>
            <a:r>
              <a:rPr lang="ko-KR" altLang="ko-KR" smtClean="0"/>
              <a:t>요소 </a:t>
            </a:r>
            <a:r>
              <a:rPr lang="en-US" altLang="ko-KR" smtClean="0"/>
              <a:t>: </a:t>
            </a:r>
            <a:r>
              <a:rPr lang="ko-KR" altLang="ko-KR" smtClean="0"/>
              <a:t>폼의 처리 결과</a:t>
            </a:r>
          </a:p>
          <a:p>
            <a:pPr lvl="1"/>
            <a:r>
              <a:rPr lang="en-US" altLang="ko-KR" smtClean="0"/>
              <a:t>&lt;datalist&gt; </a:t>
            </a:r>
            <a:r>
              <a:rPr lang="ko-KR" altLang="ko-KR" smtClean="0"/>
              <a:t>요소</a:t>
            </a:r>
            <a:r>
              <a:rPr lang="en-US" altLang="ko-KR" smtClean="0"/>
              <a:t> : </a:t>
            </a:r>
            <a:r>
              <a:rPr lang="ko-KR" altLang="ko-KR" smtClean="0"/>
              <a:t>입력 양식에 대한 내용을 옵션 리스트로 제공</a:t>
            </a:r>
          </a:p>
          <a:p>
            <a:pPr lvl="1"/>
            <a:r>
              <a:rPr lang="en-US" altLang="ko-KR" smtClean="0"/>
              <a:t>&lt;keygen&gt; </a:t>
            </a:r>
            <a:r>
              <a:rPr lang="ko-KR" altLang="ko-KR" smtClean="0"/>
              <a:t>요소</a:t>
            </a:r>
            <a:r>
              <a:rPr lang="en-US" altLang="ko-KR" smtClean="0"/>
              <a:t> : </a:t>
            </a:r>
            <a:r>
              <a:rPr lang="ko-KR" altLang="ko-KR" smtClean="0"/>
              <a:t>암호화 키를 생성</a:t>
            </a:r>
            <a:endParaRPr lang="en-US" altLang="ko-KR" smtClean="0"/>
          </a:p>
          <a:p>
            <a:pPr lvl="1"/>
            <a:endParaRPr lang="en-US" altLang="ko-KR" smtClean="0"/>
          </a:p>
          <a:p>
            <a:r>
              <a:rPr lang="ko-KR" altLang="ko-KR" smtClean="0"/>
              <a:t>유효성 검사</a:t>
            </a:r>
          </a:p>
          <a:p>
            <a:pPr lvl="1"/>
            <a:r>
              <a:rPr lang="ko-KR" altLang="ko-KR" smtClean="0"/>
              <a:t>입력값이 형식에 맞게 입력되었는지 검사하는 기능</a:t>
            </a:r>
            <a:endParaRPr lang="en-US" altLang="ko-KR" smtClean="0"/>
          </a:p>
          <a:p>
            <a:pPr lvl="2"/>
            <a:r>
              <a:rPr lang="ko-KR" altLang="ko-KR" smtClean="0"/>
              <a:t>예</a:t>
            </a:r>
            <a:r>
              <a:rPr lang="en-US" altLang="ko-KR" smtClean="0"/>
              <a:t>, </a:t>
            </a:r>
            <a:r>
              <a:rPr lang="ko-KR" altLang="ko-KR" smtClean="0"/>
              <a:t>이메일 입력</a:t>
            </a:r>
            <a:r>
              <a:rPr lang="en-US" altLang="ko-KR" smtClean="0"/>
              <a:t> </a:t>
            </a:r>
            <a:r>
              <a:rPr lang="ko-KR" altLang="en-US" smtClean="0"/>
              <a:t>필드</a:t>
            </a:r>
            <a:r>
              <a:rPr lang="en-US" altLang="ko-KR" smtClean="0"/>
              <a:t>, </a:t>
            </a:r>
            <a:r>
              <a:rPr lang="ko-KR" altLang="ko-KR" smtClean="0"/>
              <a:t>필수적으로 입력해야 하는 필드</a:t>
            </a:r>
            <a:r>
              <a:rPr lang="en-US" altLang="ko-KR" smtClean="0"/>
              <a:t> </a:t>
            </a:r>
          </a:p>
          <a:p>
            <a:pPr lvl="1"/>
            <a:r>
              <a:rPr lang="ko-KR" altLang="ko-KR" smtClean="0"/>
              <a:t>유효성 검사 대상</a:t>
            </a:r>
            <a:endParaRPr lang="en-US" altLang="ko-KR" smtClean="0"/>
          </a:p>
          <a:p>
            <a:pPr lvl="2"/>
            <a:r>
              <a:rPr lang="en-US" altLang="ko-KR" smtClean="0"/>
              <a:t>&lt;input&gt; </a:t>
            </a:r>
            <a:r>
              <a:rPr lang="ko-KR" altLang="ko-KR" smtClean="0"/>
              <a:t>요소</a:t>
            </a:r>
            <a:r>
              <a:rPr lang="en-US" altLang="ko-KR" smtClean="0"/>
              <a:t>, &lt;select&gt; </a:t>
            </a:r>
            <a:r>
              <a:rPr lang="ko-KR" altLang="ko-KR" smtClean="0"/>
              <a:t>요소</a:t>
            </a:r>
            <a:r>
              <a:rPr lang="en-US" altLang="ko-KR" smtClean="0"/>
              <a:t>, &lt;textarea&gt; </a:t>
            </a:r>
            <a:r>
              <a:rPr lang="ko-KR" altLang="ko-KR" smtClean="0"/>
              <a:t>요소</a:t>
            </a:r>
            <a:endParaRPr lang="en-US" altLang="ko-KR" smtClean="0"/>
          </a:p>
          <a:p>
            <a:pPr lvl="2"/>
            <a:r>
              <a:rPr lang="en-US" altLang="ko-KR" smtClean="0"/>
              <a:t>&lt;button&gt; </a:t>
            </a:r>
            <a:r>
              <a:rPr lang="ko-KR" altLang="ko-KR" smtClean="0"/>
              <a:t>요소의 의 경우</a:t>
            </a:r>
            <a:r>
              <a:rPr lang="en-US" altLang="ko-KR" smtClean="0"/>
              <a:t> submit </a:t>
            </a:r>
            <a:r>
              <a:rPr lang="ko-KR" altLang="ko-KR" smtClean="0"/>
              <a:t>형식일 때 </a:t>
            </a:r>
            <a:endParaRPr lang="en-US" altLang="ko-KR" smtClean="0"/>
          </a:p>
          <a:p>
            <a:pPr lvl="1"/>
            <a:r>
              <a:rPr lang="en-US" altLang="ko-KR" smtClean="0"/>
              <a:t>required </a:t>
            </a:r>
            <a:r>
              <a:rPr lang="ko-KR" altLang="ko-KR" smtClean="0"/>
              <a:t>속성</a:t>
            </a:r>
            <a:r>
              <a:rPr lang="en-US" altLang="ko-KR" smtClean="0"/>
              <a:t> :</a:t>
            </a:r>
            <a:r>
              <a:rPr lang="ko-KR" altLang="ko-KR" smtClean="0"/>
              <a:t> 오류 발생시 메시지를 표시하고 폼 전송</a:t>
            </a:r>
            <a:r>
              <a:rPr lang="en-US" altLang="ko-KR" smtClean="0"/>
              <a:t> </a:t>
            </a:r>
            <a:r>
              <a:rPr lang="ko-KR" altLang="en-US" smtClean="0"/>
              <a:t>중단</a:t>
            </a:r>
            <a:endParaRPr lang="en-US" altLang="ko-KR" smtClean="0"/>
          </a:p>
          <a:p>
            <a:pPr lvl="1"/>
            <a:r>
              <a:rPr lang="en-US" altLang="ko-KR" smtClean="0"/>
              <a:t>novalidate </a:t>
            </a:r>
            <a:r>
              <a:rPr lang="ko-KR" altLang="ko-KR" smtClean="0"/>
              <a:t>속성</a:t>
            </a:r>
            <a:r>
              <a:rPr lang="en-US" altLang="ko-KR" smtClean="0"/>
              <a:t> : </a:t>
            </a:r>
            <a:r>
              <a:rPr lang="ko-KR" altLang="ko-KR" smtClean="0"/>
              <a:t>유효성 검사 대상에서 제외</a:t>
            </a:r>
          </a:p>
          <a:p>
            <a:pPr lvl="1"/>
            <a:endParaRPr lang="ko-KR" altLang="ko-KR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서식이 있는 텍스트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이메일 주소 입력</a:t>
            </a:r>
            <a:r>
              <a:rPr lang="en-US" altLang="ko-KR" dirty="0" smtClean="0"/>
              <a:t> : &lt;input type=”email”/&gt;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이메일을 입력 받기 위한 입력 창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이메일 주소의 형식이</a:t>
            </a:r>
            <a:r>
              <a:rPr lang="en-US" altLang="ko-KR" dirty="0" smtClean="0"/>
              <a:t> ****@***.***</a:t>
            </a:r>
            <a:r>
              <a:rPr lang="ko-KR" altLang="ko-KR" dirty="0" smtClean="0"/>
              <a:t>에 맞게 작성되었는지 확인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이메일 주소가 존재하는지 까지는 </a:t>
            </a:r>
            <a:r>
              <a:rPr lang="ko-KR" altLang="en-US" dirty="0" err="1" smtClean="0"/>
              <a:t>미</a:t>
            </a:r>
            <a:r>
              <a:rPr lang="ko-KR" altLang="ko-KR" dirty="0" err="1" smtClean="0"/>
              <a:t>검사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multiple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여러 개의 이메일 주소를 입력</a:t>
            </a:r>
            <a:r>
              <a:rPr lang="en-US" altLang="ko-KR" dirty="0" smtClean="0"/>
              <a:t>, </a:t>
            </a:r>
            <a:r>
              <a:rPr lang="ko-KR" altLang="ko-KR" dirty="0" smtClean="0"/>
              <a:t>콤마로 구분 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/>
              <a:t>URL </a:t>
            </a:r>
            <a:r>
              <a:rPr lang="ko-KR" altLang="ko-KR" dirty="0" smtClean="0"/>
              <a:t>주소 입력</a:t>
            </a:r>
            <a:r>
              <a:rPr lang="en-US" altLang="ko-KR" dirty="0" smtClean="0"/>
              <a:t> : &lt;input type=”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”/&gt;</a:t>
            </a:r>
            <a:endParaRPr lang="ko-KR" altLang="ko-KR" dirty="0" smtClean="0"/>
          </a:p>
          <a:p>
            <a:pPr lvl="1" latinLnBrk="0"/>
            <a:r>
              <a:rPr lang="ko-KR" altLang="ko-KR" dirty="0" smtClean="0"/>
              <a:t>웹 주소의 </a:t>
            </a:r>
            <a:r>
              <a:rPr lang="en-US" altLang="ko-KR" dirty="0" smtClean="0"/>
              <a:t>URL</a:t>
            </a:r>
            <a:r>
              <a:rPr lang="ko-KR" altLang="ko-KR" dirty="0" smtClean="0"/>
              <a:t>을 직접 입력하는 경우를 지원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인터넷 주소 표기에 맞는 </a:t>
            </a:r>
            <a:r>
              <a:rPr lang="en-US" altLang="ko-KR" dirty="0" smtClean="0"/>
              <a:t>‘http://’ </a:t>
            </a:r>
            <a:r>
              <a:rPr lang="ko-KR" altLang="ko-KR" dirty="0" smtClean="0"/>
              <a:t>형식으로 입력되었는지 확인</a:t>
            </a:r>
            <a:endParaRPr lang="en-US" altLang="ko-KR" dirty="0" smtClean="0"/>
          </a:p>
          <a:p>
            <a:pPr lvl="1" latinLnBrk="0"/>
            <a:r>
              <a:rPr lang="en-US" altLang="ko-KR" dirty="0" smtClean="0"/>
              <a:t>value </a:t>
            </a:r>
            <a:r>
              <a:rPr lang="ko-KR" altLang="ko-KR" dirty="0" smtClean="0"/>
              <a:t>속성에 </a:t>
            </a:r>
            <a:r>
              <a:rPr lang="en-US" altLang="ko-KR" dirty="0" smtClean="0"/>
              <a:t>“http://”</a:t>
            </a:r>
            <a:r>
              <a:rPr lang="ko-KR" altLang="ko-KR" dirty="0" smtClean="0"/>
              <a:t>를 지정하여 입력 창에 미리 </a:t>
            </a:r>
            <a:r>
              <a:rPr lang="ko-KR" altLang="en-US" dirty="0" smtClean="0"/>
              <a:t>표시 가능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 rotWithShape="1">
          <a:blip r:embed="rId2" cstate="print"/>
          <a:srcRect b="-11942"/>
          <a:stretch/>
        </p:blipFill>
        <p:spPr bwMode="auto">
          <a:xfrm>
            <a:off x="3563888" y="3501008"/>
            <a:ext cx="1515600" cy="5940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3501008"/>
            <a:ext cx="20520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 rotWithShape="1">
          <a:blip r:embed="rId4" cstate="print"/>
          <a:srcRect t="-1" b="-7837"/>
          <a:stretch/>
        </p:blipFill>
        <p:spPr bwMode="auto">
          <a:xfrm>
            <a:off x="1619672" y="5805264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5805264"/>
            <a:ext cx="1616400" cy="6012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9" name="그림 8"/>
          <p:cNvPicPr/>
          <p:nvPr/>
        </p:nvPicPr>
        <p:blipFill rotWithShape="1">
          <a:blip r:embed="rId6" cstate="print"/>
          <a:srcRect t="-2" b="-8507"/>
          <a:stretch/>
        </p:blipFill>
        <p:spPr bwMode="auto">
          <a:xfrm>
            <a:off x="6372200" y="5805264"/>
            <a:ext cx="1540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전화번호 입력</a:t>
            </a:r>
            <a:r>
              <a:rPr lang="en-US" altLang="ko-KR" dirty="0" smtClean="0"/>
              <a:t> : &lt;input type=” </a:t>
            </a:r>
            <a:r>
              <a:rPr lang="en-US" altLang="ko-KR" dirty="0" err="1" smtClean="0"/>
              <a:t>tel</a:t>
            </a:r>
            <a:r>
              <a:rPr lang="en-US" altLang="ko-KR" dirty="0" smtClean="0"/>
              <a:t>” 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전화번호를 입력할 수 있는 입력 창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pattern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원하는 전화번호와 </a:t>
            </a:r>
            <a:r>
              <a:rPr lang="ko-KR" altLang="ko-KR" dirty="0" err="1" smtClean="0"/>
              <a:t>자리수에</a:t>
            </a:r>
            <a:r>
              <a:rPr lang="ko-KR" altLang="ko-KR" dirty="0" smtClean="0"/>
              <a:t> 유효한 패턴을 지정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정규 </a:t>
            </a:r>
            <a:r>
              <a:rPr lang="ko-KR" altLang="ko-KR" dirty="0" err="1" smtClean="0"/>
              <a:t>표현식으로</a:t>
            </a:r>
            <a:r>
              <a:rPr lang="ko-KR" altLang="ko-KR" dirty="0" smtClean="0"/>
              <a:t> 정의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자바스크립트에서 사용하는 패턴과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동일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placeholder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입력할 </a:t>
            </a:r>
            <a:r>
              <a:rPr lang="ko-KR" altLang="ko-KR" dirty="0" err="1" smtClean="0"/>
              <a:t>자리수를</a:t>
            </a:r>
            <a:r>
              <a:rPr lang="ko-KR" altLang="ko-KR" dirty="0" smtClean="0"/>
              <a:t> 표시</a:t>
            </a:r>
            <a:r>
              <a:rPr lang="en-US" altLang="ko-KR" dirty="0" smtClean="0"/>
              <a:t> (</a:t>
            </a:r>
            <a:r>
              <a:rPr lang="ko-KR" altLang="en-US" dirty="0" smtClean="0"/>
              <a:t>단순히 표시만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29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3573016"/>
            <a:ext cx="5616624" cy="52322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400" dirty="0" smtClean="0"/>
              <a:t>Tel : &lt;input  type="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"  placeholder="00*-000*-0000" </a:t>
            </a:r>
            <a:endParaRPr lang="ko-KR" altLang="ko-KR" sz="1400" dirty="0" smtClean="0"/>
          </a:p>
          <a:p>
            <a:r>
              <a:rPr lang="en-US" altLang="ko-KR" sz="1400" dirty="0" smtClean="0"/>
              <a:t>             pattern="[0-9]{2,3}-[0-9]{3,4}-[0-9]{4}" /&gt;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 rotWithShape="1">
          <a:blip r:embed="rId2" cstate="print"/>
          <a:srcRect t="1" b="-5623"/>
          <a:stretch/>
        </p:blipFill>
        <p:spPr bwMode="auto">
          <a:xfrm>
            <a:off x="1475656" y="4221088"/>
            <a:ext cx="14688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그림 6"/>
          <p:cNvPicPr/>
          <p:nvPr/>
        </p:nvPicPr>
        <p:blipFill rotWithShape="1">
          <a:blip r:embed="rId3" cstate="print"/>
          <a:srcRect t="-2" b="-7379"/>
          <a:stretch/>
        </p:blipFill>
        <p:spPr bwMode="auto">
          <a:xfrm>
            <a:off x="3275856" y="4221088"/>
            <a:ext cx="1476000" cy="583200"/>
          </a:xfrm>
          <a:prstGeom prst="rect">
            <a:avLst/>
          </a:prstGeom>
          <a:noFill/>
          <a:ln w="9525" cap="flat" cmpd="sng" algn="ctr">
            <a:solidFill>
              <a:srgbClr val="4F81BD"/>
            </a:solidFill>
            <a:prstDash val="solid"/>
            <a:miter lim="800000"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그림 7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6056" y="4221088"/>
            <a:ext cx="2023200" cy="594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sp>
        <p:nvSpPr>
          <p:cNvPr id="71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827584" y="5013176"/>
            <a:ext cx="7488832" cy="1368152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[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노트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: pattern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속성의 예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] </a:t>
            </a:r>
            <a:endParaRPr kumimoji="1" lang="en-US" altLang="ko-KR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pattern=”[A-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Za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-z]{no}” : no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개 만큼의 영문자를 입력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pattern=”[0-9]{no}” : no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개 만큼의 숫자를 입력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pattern=”[A-Za-z0-9]{min, max}” :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영문자와 숫자를 </a:t>
            </a:r>
            <a:r>
              <a:rPr kumimoji="1" lang="en-US" altLang="ko-KR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min~max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만큼의 글자 수 입력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pattern=”[0-9]+” : 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숫자를 </a:t>
            </a:r>
            <a:r>
              <a:rPr kumimoji="1" lang="en-US" altLang="ko-KR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1</a:t>
            </a:r>
            <a:r>
              <a:rPr kumimoji="1" lang="ko-KR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cs typeface="한컴바탕" pitchFamily="18" charset="2"/>
              </a:rPr>
              <a:t>개 이상 입력</a:t>
            </a: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300"/>
              </a:spcAft>
              <a:buClrTx/>
              <a:buSzTx/>
              <a:buFontTx/>
              <a:buNone/>
              <a:tabLst/>
            </a:pPr>
            <a:endParaRPr kumimoji="1" lang="ko-KR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4.1 </a:t>
            </a:r>
            <a:r>
              <a:rPr lang="ko-KR" altLang="en-US" dirty="0" smtClean="0"/>
              <a:t>폼 </a:t>
            </a:r>
            <a:r>
              <a:rPr lang="ko-KR" altLang="en-US" dirty="0"/>
              <a:t>이해하기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err="1" smtClean="0"/>
              <a:t>검색창</a:t>
            </a:r>
            <a:r>
              <a:rPr lang="ko-KR" altLang="ko-KR" dirty="0" smtClean="0"/>
              <a:t> 입력</a:t>
            </a:r>
            <a:r>
              <a:rPr lang="en-US" altLang="ko-KR" dirty="0" smtClean="0"/>
              <a:t> : &lt;input type=”search”/&gt;</a:t>
            </a:r>
            <a:endParaRPr lang="ko-KR" altLang="ko-KR" dirty="0" smtClean="0"/>
          </a:p>
          <a:p>
            <a:pPr lvl="1"/>
            <a:r>
              <a:rPr lang="ko-KR" altLang="ko-KR" dirty="0" smtClean="0"/>
              <a:t>검색을 위한 문자열을 입력할 수 있는 입력 필드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외형적으로 사용자 인터페이스에 차이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  <a:r>
              <a:rPr lang="ko-KR" altLang="ko-KR" dirty="0" smtClean="0"/>
              <a:t>입력한 </a:t>
            </a:r>
            <a:r>
              <a:rPr lang="ko-KR" altLang="ko-KR" dirty="0" err="1" smtClean="0"/>
              <a:t>검색어</a:t>
            </a:r>
            <a:r>
              <a:rPr lang="ko-KR" altLang="ko-KR" dirty="0" smtClean="0"/>
              <a:t> 취소</a:t>
            </a:r>
            <a:r>
              <a:rPr lang="en-US" altLang="ko-KR" dirty="0" smtClean="0"/>
              <a:t> 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30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39752" y="3429000"/>
            <a:ext cx="1620000" cy="5400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27984" y="3429000"/>
            <a:ext cx="1576800" cy="514800"/>
          </a:xfrm>
          <a:prstGeom prst="rect">
            <a:avLst/>
          </a:prstGeom>
          <a:noFill/>
          <a:ln w="9525">
            <a:solidFill>
              <a:srgbClr val="4F81BD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날짜 입력</a:t>
            </a:r>
            <a:r>
              <a:rPr lang="en-US" altLang="ko-KR" dirty="0" smtClean="0"/>
              <a:t>(</a:t>
            </a:r>
            <a:r>
              <a:rPr lang="ko-KR" altLang="ko-KR" dirty="0" smtClean="0"/>
              <a:t>일</a:t>
            </a:r>
            <a:r>
              <a:rPr lang="en-US" altLang="ko-KR" dirty="0" smtClean="0"/>
              <a:t>, </a:t>
            </a:r>
            <a:r>
              <a:rPr lang="ko-KR" altLang="ko-KR" dirty="0" smtClean="0"/>
              <a:t>월</a:t>
            </a:r>
            <a:r>
              <a:rPr lang="en-US" altLang="ko-KR" dirty="0" smtClean="0"/>
              <a:t>, </a:t>
            </a:r>
            <a:r>
              <a:rPr lang="ko-KR" altLang="ko-KR" dirty="0" smtClean="0"/>
              <a:t>주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smtClean="0"/>
              <a:t>&lt;input type=”date”/&gt;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일의 날짜를 입력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&lt;input type=”month”/&gt;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월만 입력</a:t>
            </a:r>
          </a:p>
          <a:p>
            <a:pPr lvl="1"/>
            <a:r>
              <a:rPr lang="en-US" altLang="ko-KR" dirty="0" smtClean="0"/>
              <a:t>&lt;input type=”week”/&gt; 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주를 입력</a:t>
            </a:r>
            <a:r>
              <a:rPr lang="en-US" altLang="ko-KR" dirty="0" smtClean="0"/>
              <a:t> (</a:t>
            </a:r>
            <a:r>
              <a:rPr lang="ko-KR" altLang="en-US" dirty="0" smtClean="0"/>
              <a:t>번호순서 </a:t>
            </a:r>
            <a:r>
              <a:rPr lang="en-US" altLang="ko-KR" dirty="0" smtClean="0"/>
              <a:t>1</a:t>
            </a:r>
            <a:r>
              <a:rPr lang="ko-KR" altLang="ko-KR" dirty="0" smtClean="0"/>
              <a:t>월 첫 주</a:t>
            </a:r>
            <a:r>
              <a:rPr lang="ko-KR" altLang="en-US" dirty="0" smtClean="0"/>
              <a:t>가</a:t>
            </a:r>
            <a:r>
              <a:rPr lang="ko-KR" altLang="ko-KR" dirty="0" smtClean="0"/>
              <a:t> </a:t>
            </a:r>
            <a:r>
              <a:rPr lang="en-US" altLang="ko-KR" dirty="0" smtClean="0"/>
              <a:t>‘W01’)</a:t>
            </a:r>
          </a:p>
          <a:p>
            <a:pPr lvl="1"/>
            <a:r>
              <a:rPr lang="en-US" altLang="ko-KR" dirty="0" smtClean="0"/>
              <a:t>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최소값</a:t>
            </a:r>
            <a:r>
              <a:rPr lang="en-US" altLang="ko-KR" dirty="0" smtClean="0"/>
              <a:t>,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최대값</a:t>
            </a:r>
            <a:r>
              <a:rPr lang="en-US" altLang="ko-KR" dirty="0" smtClean="0"/>
              <a:t>, value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en-US" dirty="0" smtClean="0"/>
              <a:t>초기값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속성값은 </a:t>
            </a:r>
            <a:r>
              <a:rPr lang="en-US" altLang="ko-KR" dirty="0" smtClean="0"/>
              <a:t>‘</a:t>
            </a:r>
            <a:r>
              <a:rPr lang="ko-KR" altLang="ko-KR" dirty="0" smtClean="0"/>
              <a:t>연</a:t>
            </a:r>
            <a:r>
              <a:rPr lang="en-US" altLang="ko-KR" dirty="0" smtClean="0"/>
              <a:t>-</a:t>
            </a:r>
            <a:r>
              <a:rPr lang="ko-KR" altLang="ko-KR" dirty="0" smtClean="0"/>
              <a:t>월</a:t>
            </a:r>
            <a:r>
              <a:rPr lang="en-US" altLang="ko-KR" dirty="0" smtClean="0"/>
              <a:t>-</a:t>
            </a:r>
            <a:r>
              <a:rPr lang="ko-KR" altLang="ko-KR" dirty="0" smtClean="0"/>
              <a:t>일</a:t>
            </a:r>
            <a:r>
              <a:rPr lang="en-US" altLang="ko-KR" dirty="0" smtClean="0"/>
              <a:t>’ </a:t>
            </a:r>
            <a:r>
              <a:rPr lang="ko-KR" altLang="ko-KR" dirty="0" smtClean="0"/>
              <a:t>형식으로 날짜 입력</a:t>
            </a:r>
            <a:endParaRPr lang="en-US" altLang="ko-KR" dirty="0" smtClean="0"/>
          </a:p>
          <a:p>
            <a:pPr lvl="4">
              <a:buNone/>
            </a:pPr>
            <a:endParaRPr lang="en-US" altLang="ko-KR" dirty="0" smtClean="0"/>
          </a:p>
          <a:p>
            <a:pPr lvl="2">
              <a:buNone/>
            </a:pPr>
            <a:r>
              <a:rPr lang="en-US" altLang="ko-KR" dirty="0" smtClean="0"/>
              <a:t>(a) type=”date”	           (b) type=”month”	            (c) type=”week”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31</a:t>
            </a:fld>
            <a:endParaRPr lang="ko-KR" altLang="en-US" dirty="0"/>
          </a:p>
        </p:txBody>
      </p:sp>
      <p:pic>
        <p:nvPicPr>
          <p:cNvPr id="5122" name="Picture 2" descr="E:\HTML5\figures\ex4-43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786" y="4500570"/>
            <a:ext cx="2428892" cy="1651326"/>
          </a:xfrm>
          <a:prstGeom prst="rect">
            <a:avLst/>
          </a:prstGeom>
          <a:noFill/>
        </p:spPr>
      </p:pic>
      <p:pic>
        <p:nvPicPr>
          <p:cNvPr id="5123" name="Picture 3" descr="E:\HTML5\figures\ex4-43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7" y="4500569"/>
            <a:ext cx="2416757" cy="1643075"/>
          </a:xfrm>
          <a:prstGeom prst="rect">
            <a:avLst/>
          </a:prstGeom>
          <a:noFill/>
        </p:spPr>
      </p:pic>
      <p:pic>
        <p:nvPicPr>
          <p:cNvPr id="5124" name="Picture 4" descr="E:\HTML5\figures\ex4-43c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57950" y="4492318"/>
            <a:ext cx="2428892" cy="16513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시간 입력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&lt;input type=“time”/&gt;</a:t>
            </a:r>
          </a:p>
          <a:p>
            <a:pPr lvl="2"/>
            <a:r>
              <a:rPr lang="ko-KR" altLang="ko-KR" dirty="0" smtClean="0"/>
              <a:t>시간을 입력</a:t>
            </a:r>
            <a:r>
              <a:rPr lang="en-US" altLang="ko-KR" dirty="0" smtClean="0"/>
              <a:t>,</a:t>
            </a:r>
            <a:r>
              <a:rPr lang="ko-KR" altLang="ko-KR" dirty="0" smtClean="0"/>
              <a:t> </a:t>
            </a:r>
            <a:r>
              <a:rPr lang="en-US" altLang="ko-KR" dirty="0" smtClean="0"/>
              <a:t>“</a:t>
            </a:r>
            <a:r>
              <a:rPr lang="ko-KR" altLang="ko-KR" dirty="0" smtClean="0"/>
              <a:t>위</a:t>
            </a:r>
            <a:r>
              <a:rPr lang="en-US" altLang="ko-KR" dirty="0" smtClean="0"/>
              <a:t>/</a:t>
            </a:r>
            <a:r>
              <a:rPr lang="ko-KR" altLang="ko-KR" dirty="0" smtClean="0"/>
              <a:t>아래</a:t>
            </a:r>
            <a:r>
              <a:rPr lang="en-US" altLang="ko-KR" dirty="0" smtClean="0"/>
              <a:t>( )” </a:t>
            </a:r>
            <a:r>
              <a:rPr lang="ko-KR" altLang="ko-KR" dirty="0" smtClean="0"/>
              <a:t>버튼을 통해 시간과 분을 별도 조정</a:t>
            </a:r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”/&gt;	</a:t>
            </a:r>
          </a:p>
          <a:p>
            <a:pPr lvl="2"/>
            <a:r>
              <a:rPr lang="ko-KR" altLang="ko-KR" dirty="0" smtClean="0"/>
              <a:t>날짜와 시간 선택</a:t>
            </a:r>
            <a:r>
              <a:rPr lang="en-US" altLang="ko-KR" dirty="0" smtClean="0"/>
              <a:t>, UTC(Universal Time Coordinated) </a:t>
            </a:r>
            <a:r>
              <a:rPr lang="ko-KR" altLang="ko-KR" dirty="0" smtClean="0"/>
              <a:t>국제표준 시간대</a:t>
            </a:r>
          </a:p>
          <a:p>
            <a:pPr lvl="1"/>
            <a:r>
              <a:rPr lang="en-US" altLang="ko-KR" dirty="0" smtClean="0"/>
              <a:t>&lt;input type=“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-local”/&gt; </a:t>
            </a:r>
          </a:p>
          <a:p>
            <a:pPr lvl="2"/>
            <a:r>
              <a:rPr lang="ko-KR" altLang="ko-KR" dirty="0" smtClean="0"/>
              <a:t>원하는 지역의 현지 시간 입력</a:t>
            </a:r>
            <a:endParaRPr lang="en-US" altLang="ko-KR" dirty="0" smtClean="0"/>
          </a:p>
          <a:p>
            <a:pPr lvl="2"/>
            <a:endParaRPr lang="ko-KR" altLang="ko-KR" dirty="0" smtClean="0"/>
          </a:p>
          <a:p>
            <a:pPr lvl="2">
              <a:buNone/>
            </a:pPr>
            <a:r>
              <a:rPr lang="en-US" altLang="ko-KR" dirty="0" smtClean="0"/>
              <a:t>time,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datetime</a:t>
            </a:r>
            <a:r>
              <a:rPr lang="en-US" altLang="ko-KR" dirty="0" smtClean="0"/>
              <a:t>-local </a:t>
            </a:r>
            <a:r>
              <a:rPr lang="ko-KR" altLang="ko-KR" dirty="0" smtClean="0"/>
              <a:t>형식의 예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32</a:t>
            </a:fld>
            <a:endParaRPr lang="ko-KR" altLang="en-US"/>
          </a:p>
        </p:txBody>
      </p:sp>
      <p:pic>
        <p:nvPicPr>
          <p:cNvPr id="6146" name="Picture 2" descr="E:\HTML5\figures\ex4-4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7799" y="4857761"/>
            <a:ext cx="3757143" cy="128571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날짜와 시간 입력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lvl="1">
              <a:buNone/>
            </a:pPr>
            <a:r>
              <a:rPr lang="ko-KR" altLang="en-US" dirty="0" smtClean="0"/>
              <a:t>초기상태</a:t>
            </a:r>
            <a:r>
              <a:rPr lang="en-US" altLang="ko-KR" dirty="0" smtClean="0"/>
              <a:t> 			        </a:t>
            </a:r>
            <a:r>
              <a:rPr lang="ko-KR" altLang="en-US" dirty="0" smtClean="0"/>
              <a:t>입력오류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0"/>
            <a:ext cx="7776864" cy="2893100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 &lt;form method="get" action="form_app.js"&gt;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성명</a:t>
            </a:r>
            <a:r>
              <a:rPr lang="en-US" altLang="ko-KR" sz="1400" dirty="0" smtClean="0"/>
              <a:t> : &lt;input  type="text" name="</a:t>
            </a:r>
            <a:r>
              <a:rPr lang="en-US" altLang="ko-KR" sz="1400" dirty="0" err="1" smtClean="0"/>
              <a:t>p_name</a:t>
            </a:r>
            <a:r>
              <a:rPr lang="en-US" altLang="ko-KR" sz="1400" dirty="0" smtClean="0"/>
              <a:t>"/&gt;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전화</a:t>
            </a:r>
            <a:r>
              <a:rPr lang="en-US" altLang="ko-KR" sz="1400" dirty="0" smtClean="0"/>
              <a:t> : &lt;input  type="</a:t>
            </a:r>
            <a:r>
              <a:rPr lang="en-US" altLang="ko-KR" sz="1400" dirty="0" err="1" smtClean="0"/>
              <a:t>tel</a:t>
            </a:r>
            <a:r>
              <a:rPr lang="en-US" altLang="ko-KR" sz="1400" dirty="0" smtClean="0"/>
              <a:t>" name="</a:t>
            </a:r>
            <a:r>
              <a:rPr lang="en-US" altLang="ko-KR" sz="1400" dirty="0" err="1" smtClean="0"/>
              <a:t>p_tel</a:t>
            </a:r>
            <a:r>
              <a:rPr lang="en-US" altLang="ko-KR" sz="1400" dirty="0" smtClean="0"/>
              <a:t>" placeholder="00*-000*-0000"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 pattern="[0-9]{2,3}-[0-9]{3,4}-[0-9]{4}" /&gt; 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이메일</a:t>
            </a:r>
            <a:r>
              <a:rPr lang="en-US" altLang="ko-KR" sz="1400" dirty="0" smtClean="0"/>
              <a:t> : &lt;input type="email" name="</a:t>
            </a:r>
            <a:r>
              <a:rPr lang="en-US" altLang="ko-KR" sz="1400" dirty="0" err="1" smtClean="0"/>
              <a:t>p_mail</a:t>
            </a:r>
            <a:r>
              <a:rPr lang="en-US" altLang="ko-KR" sz="1400" dirty="0" smtClean="0"/>
              <a:t>" placeholder="***@***.***"/&gt;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size="25" name="</a:t>
            </a:r>
            <a:r>
              <a:rPr lang="en-US" altLang="ko-KR" sz="1400" dirty="0" err="1" smtClean="0"/>
              <a:t>book_title</a:t>
            </a:r>
            <a:r>
              <a:rPr lang="en-US" altLang="ko-KR" sz="1400" dirty="0" smtClean="0"/>
              <a:t>"/&gt;&lt;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예약 희망일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type="date"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last_date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min="2013-01-30"&gt;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수령 시간</a:t>
            </a:r>
            <a:r>
              <a:rPr lang="en-US" altLang="ko-KR" sz="1400" dirty="0" smtClean="0"/>
              <a:t> :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time_from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에서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&lt;input type="time" name="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time_until</a:t>
            </a:r>
            <a:r>
              <a:rPr lang="en-US" altLang="ko-KR" sz="1400" dirty="0" smtClean="0">
                <a:solidFill>
                  <a:srgbClr val="FF0000"/>
                </a:solidFill>
              </a:rPr>
              <a:t>" min="09:00" max="18:00"&gt;</a:t>
            </a:r>
            <a:r>
              <a:rPr lang="ko-KR" altLang="ko-KR" sz="1400" dirty="0" smtClean="0"/>
              <a:t>사이</a:t>
            </a:r>
            <a:r>
              <a:rPr lang="en-US" altLang="ko-KR" sz="1400" dirty="0" smtClean="0"/>
              <a:t>&lt;</a:t>
            </a:r>
            <a:r>
              <a:rPr lang="en-US" altLang="ko-KR" sz="1400" dirty="0" err="1" smtClean="0"/>
              <a:t>br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&lt;hr&gt;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&lt;input type="submit" value="</a:t>
            </a:r>
            <a:r>
              <a:rPr lang="ko-KR" altLang="ko-KR" sz="1400" dirty="0" smtClean="0"/>
              <a:t>예약하기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170" name="Picture 2" descr="E:\HTML5\figures\ex4-5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12905" y="4643446"/>
            <a:ext cx="2173343" cy="2005772"/>
          </a:xfrm>
          <a:prstGeom prst="rect">
            <a:avLst/>
          </a:prstGeom>
          <a:noFill/>
        </p:spPr>
      </p:pic>
      <p:pic>
        <p:nvPicPr>
          <p:cNvPr id="7171" name="Picture 3" descr="E:\HTML5\figures\ex4-5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4606906"/>
            <a:ext cx="2214578" cy="20438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색상 및 숫자 입력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색상 입력</a:t>
            </a:r>
            <a:r>
              <a:rPr lang="en-US" altLang="ko-KR" dirty="0" smtClean="0"/>
              <a:t> : &lt;input type=”color”/&gt; </a:t>
            </a:r>
          </a:p>
          <a:p>
            <a:pPr lvl="1"/>
            <a:r>
              <a:rPr lang="ko-KR" altLang="ko-KR" dirty="0" smtClean="0"/>
              <a:t>사용자가 직접 색상을 선택</a:t>
            </a:r>
            <a:r>
              <a:rPr lang="ko-KR" altLang="en-US" dirty="0" smtClean="0"/>
              <a:t>하</a:t>
            </a:r>
            <a:r>
              <a:rPr lang="ko-KR" altLang="ko-KR" dirty="0" smtClean="0"/>
              <a:t>는 색상 선택메뉴 제공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크롬 브라우저</a:t>
            </a:r>
            <a:endParaRPr lang="en-US" altLang="ko-KR" dirty="0" smtClean="0"/>
          </a:p>
          <a:p>
            <a:pPr lvl="3"/>
            <a:r>
              <a:rPr lang="ko-KR" altLang="ko-KR" dirty="0" smtClean="0"/>
              <a:t>색상 입력 양식을 클릭하면 전체 색상을 보여주는 시스템 색상메뉴 </a:t>
            </a:r>
            <a:r>
              <a:rPr lang="ko-KR" altLang="en-US" dirty="0" smtClean="0"/>
              <a:t>등장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34</a:t>
            </a:fld>
            <a:endParaRPr lang="ko-KR" altLang="en-US"/>
          </a:p>
        </p:txBody>
      </p:sp>
      <p:pic>
        <p:nvPicPr>
          <p:cNvPr id="8194" name="Picture 2" descr="E:\HTML5\figures\ex4-52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3429000"/>
            <a:ext cx="2650149" cy="1804999"/>
          </a:xfrm>
          <a:prstGeom prst="rect">
            <a:avLst/>
          </a:prstGeom>
          <a:noFill/>
        </p:spPr>
      </p:pic>
      <p:pic>
        <p:nvPicPr>
          <p:cNvPr id="8195" name="Picture 3" descr="E:\HTML5\figures\ex4-52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714884"/>
            <a:ext cx="1861146" cy="1071569"/>
          </a:xfrm>
          <a:prstGeom prst="rect">
            <a:avLst/>
          </a:prstGeom>
          <a:noFill/>
        </p:spPr>
      </p:pic>
      <p:sp>
        <p:nvSpPr>
          <p:cNvPr id="2049" name="Arc 1"/>
          <p:cNvSpPr>
            <a:spLocks/>
          </p:cNvSpPr>
          <p:nvPr/>
        </p:nvSpPr>
        <p:spPr bwMode="auto">
          <a:xfrm flipH="1" flipV="1">
            <a:off x="2643174" y="4429132"/>
            <a:ext cx="500066" cy="369332"/>
          </a:xfrm>
          <a:custGeom>
            <a:avLst/>
            <a:gdLst>
              <a:gd name="G0" fmla="+- 0 0 0"/>
              <a:gd name="G1" fmla="+- 21346 0 0"/>
              <a:gd name="G2" fmla="+- 21600 0 0"/>
              <a:gd name="T0" fmla="*/ 3301 w 20250"/>
              <a:gd name="T1" fmla="*/ 0 h 21346"/>
              <a:gd name="T2" fmla="*/ 20250 w 20250"/>
              <a:gd name="T3" fmla="*/ 13831 h 21346"/>
              <a:gd name="T4" fmla="*/ 0 w 20250"/>
              <a:gd name="T5" fmla="*/ 21346 h 213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250" h="21346" fill="none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</a:path>
              <a:path w="20250" h="21346" stroke="0" extrusionOk="0">
                <a:moveTo>
                  <a:pt x="3301" y="-1"/>
                </a:moveTo>
                <a:cubicBezTo>
                  <a:pt x="11040" y="1196"/>
                  <a:pt x="17525" y="6488"/>
                  <a:pt x="20250" y="13830"/>
                </a:cubicBezTo>
                <a:lnTo>
                  <a:pt x="0" y="21346"/>
                </a:lnTo>
                <a:close/>
              </a:path>
            </a:pathLst>
          </a:custGeom>
          <a:noFill/>
          <a:ln w="28575">
            <a:solidFill>
              <a:srgbClr val="FF0000"/>
            </a:solidFill>
            <a:round/>
            <a:headEnd type="arrow" w="med" len="med"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숫자 입력</a:t>
            </a:r>
            <a:r>
              <a:rPr lang="en-US" altLang="ko-KR" dirty="0" smtClean="0"/>
              <a:t> : &lt;input type=”number”/&gt; </a:t>
            </a:r>
          </a:p>
          <a:p>
            <a:pPr lvl="1"/>
            <a:r>
              <a:rPr lang="ko-KR" altLang="ko-KR" dirty="0" smtClean="0"/>
              <a:t>화살표 버튼으로 숫자를 조정할 수 있는 입력 형식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ko-KR" dirty="0" smtClean="0"/>
              <a:t>최소값</a:t>
            </a:r>
            <a:r>
              <a:rPr lang="en-US" altLang="ko-KR" dirty="0" smtClean="0"/>
              <a:t> 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최대값</a:t>
            </a:r>
            <a:r>
              <a:rPr lang="en-US" altLang="ko-KR" dirty="0" smtClean="0"/>
              <a:t> max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초기값</a:t>
            </a:r>
            <a:r>
              <a:rPr lang="en-US" altLang="ko-KR" dirty="0" smtClean="0"/>
              <a:t> value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step </a:t>
            </a:r>
            <a:r>
              <a:rPr lang="ko-KR" altLang="ko-KR" dirty="0" smtClean="0"/>
              <a:t>속성은 증가</a:t>
            </a:r>
            <a:r>
              <a:rPr lang="en-US" altLang="ko-KR" dirty="0" smtClean="0"/>
              <a:t>/</a:t>
            </a:r>
            <a:r>
              <a:rPr lang="ko-KR" altLang="ko-KR" dirty="0" smtClean="0"/>
              <a:t>감소 간격을 지정</a:t>
            </a:r>
            <a:endParaRPr lang="en-US" altLang="ko-KR" dirty="0" smtClean="0"/>
          </a:p>
          <a:p>
            <a:pPr lvl="2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&lt;input type="number" min="0" max="100" step="10" value="20"/&gt;</a:t>
            </a:r>
          </a:p>
          <a:p>
            <a:pPr lvl="1">
              <a:buNone/>
            </a:pPr>
            <a:endParaRPr lang="en-US" altLang="ko-KR" dirty="0" smtClean="0"/>
          </a:p>
          <a:p>
            <a:r>
              <a:rPr lang="ko-KR" altLang="ko-KR" dirty="0" smtClean="0"/>
              <a:t>범위 입력</a:t>
            </a:r>
            <a:r>
              <a:rPr lang="en-US" altLang="ko-KR" dirty="0" smtClean="0"/>
              <a:t> : &lt;input type=”range”/&gt;</a:t>
            </a:r>
            <a:endParaRPr lang="ko-KR" altLang="ko-KR" dirty="0" smtClean="0"/>
          </a:p>
          <a:p>
            <a:pPr lvl="1" latinLnBrk="0"/>
            <a:r>
              <a:rPr lang="ko-KR" altLang="ko-KR" dirty="0" err="1" smtClean="0"/>
              <a:t>스크롤바를</a:t>
            </a:r>
            <a:r>
              <a:rPr lang="ko-KR" altLang="ko-KR" dirty="0" smtClean="0"/>
              <a:t> 움직여서 일정한 범위의 숫자를 입력</a:t>
            </a:r>
            <a:r>
              <a:rPr lang="en-US" altLang="ko-KR" dirty="0" smtClean="0"/>
              <a:t> </a:t>
            </a:r>
          </a:p>
          <a:p>
            <a:pPr lvl="1" latinLnBrk="0"/>
            <a:r>
              <a:rPr lang="ko-KR" altLang="ko-KR" dirty="0" smtClean="0"/>
              <a:t>최소값</a:t>
            </a:r>
            <a:r>
              <a:rPr lang="en-US" altLang="ko-KR" dirty="0" smtClean="0"/>
              <a:t> min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, </a:t>
            </a:r>
            <a:r>
              <a:rPr lang="ko-KR" altLang="ko-KR" dirty="0" smtClean="0"/>
              <a:t>최대값</a:t>
            </a:r>
            <a:r>
              <a:rPr lang="en-US" altLang="ko-KR" dirty="0" smtClean="0"/>
              <a:t> max </a:t>
            </a:r>
            <a:r>
              <a:rPr lang="ko-KR" altLang="ko-KR" dirty="0" smtClean="0"/>
              <a:t>속성 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막대가 움직이는 칸의 간격 값은</a:t>
            </a:r>
            <a:r>
              <a:rPr lang="en-US" altLang="ko-KR" dirty="0" smtClean="0"/>
              <a:t> step </a:t>
            </a:r>
            <a:r>
              <a:rPr lang="ko-KR" altLang="ko-KR" dirty="0" smtClean="0"/>
              <a:t>속성</a:t>
            </a:r>
            <a:endParaRPr lang="en-US" altLang="ko-KR" dirty="0" smtClean="0"/>
          </a:p>
          <a:p>
            <a:pPr lvl="2" latinLnBrk="0">
              <a:buNone/>
            </a:pPr>
            <a:r>
              <a:rPr lang="ko-KR" altLang="en-US" dirty="0" smtClean="0"/>
              <a:t>예</a:t>
            </a:r>
            <a:r>
              <a:rPr lang="en-US" altLang="ko-KR" dirty="0" smtClean="0"/>
              <a:t>,  0.1mm &lt;input type="range" min="1" max="5" value="3" /&gt; 0.5mm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35</a:t>
            </a:fld>
            <a:endParaRPr lang="ko-KR" altLang="en-US"/>
          </a:p>
        </p:txBody>
      </p:sp>
      <p:pic>
        <p:nvPicPr>
          <p:cNvPr id="6" name="그림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35696" y="3501008"/>
            <a:ext cx="1540800" cy="3132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696" y="5805264"/>
            <a:ext cx="2520000" cy="3204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고급 입력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ko-KR" dirty="0" smtClean="0"/>
              <a:t>데이터 목록 기능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en-US" dirty="0" err="1" smtClean="0"/>
              <a:t>검색어</a:t>
            </a:r>
            <a:r>
              <a:rPr lang="ko-KR" altLang="en-US" dirty="0" smtClean="0"/>
              <a:t> </a:t>
            </a:r>
            <a:r>
              <a:rPr lang="ko-KR" altLang="ko-KR" dirty="0" smtClean="0"/>
              <a:t>자동완성 혹은 제시어 기능 구현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가능</a:t>
            </a:r>
            <a:r>
              <a:rPr lang="en-US" altLang="ko-KR" dirty="0" smtClean="0"/>
              <a:t> </a:t>
            </a:r>
          </a:p>
          <a:p>
            <a:pPr lvl="2"/>
            <a:r>
              <a:rPr lang="en-US" altLang="ko-KR" dirty="0" smtClean="0"/>
              <a:t>&lt;input&gt;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list </a:t>
            </a:r>
            <a:r>
              <a:rPr lang="ko-KR" altLang="ko-KR" dirty="0" smtClean="0"/>
              <a:t>속성과 </a:t>
            </a:r>
            <a:r>
              <a:rPr lang="en-US" altLang="ko-KR" dirty="0" smtClean="0"/>
              <a:t>&lt;</a:t>
            </a:r>
            <a:r>
              <a:rPr lang="en-US" altLang="ko-KR" dirty="0" err="1" smtClean="0"/>
              <a:t>datalist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id </a:t>
            </a:r>
            <a:r>
              <a:rPr lang="ko-KR" altLang="ko-KR" dirty="0" smtClean="0"/>
              <a:t>속성을 동일하게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데이터목록의 옵션 항목들이 제시어 목록으로 사용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입력 창에 포커스가 들어오면 옵션 목록</a:t>
            </a:r>
            <a:r>
              <a:rPr lang="ko-KR" altLang="en-US" dirty="0" smtClean="0"/>
              <a:t>이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등장</a:t>
            </a:r>
            <a:r>
              <a:rPr lang="en-US" altLang="ko-KR" dirty="0" smtClean="0"/>
              <a:t>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3608" y="3645024"/>
            <a:ext cx="5904656" cy="1384995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참가국</a:t>
            </a:r>
            <a:r>
              <a:rPr lang="en-US" altLang="ko-KR" sz="1400" dirty="0" smtClean="0"/>
              <a:t> : &lt;input type="text" size="12"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list="country"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id="country"&gt;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스페인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영국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/>
              <a:t>    &lt;option value="</a:t>
            </a:r>
            <a:r>
              <a:rPr lang="ko-KR" altLang="ko-KR" sz="1400" dirty="0" smtClean="0"/>
              <a:t>독일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&lt;/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&gt;</a:t>
            </a:r>
            <a:endParaRPr lang="ko-KR" altLang="en-US" sz="1400" dirty="0">
              <a:solidFill>
                <a:srgbClr val="FF00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7" name="그림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8" name="그림 7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그림 8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5229200"/>
            <a:ext cx="1267200" cy="532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2226" name="AutoShape 2"/>
          <p:cNvSpPr>
            <a:spLocks noChangeArrowheads="1"/>
          </p:cNvSpPr>
          <p:nvPr/>
        </p:nvSpPr>
        <p:spPr bwMode="auto">
          <a:xfrm>
            <a:off x="2555776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2227" name="AutoShape 3"/>
          <p:cNvSpPr>
            <a:spLocks noChangeArrowheads="1"/>
          </p:cNvSpPr>
          <p:nvPr/>
        </p:nvSpPr>
        <p:spPr bwMode="auto">
          <a:xfrm>
            <a:off x="4572000" y="5445224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자동 계산 출력</a:t>
            </a:r>
            <a:r>
              <a:rPr lang="en-US" altLang="ko-KR" dirty="0" smtClean="0"/>
              <a:t> : &lt;output&gt; </a:t>
            </a:r>
            <a:r>
              <a:rPr lang="ko-KR" altLang="ko-KR" dirty="0" smtClean="0"/>
              <a:t>요소</a:t>
            </a:r>
          </a:p>
          <a:p>
            <a:pPr lvl="1"/>
            <a:r>
              <a:rPr lang="ko-KR" altLang="ko-KR" dirty="0" smtClean="0"/>
              <a:t>입력된 데이터로부터 계산된 결과 표현</a:t>
            </a:r>
            <a:r>
              <a:rPr lang="en-US" altLang="ko-KR" dirty="0" smtClean="0"/>
              <a:t>, </a:t>
            </a:r>
            <a:r>
              <a:rPr lang="ko-KR" altLang="ko-KR" dirty="0" smtClean="0"/>
              <a:t>폼의 출력을 위한 요소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요소의 이름을 지정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for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변수의 이름을 지정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폼 전송 시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onForminput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이벤트를 이용하여 계산을 수행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예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가격 및</a:t>
            </a:r>
            <a:r>
              <a:rPr lang="en-US" altLang="ko-KR" dirty="0" smtClean="0"/>
              <a:t> </a:t>
            </a:r>
            <a:r>
              <a:rPr lang="ko-KR" altLang="en-US" dirty="0" smtClean="0"/>
              <a:t>권수가 </a:t>
            </a:r>
            <a:r>
              <a:rPr lang="ko-KR" altLang="ko-KR" dirty="0" smtClean="0"/>
              <a:t>새로 입력되면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onForminput</a:t>
            </a:r>
            <a:r>
              <a:rPr lang="en-US" altLang="ko-KR" dirty="0" smtClean="0"/>
              <a:t> </a:t>
            </a:r>
            <a:r>
              <a:rPr lang="ko-KR" altLang="ko-KR" dirty="0" smtClean="0"/>
              <a:t>이벤트 발생</a:t>
            </a:r>
            <a:r>
              <a:rPr lang="en-US" altLang="ko-KR" dirty="0" smtClean="0"/>
              <a:t> </a:t>
            </a:r>
            <a:br>
              <a:rPr lang="en-US" altLang="ko-KR" dirty="0" smtClean="0"/>
            </a:br>
            <a:r>
              <a:rPr lang="en-US" altLang="ko-KR" dirty="0" smtClean="0"/>
              <a:t>=&gt;  &lt;output&gt; </a:t>
            </a:r>
            <a:r>
              <a:rPr lang="ko-KR" altLang="ko-KR" dirty="0" smtClean="0"/>
              <a:t>요소의</a:t>
            </a:r>
            <a:r>
              <a:rPr lang="en-US" altLang="ko-KR" dirty="0" smtClean="0"/>
              <a:t> value </a:t>
            </a:r>
            <a:r>
              <a:rPr lang="ko-KR" altLang="ko-KR" dirty="0" smtClean="0"/>
              <a:t>값이 </a:t>
            </a:r>
            <a:r>
              <a:rPr lang="en-US" altLang="ko-KR" dirty="0" smtClean="0"/>
              <a:t>“price x num”</a:t>
            </a:r>
            <a:r>
              <a:rPr lang="ko-KR" altLang="ko-KR" dirty="0" smtClean="0"/>
              <a:t>으로 계산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75656" y="4221088"/>
            <a:ext cx="6408712" cy="954107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ko-KR" sz="1400" dirty="0" smtClean="0"/>
              <a:t>금액</a:t>
            </a:r>
            <a:r>
              <a:rPr lang="en-US" altLang="ko-KR" sz="1400" dirty="0" smtClean="0"/>
              <a:t> : </a:t>
            </a:r>
            <a:endParaRPr lang="ko-KR" altLang="ko-KR" sz="1400" dirty="0" smtClean="0"/>
          </a:p>
          <a:p>
            <a:r>
              <a:rPr lang="en-US" altLang="ko-KR" sz="1400" dirty="0" smtClean="0"/>
              <a:t>&lt;input </a:t>
            </a:r>
            <a:r>
              <a:rPr lang="en-US" altLang="ko-KR" sz="1400" dirty="0" smtClean="0">
                <a:solidFill>
                  <a:srgbClr val="FF0000"/>
                </a:solidFill>
              </a:rPr>
              <a:t>type="number" </a:t>
            </a:r>
            <a:r>
              <a:rPr lang="en-US" altLang="ko-KR" sz="1400" dirty="0" smtClean="0"/>
              <a:t>name="price" min="0" step="100" value="0" /&gt; </a:t>
            </a:r>
            <a:r>
              <a:rPr lang="ko-KR" altLang="ko-KR" sz="1400" dirty="0" smtClean="0"/>
              <a:t>원</a:t>
            </a:r>
            <a:r>
              <a:rPr lang="en-US" altLang="ko-KR" sz="1400" dirty="0" smtClean="0"/>
              <a:t> X   </a:t>
            </a:r>
            <a:endParaRPr lang="ko-KR" altLang="ko-KR" sz="1400" dirty="0" smtClean="0"/>
          </a:p>
          <a:p>
            <a:r>
              <a:rPr lang="en-US" altLang="ko-KR" sz="1400" dirty="0" smtClean="0"/>
              <a:t>&lt;input </a:t>
            </a:r>
            <a:r>
              <a:rPr lang="en-US" altLang="ko-KR" sz="1400" dirty="0" smtClean="0">
                <a:solidFill>
                  <a:srgbClr val="FF0000"/>
                </a:solidFill>
              </a:rPr>
              <a:t>type="number" </a:t>
            </a:r>
            <a:r>
              <a:rPr lang="en-US" altLang="ko-KR" sz="1400" dirty="0" smtClean="0"/>
              <a:t>name="num" min="0" step="1" value="0" /&gt; </a:t>
            </a:r>
            <a:r>
              <a:rPr lang="ko-KR" altLang="ko-KR" sz="1400" dirty="0" smtClean="0"/>
              <a:t>권</a:t>
            </a:r>
            <a:r>
              <a:rPr lang="en-US" altLang="ko-KR" sz="1400" dirty="0" smtClean="0"/>
              <a:t> = </a:t>
            </a:r>
            <a:endParaRPr lang="ko-KR" altLang="ko-KR" sz="1400" dirty="0" smtClean="0"/>
          </a:p>
          <a:p>
            <a:r>
              <a:rPr lang="en-US" altLang="ko-KR" sz="1400" dirty="0" smtClean="0">
                <a:solidFill>
                  <a:srgbClr val="FF0000"/>
                </a:solidFill>
              </a:rPr>
              <a:t>&lt;output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onForminput</a:t>
            </a:r>
            <a:r>
              <a:rPr lang="en-US" altLang="ko-KR" sz="1400" dirty="0" smtClean="0">
                <a:solidFill>
                  <a:srgbClr val="FF0000"/>
                </a:solidFill>
              </a:rPr>
              <a:t>="value=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price.valueAsNumber</a:t>
            </a:r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num.valueAsNumber</a:t>
            </a:r>
            <a:r>
              <a:rPr lang="en-US" altLang="ko-KR" sz="1400" dirty="0" smtClean="0">
                <a:solidFill>
                  <a:srgbClr val="FF0000"/>
                </a:solidFill>
              </a:rPr>
              <a:t>+'</a:t>
            </a:r>
            <a:r>
              <a:rPr lang="ko-KR" altLang="ko-KR" sz="1400" dirty="0" smtClean="0">
                <a:solidFill>
                  <a:srgbClr val="FF0000"/>
                </a:solidFill>
              </a:rPr>
              <a:t>원</a:t>
            </a:r>
            <a:r>
              <a:rPr lang="en-US" altLang="ko-KR" sz="1400" dirty="0" smtClean="0">
                <a:solidFill>
                  <a:srgbClr val="FF0000"/>
                </a:solidFill>
              </a:rPr>
              <a:t>'"/&gt; </a:t>
            </a:r>
            <a:endParaRPr lang="ko-KR" altLang="en-US" sz="1400" dirty="0">
              <a:solidFill>
                <a:srgbClr val="FF0000"/>
              </a:solidFill>
              <a:latin typeface="나눔고딕코딩" pitchFamily="49" charset="-127"/>
              <a:ea typeface="나눔고딕코딩" pitchFamily="49" charset="-127"/>
            </a:endParaRPr>
          </a:p>
        </p:txBody>
      </p:sp>
      <p:pic>
        <p:nvPicPr>
          <p:cNvPr id="6" name="그림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5517232"/>
            <a:ext cx="2066400" cy="29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7" name="그림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5517232"/>
            <a:ext cx="2268000" cy="298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51202" name="AutoShape 2"/>
          <p:cNvSpPr>
            <a:spLocks noChangeArrowheads="1"/>
          </p:cNvSpPr>
          <p:nvPr/>
        </p:nvSpPr>
        <p:spPr bwMode="auto">
          <a:xfrm>
            <a:off x="3851920" y="5638006"/>
            <a:ext cx="150813" cy="95250"/>
          </a:xfrm>
          <a:prstGeom prst="rightArrow">
            <a:avLst>
              <a:gd name="adj1" fmla="val 50000"/>
              <a:gd name="adj2" fmla="val 39583"/>
            </a:avLst>
          </a:prstGeom>
          <a:noFill/>
          <a:ln w="63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암호화 키 생성</a:t>
            </a:r>
            <a:r>
              <a:rPr lang="en-US" altLang="ko-KR" dirty="0" smtClean="0"/>
              <a:t> : &lt;</a:t>
            </a:r>
            <a:r>
              <a:rPr lang="en-US" altLang="ko-KR" dirty="0" err="1" smtClean="0"/>
              <a:t>keygen</a:t>
            </a:r>
            <a:r>
              <a:rPr lang="en-US" altLang="ko-KR" dirty="0" smtClean="0"/>
              <a:t>&gt; </a:t>
            </a:r>
            <a:r>
              <a:rPr lang="ko-KR" altLang="ko-KR" dirty="0" smtClean="0"/>
              <a:t>요소</a:t>
            </a:r>
          </a:p>
          <a:p>
            <a:pPr lvl="1" latinLnBrk="0"/>
            <a:r>
              <a:rPr lang="ko-KR" altLang="ko-KR" dirty="0" smtClean="0"/>
              <a:t>서버와 통신할 때의 보안을 위해 암호화 키를 생성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웹 보안을 위해 공개키 기반 암호화 방식에서 사용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폼이 제출되면 </a:t>
            </a:r>
            <a:r>
              <a:rPr lang="ko-KR" altLang="ko-KR" dirty="0" err="1" smtClean="0"/>
              <a:t>공개키와</a:t>
            </a:r>
            <a:r>
              <a:rPr lang="ko-KR" altLang="ko-KR" dirty="0" smtClean="0"/>
              <a:t> 개인키가 쌍을 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ko-KR" dirty="0" smtClean="0"/>
              <a:t>공개키는 서버로 전송</a:t>
            </a:r>
            <a:r>
              <a:rPr lang="en-US" altLang="ko-KR" dirty="0" smtClean="0"/>
              <a:t>,</a:t>
            </a:r>
            <a:r>
              <a:rPr lang="ko-KR" altLang="ko-KR" dirty="0" smtClean="0"/>
              <a:t> 개인키는 브라우저에</a:t>
            </a:r>
            <a:r>
              <a:rPr lang="ko-KR" altLang="en-US" dirty="0" smtClean="0"/>
              <a:t>서</a:t>
            </a:r>
            <a:r>
              <a:rPr lang="ko-KR" altLang="ko-KR" dirty="0" smtClean="0"/>
              <a:t> 사용자 키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ko-KR" dirty="0" smtClean="0"/>
              <a:t>보관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브라우저 별로 지원되는 암호화 방식에는 차이</a:t>
            </a:r>
            <a:endParaRPr lang="en-US" altLang="ko-KR" dirty="0" smtClean="0"/>
          </a:p>
          <a:p>
            <a:pPr lvl="1" latinLnBrk="0"/>
            <a:endParaRPr lang="en-US" altLang="ko-KR" dirty="0" smtClean="0"/>
          </a:p>
          <a:p>
            <a:pPr lvl="2" latinLnBrk="0">
              <a:buNone/>
            </a:pPr>
            <a:r>
              <a:rPr lang="en-US" altLang="ko-KR" dirty="0" smtClean="0"/>
              <a:t>(a) </a:t>
            </a:r>
            <a:r>
              <a:rPr lang="ko-KR" altLang="ko-KR" dirty="0" smtClean="0"/>
              <a:t>오페라 브라우저</a:t>
            </a:r>
            <a:r>
              <a:rPr lang="en-US" altLang="ko-KR" dirty="0" smtClean="0"/>
              <a:t>        (b) </a:t>
            </a:r>
            <a:r>
              <a:rPr lang="ko-KR" altLang="ko-KR" dirty="0" smtClean="0"/>
              <a:t>크롬 브라우저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38</a:t>
            </a:fld>
            <a:endParaRPr lang="ko-KR" altLang="en-US"/>
          </a:p>
        </p:txBody>
      </p:sp>
      <p:pic>
        <p:nvPicPr>
          <p:cNvPr id="5" name="그림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1231200" cy="997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6" name="그림 5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960" y="4653136"/>
            <a:ext cx="1322862" cy="7647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/>
              <a:t>도서 구입 요청 예제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1628801"/>
            <a:ext cx="7776864" cy="3754874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/>
              <a:t> &lt;form&gt;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&lt;h3&gt;</a:t>
            </a:r>
            <a:r>
              <a:rPr lang="ko-KR" altLang="ko-KR" sz="1400" dirty="0" smtClean="0"/>
              <a:t>도서 구입 요청</a:t>
            </a:r>
            <a:r>
              <a:rPr lang="en-US" altLang="ko-KR" sz="1400" dirty="0" smtClean="0"/>
              <a:t>&lt;/h3&gt;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</a:t>
            </a:r>
            <a:r>
              <a:rPr lang="ko-KR" altLang="ko-KR" sz="1400" dirty="0" smtClean="0"/>
              <a:t>도서명</a:t>
            </a:r>
            <a:r>
              <a:rPr lang="en-US" altLang="ko-KR" sz="1400" dirty="0" smtClean="0"/>
              <a:t> : &lt;input type="text" </a:t>
            </a:r>
            <a:r>
              <a:rPr lang="en-US" altLang="ko-KR" sz="1400" dirty="0" smtClean="0">
                <a:solidFill>
                  <a:srgbClr val="FF0000"/>
                </a:solidFill>
              </a:rPr>
              <a:t>list="book" </a:t>
            </a:r>
            <a:r>
              <a:rPr lang="en-US" altLang="ko-KR" sz="1400" dirty="0" smtClean="0"/>
              <a:t>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datalist</a:t>
            </a:r>
            <a:r>
              <a:rPr lang="en-US" altLang="ko-KR" sz="1400" dirty="0" smtClean="0">
                <a:solidFill>
                  <a:srgbClr val="FF0000"/>
                </a:solidFill>
              </a:rPr>
              <a:t> id="book"&gt;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멀티미디어배움터</a:t>
            </a:r>
            <a:r>
              <a:rPr lang="en-US" altLang="ko-KR" sz="1400" dirty="0" smtClean="0"/>
              <a:t>" label="30,000"/&gt;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인터넷배움터</a:t>
            </a:r>
            <a:r>
              <a:rPr lang="en-US" altLang="ko-KR" sz="1400" dirty="0" smtClean="0"/>
              <a:t>" label="34,000"/&gt;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     &lt;option value="</a:t>
            </a:r>
            <a:r>
              <a:rPr lang="ko-KR" altLang="ko-KR" sz="1400" dirty="0" smtClean="0"/>
              <a:t>컴퓨터와</a:t>
            </a:r>
            <a:r>
              <a:rPr lang="en-US" altLang="ko-KR" sz="1400" dirty="0" smtClean="0"/>
              <a:t> IT </a:t>
            </a:r>
            <a:r>
              <a:rPr lang="ko-KR" altLang="ko-KR" sz="1400" dirty="0" smtClean="0"/>
              <a:t>기술의 이해</a:t>
            </a:r>
            <a:r>
              <a:rPr lang="en-US" altLang="ko-KR" sz="1400" dirty="0" smtClean="0"/>
              <a:t>" label="28,000"/&gt;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 &lt;/</a:t>
            </a:r>
            <a:r>
              <a:rPr lang="en-US" altLang="ko-KR" sz="1400" dirty="0" err="1" smtClean="0"/>
              <a:t>datalist</a:t>
            </a:r>
            <a:r>
              <a:rPr lang="en-US" altLang="ko-KR" sz="1400" dirty="0" smtClean="0"/>
              <a:t>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 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선호도</a:t>
            </a:r>
            <a:r>
              <a:rPr lang="en-US" altLang="ko-KR" sz="1400" dirty="0" smtClean="0"/>
              <a:t> : 1 &lt;input type="range" min="1" max="5" value="3" /&gt; 5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가격</a:t>
            </a:r>
            <a:r>
              <a:rPr lang="en-US" altLang="ko-KR" sz="1400" dirty="0" smtClean="0"/>
              <a:t> : &lt;input type="number" name="price" min="0" step="100" value="10000"/&gt; </a:t>
            </a:r>
            <a:r>
              <a:rPr lang="ko-KR" altLang="ko-KR" sz="1400" dirty="0" smtClean="0"/>
              <a:t>원</a:t>
            </a: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권수</a:t>
            </a:r>
            <a:r>
              <a:rPr lang="en-US" altLang="ko-KR" sz="1400" dirty="0" smtClean="0"/>
              <a:t> : &lt;input type="number" name="num" min="0" step="1" value="0" /&gt; </a:t>
            </a:r>
            <a:r>
              <a:rPr lang="ko-KR" altLang="ko-KR" sz="1400" dirty="0" smtClean="0"/>
              <a:t>권 </a:t>
            </a: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합계</a:t>
            </a:r>
            <a:r>
              <a:rPr lang="en-US" altLang="ko-KR" sz="1400" dirty="0" smtClean="0"/>
              <a:t> : 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>
                <a:solidFill>
                  <a:srgbClr val="FF0000"/>
                </a:solidFill>
              </a:rPr>
              <a:t>          &lt;output 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onForminput</a:t>
            </a:r>
            <a:r>
              <a:rPr lang="en-US" altLang="ko-KR" sz="1400" dirty="0" smtClean="0">
                <a:solidFill>
                  <a:srgbClr val="FF0000"/>
                </a:solidFill>
              </a:rPr>
              <a:t>="value=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price.valueAsNumber</a:t>
            </a:r>
            <a:r>
              <a:rPr lang="en-US" altLang="ko-KR" sz="1400" dirty="0" smtClean="0">
                <a:solidFill>
                  <a:srgbClr val="FF0000"/>
                </a:solidFill>
              </a:rPr>
              <a:t>*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num.valueAsNumber</a:t>
            </a:r>
            <a:r>
              <a:rPr lang="en-US" altLang="ko-KR" sz="1400" dirty="0" smtClean="0">
                <a:solidFill>
                  <a:srgbClr val="FF0000"/>
                </a:solidFill>
              </a:rPr>
              <a:t>+'</a:t>
            </a:r>
            <a:r>
              <a:rPr lang="ko-KR" altLang="ko-KR" sz="1400" dirty="0" smtClean="0">
                <a:solidFill>
                  <a:srgbClr val="FF0000"/>
                </a:solidFill>
              </a:rPr>
              <a:t>원</a:t>
            </a:r>
            <a:r>
              <a:rPr lang="en-US" altLang="ko-KR" sz="1400" dirty="0" smtClean="0">
                <a:solidFill>
                  <a:srgbClr val="FF0000"/>
                </a:solidFill>
              </a:rPr>
              <a:t>'"/&gt;  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&lt;p&gt;</a:t>
            </a:r>
            <a:r>
              <a:rPr lang="ko-KR" altLang="ko-KR" sz="1400" dirty="0" smtClean="0"/>
              <a:t>암호화</a:t>
            </a:r>
            <a:r>
              <a:rPr lang="en-US" altLang="ko-KR" sz="1400" dirty="0" smtClean="0"/>
              <a:t> </a:t>
            </a:r>
            <a:r>
              <a:rPr lang="en-US" altLang="ko-KR" sz="1400" dirty="0" smtClean="0">
                <a:solidFill>
                  <a:srgbClr val="FF0000"/>
                </a:solidFill>
              </a:rPr>
              <a:t>&lt;</a:t>
            </a:r>
            <a:r>
              <a:rPr lang="en-US" altLang="ko-KR" sz="1400" dirty="0" err="1" smtClean="0">
                <a:solidFill>
                  <a:srgbClr val="FF0000"/>
                </a:solidFill>
              </a:rPr>
              <a:t>keygen</a:t>
            </a:r>
            <a:r>
              <a:rPr lang="en-US" altLang="ko-KR" sz="1400" dirty="0" smtClean="0">
                <a:solidFill>
                  <a:srgbClr val="FF0000"/>
                </a:solidFill>
              </a:rPr>
              <a:t> name="key"/&gt;</a:t>
            </a:r>
            <a:endParaRPr lang="ko-KR" altLang="ko-KR" sz="1400" dirty="0" smtClean="0">
              <a:solidFill>
                <a:srgbClr val="FF0000"/>
              </a:solidFill>
            </a:endParaRPr>
          </a:p>
          <a:p>
            <a:pPr latinLnBrk="0"/>
            <a:r>
              <a:rPr lang="en-US" altLang="ko-KR" sz="1400" dirty="0" smtClean="0"/>
              <a:t>      &lt;p&gt;&lt;input type="submit" value="</a:t>
            </a:r>
            <a:r>
              <a:rPr lang="ko-KR" altLang="ko-KR" sz="1400" dirty="0" smtClean="0"/>
              <a:t>구입</a:t>
            </a:r>
            <a:r>
              <a:rPr lang="en-US" altLang="ko-KR" sz="1400" dirty="0" smtClean="0"/>
              <a:t>"/&gt;</a:t>
            </a:r>
            <a:endParaRPr lang="ko-KR" altLang="ko-KR" sz="1400" dirty="0" smtClean="0"/>
          </a:p>
          <a:p>
            <a:pPr latinLnBrk="0"/>
            <a:r>
              <a:rPr lang="en-US" altLang="ko-KR" sz="1400" dirty="0" smtClean="0"/>
              <a:t>   &lt;/form&gt;</a:t>
            </a:r>
            <a:endParaRPr lang="ko-KR" altLang="en-US" sz="1400" dirty="0">
              <a:latin typeface="나눔고딕코딩" pitchFamily="49" charset="-127"/>
              <a:ea typeface="나눔고딕코딩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&lt;form&gt; </a:t>
            </a:r>
            <a:r>
              <a:rPr lang="ko-KR" altLang="ko-KR" smtClean="0"/>
              <a:t>요소</a:t>
            </a:r>
            <a:r>
              <a:rPr lang="ko-KR" altLang="en-US" smtClean="0"/>
              <a:t>의</a:t>
            </a:r>
            <a:r>
              <a:rPr lang="ko-KR" altLang="ko-KR" smtClean="0"/>
              <a:t> 사용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ko-KR" dirty="0" smtClean="0"/>
              <a:t>폼 요소</a:t>
            </a:r>
            <a:r>
              <a:rPr lang="ko-KR" altLang="en-US" dirty="0" smtClean="0"/>
              <a:t>의</a:t>
            </a:r>
            <a:r>
              <a:rPr lang="ko-KR" altLang="ko-KR" dirty="0" smtClean="0"/>
              <a:t> 사용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회원가입</a:t>
            </a:r>
            <a:r>
              <a:rPr lang="en-US" altLang="ko-KR" dirty="0" smtClean="0"/>
              <a:t>, </a:t>
            </a:r>
            <a:r>
              <a:rPr lang="ko-KR" altLang="ko-KR" dirty="0" smtClean="0"/>
              <a:t>상품구매</a:t>
            </a:r>
            <a:r>
              <a:rPr lang="en-US" altLang="ko-KR" dirty="0" smtClean="0"/>
              <a:t>, </a:t>
            </a:r>
            <a:r>
              <a:rPr lang="ko-KR" altLang="ko-KR" dirty="0" smtClean="0"/>
              <a:t>키워드 검색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</a:t>
            </a:r>
            <a:r>
              <a:rPr lang="ko-KR" altLang="ko-KR" dirty="0" smtClean="0"/>
              <a:t> 사용자로부터 정보를 받을 때 </a:t>
            </a:r>
            <a:endParaRPr lang="en-US" altLang="ko-KR" dirty="0" smtClean="0"/>
          </a:p>
          <a:p>
            <a:pPr lvl="1"/>
            <a:r>
              <a:rPr lang="ko-KR" altLang="ko-KR" dirty="0" smtClean="0"/>
              <a:t>사용자와 애플리케이션이 상호작용</a:t>
            </a:r>
            <a:endParaRPr lang="en-US" altLang="ko-KR" dirty="0" smtClean="0"/>
          </a:p>
          <a:p>
            <a:pPr lvl="2"/>
            <a:r>
              <a:rPr lang="ko-KR" altLang="ko-KR" dirty="0" smtClean="0"/>
              <a:t>사용자</a:t>
            </a:r>
            <a:r>
              <a:rPr lang="ko-KR" altLang="en-US" dirty="0" smtClean="0"/>
              <a:t>가 </a:t>
            </a:r>
            <a:r>
              <a:rPr lang="ko-KR" altLang="ko-KR" dirty="0" smtClean="0"/>
              <a:t>원하는 내용을 입력</a:t>
            </a:r>
            <a:r>
              <a:rPr lang="en-US" altLang="ko-KR" dirty="0" smtClean="0"/>
              <a:t> =&gt;</a:t>
            </a:r>
            <a:r>
              <a:rPr lang="ko-KR" altLang="ko-KR" dirty="0" smtClean="0"/>
              <a:t> </a:t>
            </a:r>
            <a:r>
              <a:rPr lang="ko-KR" altLang="ko-KR" dirty="0" err="1" smtClean="0"/>
              <a:t>전송버튼을</a:t>
            </a:r>
            <a:r>
              <a:rPr lang="ko-KR" altLang="ko-KR" dirty="0" smtClean="0"/>
              <a:t> 통해 데이터를 </a:t>
            </a:r>
            <a:r>
              <a:rPr lang="ko-KR" altLang="en-US" dirty="0" smtClean="0"/>
              <a:t>전송 </a:t>
            </a:r>
            <a:r>
              <a:rPr lang="en-US" altLang="ko-KR" dirty="0" smtClean="0"/>
              <a:t>=&gt; </a:t>
            </a:r>
            <a:r>
              <a:rPr lang="ko-KR" altLang="ko-KR" dirty="0" smtClean="0"/>
              <a:t>애플리케이션으로 전달</a:t>
            </a:r>
            <a:r>
              <a:rPr lang="en-US" altLang="ko-KR" dirty="0" smtClean="0"/>
              <a:t> =&gt; </a:t>
            </a:r>
            <a:r>
              <a:rPr lang="ko-KR" altLang="ko-KR" dirty="0" err="1" smtClean="0"/>
              <a:t>작업처리</a:t>
            </a:r>
            <a:r>
              <a:rPr lang="ko-KR" altLang="ko-KR" dirty="0" smtClean="0"/>
              <a:t> 후에 </a:t>
            </a:r>
            <a:r>
              <a:rPr lang="ko-KR" altLang="ko-KR" dirty="0" err="1" smtClean="0"/>
              <a:t>실행결과를</a:t>
            </a:r>
            <a:r>
              <a:rPr lang="ko-KR" altLang="ko-KR" dirty="0" smtClean="0"/>
              <a:t> </a:t>
            </a:r>
            <a:r>
              <a:rPr lang="ko-KR" altLang="en-US" dirty="0" smtClean="0"/>
              <a:t>반환</a:t>
            </a:r>
            <a:r>
              <a:rPr lang="en-US" altLang="ko-KR" dirty="0" smtClean="0"/>
              <a:t> </a:t>
            </a:r>
            <a:endParaRPr lang="ko-KR" altLang="ko-KR" dirty="0" smtClean="0"/>
          </a:p>
          <a:p>
            <a:pPr lvl="1"/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&lt;form&gt; </a:t>
            </a:r>
            <a:r>
              <a:rPr lang="ko-KR" altLang="ko-KR" dirty="0" smtClean="0">
                <a:solidFill>
                  <a:srgbClr val="FF0000"/>
                </a:solidFill>
              </a:rPr>
              <a:t>요소</a:t>
            </a:r>
            <a:r>
              <a:rPr lang="ko-KR" altLang="en-US" dirty="0" smtClean="0">
                <a:solidFill>
                  <a:srgbClr val="FF0000"/>
                </a:solidFill>
              </a:rPr>
              <a:t>의 역할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ko-KR" altLang="ko-KR" dirty="0" smtClean="0">
                <a:solidFill>
                  <a:srgbClr val="FF0000"/>
                </a:solidFill>
              </a:rPr>
              <a:t>사용자가 입력하는 정보를 하나로 묶어서 애플리케이션에 전달할 수 있도록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  <a:r>
              <a:rPr lang="ko-KR" altLang="ko-KR" dirty="0" smtClean="0">
                <a:solidFill>
                  <a:srgbClr val="FF0000"/>
                </a:solidFill>
              </a:rPr>
              <a:t>다양한 입력 양식을 </a:t>
            </a:r>
            <a:r>
              <a:rPr lang="ko-KR" altLang="ko-KR" dirty="0" err="1" smtClean="0">
                <a:solidFill>
                  <a:srgbClr val="FF0000"/>
                </a:solidFill>
              </a:rPr>
              <a:t>그룹핑하고</a:t>
            </a:r>
            <a:r>
              <a:rPr lang="ko-KR" altLang="ko-KR" dirty="0" smtClean="0">
                <a:solidFill>
                  <a:srgbClr val="FF0000"/>
                </a:solidFill>
              </a:rPr>
              <a:t> </a:t>
            </a:r>
            <a:r>
              <a:rPr lang="ko-KR" altLang="ko-KR" dirty="0" err="1" smtClean="0">
                <a:solidFill>
                  <a:srgbClr val="FF0000"/>
                </a:solidFill>
              </a:rPr>
              <a:t>전송방법을</a:t>
            </a:r>
            <a:r>
              <a:rPr lang="ko-KR" altLang="ko-KR" dirty="0" smtClean="0">
                <a:solidFill>
                  <a:srgbClr val="FF0000"/>
                </a:solidFill>
              </a:rPr>
              <a:t> 설정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/>
            <a:r>
              <a:rPr lang="en-US" altLang="ko-KR" dirty="0" smtClean="0">
                <a:solidFill>
                  <a:srgbClr val="FF0000"/>
                </a:solidFill>
              </a:rPr>
              <a:t>&lt;form&gt; </a:t>
            </a:r>
            <a:r>
              <a:rPr lang="ko-KR" altLang="ko-KR" dirty="0" smtClean="0">
                <a:solidFill>
                  <a:srgbClr val="FF0000"/>
                </a:solidFill>
              </a:rPr>
              <a:t>요소 </a:t>
            </a:r>
            <a:r>
              <a:rPr lang="ko-KR" altLang="en-US" dirty="0" smtClean="0">
                <a:solidFill>
                  <a:srgbClr val="FF0000"/>
                </a:solidFill>
              </a:rPr>
              <a:t>내</a:t>
            </a:r>
            <a:r>
              <a:rPr lang="ko-KR" altLang="ko-KR" dirty="0" smtClean="0">
                <a:solidFill>
                  <a:srgbClr val="FF0000"/>
                </a:solidFill>
              </a:rPr>
              <a:t> 사용자의 정보 입력 양식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2"/>
            <a:r>
              <a:rPr lang="en-US" altLang="ko-KR" dirty="0" smtClean="0">
                <a:solidFill>
                  <a:srgbClr val="FF0000"/>
                </a:solidFill>
              </a:rPr>
              <a:t>&lt;input&gt;, &lt;</a:t>
            </a:r>
            <a:r>
              <a:rPr lang="en-US" altLang="ko-KR" dirty="0" err="1" smtClean="0">
                <a:solidFill>
                  <a:srgbClr val="FF0000"/>
                </a:solidFill>
              </a:rPr>
              <a:t>textarea</a:t>
            </a:r>
            <a:r>
              <a:rPr lang="en-US" altLang="ko-KR" dirty="0" smtClean="0">
                <a:solidFill>
                  <a:srgbClr val="FF0000"/>
                </a:solidFill>
              </a:rPr>
              <a:t>&gt;, &lt;select&gt;, &lt;button&gt; </a:t>
            </a:r>
            <a:r>
              <a:rPr lang="ko-KR" altLang="ko-KR" dirty="0" smtClean="0">
                <a:solidFill>
                  <a:srgbClr val="FF0000"/>
                </a:solidFill>
              </a:rPr>
              <a:t>등의 입력 요소를 이용</a:t>
            </a:r>
            <a:endParaRPr lang="en-US" altLang="ko-KR" dirty="0" smtClean="0">
              <a:solidFill>
                <a:srgbClr val="FF0000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40</a:t>
            </a:fld>
            <a:endParaRPr lang="ko-KR" altLang="en-US"/>
          </a:p>
        </p:txBody>
      </p:sp>
      <p:pic>
        <p:nvPicPr>
          <p:cNvPr id="5" name="그림 4" descr="C:\Users\임순범\AppData\Local\Temp\SNAGHTMLfb4040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628800"/>
            <a:ext cx="1623600" cy="24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그림 5" descr="C:\Users\임순범\AppData\Local\Temp\SNAGHTMLfbd54c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628800"/>
            <a:ext cx="1623600" cy="24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그림 6" descr="C:\Users\임순범\AppData\Local\Temp\SNAGHTMLfec223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1628800"/>
            <a:ext cx="1623600" cy="240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ko-KR" dirty="0" smtClean="0">
                <a:solidFill>
                  <a:srgbClr val="FF0000"/>
                </a:solidFill>
              </a:rPr>
              <a:t>다양한 입력 폼 예제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27584" y="1700808"/>
            <a:ext cx="7416824" cy="4185761"/>
          </a:xfrm>
          <a:prstGeom prst="rect">
            <a:avLst/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atinLnBrk="0"/>
            <a:r>
              <a:rPr lang="en-US" altLang="ko-KR" sz="1400" dirty="0" smtClean="0">
                <a:latin typeface="+mn-ea"/>
              </a:rPr>
              <a:t>&lt;h3&gt;</a:t>
            </a:r>
            <a:r>
              <a:rPr lang="ko-KR" altLang="ko-KR" sz="1400" dirty="0" smtClean="0">
                <a:latin typeface="+mn-ea"/>
              </a:rPr>
              <a:t>다양한 입력 폼</a:t>
            </a:r>
            <a:r>
              <a:rPr lang="en-US" altLang="ko-KR" sz="1400" dirty="0" smtClean="0">
                <a:latin typeface="+mn-ea"/>
              </a:rPr>
              <a:t>&lt;/h3&gt;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&lt;form method="get" action="form_app.js"&gt;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type="text" name="person"/&gt;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성별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value="male"/&gt;</a:t>
            </a:r>
            <a:r>
              <a:rPr lang="ko-KR" altLang="ko-KR" sz="1400" dirty="0" smtClean="0">
                <a:latin typeface="+mn-ea"/>
              </a:rPr>
              <a:t>남성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type="radio" name="sex" value="female"/&gt;</a:t>
            </a:r>
            <a:r>
              <a:rPr lang="ko-KR" altLang="ko-KR" sz="1400" dirty="0" smtClean="0">
                <a:latin typeface="+mn-ea"/>
              </a:rPr>
              <a:t>여성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직업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select</a:t>
            </a:r>
            <a:r>
              <a:rPr lang="en-US" altLang="ko-KR" sz="1400" dirty="0" smtClean="0">
                <a:latin typeface="+mn-ea"/>
              </a:rPr>
              <a:t> name="job"  size="1"&gt;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학생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회사원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   &lt;option&gt;</a:t>
            </a:r>
            <a:r>
              <a:rPr lang="ko-KR" altLang="ko-KR" sz="1400" dirty="0" smtClean="0">
                <a:latin typeface="+mn-ea"/>
              </a:rPr>
              <a:t>공무원</a:t>
            </a:r>
            <a:r>
              <a:rPr lang="en-US" altLang="ko-KR" sz="1400" dirty="0" smtClean="0">
                <a:latin typeface="+mn-ea"/>
              </a:rPr>
              <a:t>&lt;/option&gt; &lt;option&gt;</a:t>
            </a:r>
            <a:r>
              <a:rPr lang="ko-KR" altLang="ko-KR" sz="1400" dirty="0" smtClean="0">
                <a:latin typeface="+mn-ea"/>
              </a:rPr>
              <a:t>기타</a:t>
            </a:r>
            <a:r>
              <a:rPr lang="en-US" altLang="ko-KR" sz="1400" dirty="0" smtClean="0">
                <a:latin typeface="+mn-ea"/>
              </a:rPr>
              <a:t>&lt;/option&gt;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&lt;/select&gt;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&lt;p&gt; </a:t>
            </a:r>
            <a:r>
              <a:rPr lang="ko-KR" altLang="ko-KR" sz="1400" dirty="0" smtClean="0">
                <a:latin typeface="+mn-ea"/>
              </a:rPr>
              <a:t>구입희망분야</a:t>
            </a:r>
            <a:r>
              <a:rPr lang="en-US" altLang="ko-KR" sz="1400" dirty="0" smtClean="0">
                <a:latin typeface="+mn-ea"/>
              </a:rPr>
              <a:t>(</a:t>
            </a:r>
            <a:r>
              <a:rPr lang="ko-KR" altLang="ko-KR" sz="1400" dirty="0" smtClean="0">
                <a:latin typeface="+mn-ea"/>
              </a:rPr>
              <a:t>복수선택 가능</a:t>
            </a:r>
            <a:r>
              <a:rPr lang="en-US" altLang="ko-KR" sz="1400" dirty="0" smtClean="0">
                <a:latin typeface="+mn-ea"/>
              </a:rPr>
              <a:t>)&lt;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- </a:t>
            </a:r>
            <a:r>
              <a:rPr lang="ko-KR" altLang="ko-KR" sz="1400" dirty="0" smtClean="0">
                <a:latin typeface="+mn-ea"/>
              </a:rPr>
              <a:t>분야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value="computer"/&gt;</a:t>
            </a:r>
            <a:r>
              <a:rPr lang="ko-KR" altLang="ko-KR" sz="1400" dirty="0" smtClean="0">
                <a:latin typeface="+mn-ea"/>
              </a:rPr>
              <a:t>컴퓨터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value="economy"/&gt;</a:t>
            </a:r>
            <a:r>
              <a:rPr lang="ko-KR" altLang="ko-KR" sz="1400" dirty="0" smtClean="0">
                <a:latin typeface="+mn-ea"/>
              </a:rPr>
              <a:t>경제</a:t>
            </a:r>
          </a:p>
          <a:p>
            <a:pPr latinLnBrk="0"/>
            <a:r>
              <a:rPr lang="en-US" altLang="ko-KR" sz="1400" dirty="0" smtClean="0">
                <a:latin typeface="+mn-ea"/>
              </a:rPr>
              <a:t>    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type="checkbox" name="books" value="common"/&gt;</a:t>
            </a:r>
            <a:r>
              <a:rPr lang="ko-KR" altLang="ko-KR" sz="1400" dirty="0" smtClean="0">
                <a:latin typeface="+mn-ea"/>
              </a:rPr>
              <a:t>상식</a:t>
            </a:r>
            <a:r>
              <a:rPr lang="en-US" altLang="ko-KR" sz="1400" dirty="0" smtClean="0">
                <a:latin typeface="+mn-ea"/>
              </a:rPr>
              <a:t>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</a:t>
            </a:r>
            <a:r>
              <a:rPr lang="ko-KR" altLang="ko-KR" sz="1400" dirty="0" smtClean="0">
                <a:latin typeface="+mn-ea"/>
              </a:rPr>
              <a:t>비고</a:t>
            </a:r>
            <a:r>
              <a:rPr lang="en-US" altLang="ko-KR" sz="1400" dirty="0" smtClean="0">
                <a:latin typeface="+mn-ea"/>
              </a:rPr>
              <a:t>: &lt;</a:t>
            </a:r>
            <a:r>
              <a:rPr lang="en-US" altLang="ko-KR" sz="1400" dirty="0" err="1" smtClean="0">
                <a:latin typeface="+mn-ea"/>
              </a:rPr>
              <a:t>br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   &lt;</a:t>
            </a:r>
            <a:r>
              <a:rPr lang="en-US" altLang="ko-KR" sz="1400" dirty="0" err="1" smtClean="0">
                <a:solidFill>
                  <a:srgbClr val="FF0000"/>
                </a:solidFill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 name="comments" rows="4" cols="40"/&gt;&lt;/</a:t>
            </a:r>
            <a:r>
              <a:rPr lang="en-US" altLang="ko-KR" sz="1400" dirty="0" err="1" smtClean="0">
                <a:latin typeface="+mn-ea"/>
              </a:rPr>
              <a:t>textarea</a:t>
            </a:r>
            <a:r>
              <a:rPr lang="en-US" altLang="ko-KR" sz="1400" dirty="0" smtClean="0">
                <a:latin typeface="+mn-ea"/>
              </a:rPr>
              <a:t>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&lt;/p&gt; &lt;hr&gt;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type="submit" value="</a:t>
            </a:r>
            <a:r>
              <a:rPr lang="ko-KR" altLang="ko-KR" sz="1400" dirty="0" smtClean="0">
                <a:latin typeface="+mn-ea"/>
              </a:rPr>
              <a:t>신청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        &lt;</a:t>
            </a:r>
            <a:r>
              <a:rPr lang="en-US" altLang="ko-KR" sz="1400" dirty="0" smtClean="0">
                <a:solidFill>
                  <a:srgbClr val="FF0000"/>
                </a:solidFill>
                <a:latin typeface="+mn-ea"/>
              </a:rPr>
              <a:t>input</a:t>
            </a:r>
            <a:r>
              <a:rPr lang="en-US" altLang="ko-KR" sz="1400" dirty="0" smtClean="0">
                <a:latin typeface="+mn-ea"/>
              </a:rPr>
              <a:t> type="reset" value="</a:t>
            </a:r>
            <a:r>
              <a:rPr lang="ko-KR" altLang="ko-KR" sz="1400" dirty="0" smtClean="0">
                <a:latin typeface="+mn-ea"/>
              </a:rPr>
              <a:t>취소</a:t>
            </a:r>
            <a:r>
              <a:rPr lang="en-US" altLang="ko-KR" sz="1400" dirty="0" smtClean="0">
                <a:latin typeface="+mn-ea"/>
              </a:rPr>
              <a:t>"/&gt;</a:t>
            </a:r>
            <a:endParaRPr lang="ko-KR" altLang="ko-KR" sz="1400" dirty="0" smtClean="0">
              <a:latin typeface="+mn-ea"/>
            </a:endParaRPr>
          </a:p>
          <a:p>
            <a:pPr latinLnBrk="0"/>
            <a:r>
              <a:rPr lang="en-US" altLang="ko-KR" sz="1400" dirty="0" smtClean="0">
                <a:latin typeface="+mn-ea"/>
              </a:rPr>
              <a:t>   &lt;/form&gt; </a:t>
            </a:r>
            <a:endParaRPr lang="ko-KR" altLang="ko-KR" sz="1400" dirty="0">
              <a:latin typeface="+mn-ea"/>
            </a:endParaRPr>
          </a:p>
        </p:txBody>
      </p:sp>
      <p:pic>
        <p:nvPicPr>
          <p:cNvPr id="1026" name="Picture 2" descr="E:\HTML5\figures\ex4-1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78833" y="1600183"/>
            <a:ext cx="2365199" cy="2257445"/>
          </a:xfrm>
          <a:prstGeom prst="rect">
            <a:avLst/>
          </a:prstGeom>
          <a:noFill/>
        </p:spPr>
      </p:pic>
      <p:pic>
        <p:nvPicPr>
          <p:cNvPr id="1027" name="Picture 3" descr="E:\HTML5\figures\ex4-1b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48866" y="4500570"/>
            <a:ext cx="2395134" cy="2286016"/>
          </a:xfrm>
          <a:prstGeom prst="rect">
            <a:avLst/>
          </a:prstGeom>
          <a:noFill/>
        </p:spPr>
      </p:pic>
      <p:sp>
        <p:nvSpPr>
          <p:cNvPr id="2" name="직사각형 1"/>
          <p:cNvSpPr/>
          <p:nvPr/>
        </p:nvSpPr>
        <p:spPr>
          <a:xfrm>
            <a:off x="2339752" y="539496"/>
            <a:ext cx="1224136" cy="9601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&lt;form&gt; </a:t>
            </a:r>
            <a:r>
              <a:rPr lang="ko-KR" altLang="ko-KR" dirty="0" smtClean="0"/>
              <a:t>요소의 주요 속성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atinLnBrk="0">
              <a:buNone/>
            </a:pPr>
            <a:r>
              <a:rPr lang="en-US" altLang="ko-KR" sz="2000" dirty="0" smtClean="0"/>
              <a:t>&lt;form </a:t>
            </a:r>
            <a:r>
              <a:rPr lang="en-US" altLang="ko-KR" sz="2000" dirty="0" smtClean="0">
                <a:solidFill>
                  <a:srgbClr val="FF0000"/>
                </a:solidFill>
              </a:rPr>
              <a:t>name=”</a:t>
            </a:r>
            <a:r>
              <a:rPr lang="ko-KR" altLang="ko-KR" sz="2000" dirty="0" smtClean="0">
                <a:solidFill>
                  <a:srgbClr val="FF0000"/>
                </a:solidFill>
              </a:rPr>
              <a:t>폼 이름</a:t>
            </a:r>
            <a:r>
              <a:rPr lang="en-US" altLang="ko-KR" sz="2000" dirty="0" smtClean="0">
                <a:solidFill>
                  <a:srgbClr val="FF0000"/>
                </a:solidFill>
              </a:rPr>
              <a:t>”</a:t>
            </a:r>
            <a:r>
              <a:rPr lang="en-US" altLang="ko-KR" sz="2000" dirty="0" smtClean="0"/>
              <a:t> method=”get/post” action=”</a:t>
            </a:r>
            <a:r>
              <a:rPr lang="ko-KR" altLang="ko-KR" sz="2000" dirty="0" smtClean="0"/>
              <a:t>애플리케이션</a:t>
            </a:r>
            <a:r>
              <a:rPr lang="en-US" altLang="ko-KR" sz="2000" dirty="0" smtClean="0"/>
              <a:t> </a:t>
            </a:r>
            <a:r>
              <a:rPr lang="ko-KR" altLang="ko-KR" sz="2000" dirty="0" smtClean="0"/>
              <a:t>주소</a:t>
            </a:r>
            <a:r>
              <a:rPr lang="en-US" altLang="ko-KR" sz="2000" dirty="0" smtClean="0"/>
              <a:t>”&gt;</a:t>
            </a:r>
            <a:endParaRPr lang="ko-KR" altLang="ko-KR" sz="2000" dirty="0" smtClean="0"/>
          </a:p>
          <a:p>
            <a:pPr lvl="1" latinLnBrk="0"/>
            <a:r>
              <a:rPr lang="en-US" altLang="ko-KR" dirty="0" smtClean="0"/>
              <a:t>method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데이터들이 전송되는 방식을 </a:t>
            </a:r>
            <a:r>
              <a:rPr lang="ko-KR" altLang="ko-KR" dirty="0" err="1" smtClean="0"/>
              <a:t>지정하</a:t>
            </a:r>
            <a:endParaRPr lang="en-US" altLang="ko-KR" dirty="0" smtClean="0"/>
          </a:p>
          <a:p>
            <a:pPr lvl="2" latinLnBrk="0"/>
            <a:r>
              <a:rPr lang="ko-KR" altLang="ko-KR" dirty="0" smtClean="0"/>
              <a:t>전송 방식의 종류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get</a:t>
            </a:r>
            <a:r>
              <a:rPr lang="ko-KR" altLang="ko-KR" dirty="0" smtClean="0">
                <a:solidFill>
                  <a:srgbClr val="FF0000"/>
                </a:solidFill>
              </a:rPr>
              <a:t>방식과</a:t>
            </a:r>
            <a:r>
              <a:rPr lang="en-US" altLang="ko-KR" dirty="0" smtClean="0">
                <a:solidFill>
                  <a:srgbClr val="FF0000"/>
                </a:solidFill>
              </a:rPr>
              <a:t> post</a:t>
            </a:r>
            <a:r>
              <a:rPr lang="ko-KR" altLang="ko-KR" dirty="0" smtClean="0">
                <a:solidFill>
                  <a:srgbClr val="FF0000"/>
                </a:solidFill>
              </a:rPr>
              <a:t>방식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lvl="1" latinLnBrk="0"/>
            <a:r>
              <a:rPr lang="en-US" altLang="ko-KR" dirty="0" smtClean="0"/>
              <a:t>action 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</a:t>
            </a:r>
            <a:r>
              <a:rPr lang="ko-KR" altLang="ko-KR" dirty="0" smtClean="0"/>
              <a:t> 데이터를 처리할 애플리케이션 프로그램의 주소</a:t>
            </a:r>
            <a:endParaRPr lang="en-US" altLang="ko-KR" dirty="0" smtClean="0"/>
          </a:p>
          <a:p>
            <a:pPr lvl="2" latinLnBrk="0"/>
            <a:r>
              <a:rPr lang="ko-KR" altLang="ko-KR" dirty="0" err="1" smtClean="0"/>
              <a:t>웹서버</a:t>
            </a:r>
            <a:r>
              <a:rPr lang="ko-KR" altLang="ko-KR" dirty="0" smtClean="0"/>
              <a:t> 프로그램인 경우에는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URL </a:t>
            </a:r>
            <a:r>
              <a:rPr lang="ko-KR" altLang="ko-KR" dirty="0" smtClean="0">
                <a:solidFill>
                  <a:srgbClr val="FF0000"/>
                </a:solidFill>
              </a:rPr>
              <a:t>주소</a:t>
            </a:r>
            <a:r>
              <a:rPr lang="en-US" altLang="ko-KR" dirty="0" smtClean="0">
                <a:solidFill>
                  <a:srgbClr val="FF0000"/>
                </a:solidFill>
              </a:rPr>
              <a:t>  </a:t>
            </a:r>
          </a:p>
          <a:p>
            <a:pPr lvl="1" latinLnBrk="0"/>
            <a:r>
              <a:rPr lang="en-US" altLang="ko-KR" dirty="0" smtClean="0"/>
              <a:t>name</a:t>
            </a:r>
            <a:r>
              <a:rPr lang="ko-KR" altLang="ko-KR" dirty="0" smtClean="0"/>
              <a:t>속성</a:t>
            </a:r>
            <a:r>
              <a:rPr lang="en-US" altLang="ko-KR" dirty="0" smtClean="0"/>
              <a:t> : </a:t>
            </a:r>
            <a:r>
              <a:rPr lang="ko-KR" altLang="ko-KR" dirty="0" smtClean="0"/>
              <a:t>폼 요소에 대한 이름을 지정</a:t>
            </a:r>
          </a:p>
          <a:p>
            <a:pPr lvl="2" latinLnBrk="0"/>
            <a:endParaRPr lang="en-US" altLang="ko-KR" dirty="0" smtClean="0"/>
          </a:p>
          <a:p>
            <a:pPr latinLnBrk="0"/>
            <a:r>
              <a:rPr lang="en-US" altLang="ko-KR" dirty="0" smtClean="0"/>
              <a:t>HTML </a:t>
            </a:r>
            <a:r>
              <a:rPr lang="ko-KR" altLang="ko-KR" dirty="0" smtClean="0"/>
              <a:t>문서에서 </a:t>
            </a:r>
            <a:r>
              <a:rPr lang="en-US" altLang="ko-KR" dirty="0" smtClean="0"/>
              <a:t>&lt;form&gt; </a:t>
            </a:r>
            <a:r>
              <a:rPr lang="ko-KR" altLang="ko-KR" dirty="0" smtClean="0"/>
              <a:t>의 역할</a:t>
            </a:r>
            <a:endParaRPr lang="en-US" altLang="ko-KR" dirty="0" smtClean="0"/>
          </a:p>
          <a:p>
            <a:pPr lvl="1" latinLnBrk="0"/>
            <a:r>
              <a:rPr lang="ko-KR" altLang="ko-KR" dirty="0" smtClean="0"/>
              <a:t>다양한</a:t>
            </a:r>
            <a:r>
              <a:rPr lang="en-US" altLang="ko-KR" dirty="0" smtClean="0"/>
              <a:t> &lt;input&gt; </a:t>
            </a:r>
            <a:r>
              <a:rPr lang="ko-KR" altLang="ko-KR" dirty="0" smtClean="0"/>
              <a:t>요소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</a:t>
            </a:r>
            <a:r>
              <a:rPr lang="ko-KR" altLang="ko-KR" dirty="0" smtClean="0"/>
              <a:t>입력된 데이터를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 </a:t>
            </a:r>
            <a:r>
              <a:rPr lang="ko-KR" altLang="ko-KR" dirty="0" smtClean="0"/>
              <a:t>애플리케이션에 전달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=&gt;</a:t>
            </a:r>
            <a:r>
              <a:rPr lang="ko-KR" altLang="ko-KR" dirty="0" smtClean="0"/>
              <a:t>그 실행 결과를 받는 것</a:t>
            </a:r>
            <a:r>
              <a:rPr lang="en-US" altLang="ko-KR" dirty="0" smtClean="0"/>
              <a:t> </a:t>
            </a:r>
            <a:endParaRPr lang="ko-KR" altLang="ko-KR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3278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4929190" y="4857760"/>
            <a:ext cx="3643338" cy="1143008"/>
            <a:chOff x="5408528" y="5172401"/>
            <a:chExt cx="3267730" cy="884730"/>
          </a:xfrm>
        </p:grpSpPr>
        <p:pic>
          <p:nvPicPr>
            <p:cNvPr id="170" name="그림 170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08528" y="5172401"/>
              <a:ext cx="862468" cy="869210"/>
            </a:xfrm>
            <a:prstGeom prst="rect">
              <a:avLst/>
            </a:prstGeom>
            <a:noFill/>
          </p:spPr>
        </p:pic>
        <p:sp>
          <p:nvSpPr>
            <p:cNvPr id="171" name="정육면체 171"/>
            <p:cNvSpPr>
              <a:spLocks noChangeArrowheads="1"/>
            </p:cNvSpPr>
            <p:nvPr/>
          </p:nvSpPr>
          <p:spPr bwMode="auto">
            <a:xfrm>
              <a:off x="7827348" y="5198170"/>
              <a:ext cx="848910" cy="802055"/>
            </a:xfrm>
            <a:prstGeom prst="cube">
              <a:avLst>
                <a:gd name="adj" fmla="val 15213"/>
              </a:avLst>
            </a:prstGeom>
            <a:solidFill>
              <a:srgbClr val="B8CCE4"/>
            </a:solidFill>
            <a:ln w="25400">
              <a:solidFill>
                <a:srgbClr val="95B3D7"/>
              </a:solidFill>
              <a:miter lim="800000"/>
              <a:headEnd/>
              <a:tailEnd/>
            </a:ln>
          </p:spPr>
          <p:txBody>
            <a:bodyPr vert="horz" wrap="square" lIns="0" tIns="45720" rIns="0" bIns="45720" numCol="1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웹서버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8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애플리케이션</a:t>
              </a:r>
              <a:endParaRPr kumimoji="1" lang="ko-KR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  <a:cs typeface="굴림" pitchFamily="50" charset="-127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7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(ASP, JSP, PHP)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2" name="직선 화살표 연결선 172"/>
            <p:cNvSpPr>
              <a:spLocks noChangeShapeType="1"/>
            </p:cNvSpPr>
            <p:nvPr/>
          </p:nvSpPr>
          <p:spPr bwMode="auto">
            <a:xfrm>
              <a:off x="6499114" y="5629212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3" name="직선 화살표 연결선 173"/>
            <p:cNvSpPr>
              <a:spLocks noChangeShapeType="1"/>
            </p:cNvSpPr>
            <p:nvPr/>
          </p:nvSpPr>
          <p:spPr bwMode="auto">
            <a:xfrm>
              <a:off x="6499114" y="5774943"/>
              <a:ext cx="1186765" cy="0"/>
            </a:xfrm>
            <a:prstGeom prst="straightConnector1">
              <a:avLst/>
            </a:prstGeom>
            <a:noFill/>
            <a:ln w="19050">
              <a:solidFill>
                <a:srgbClr val="4579B8"/>
              </a:solidFill>
              <a:round/>
              <a:headEnd type="arrow" w="med" len="med"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4" name="TextBox 10"/>
            <p:cNvSpPr txBox="1">
              <a:spLocks noChangeArrowheads="1"/>
            </p:cNvSpPr>
            <p:nvPr/>
          </p:nvSpPr>
          <p:spPr bwMode="auto">
            <a:xfrm>
              <a:off x="6617692" y="5198072"/>
              <a:ext cx="1067990" cy="2819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GET/POST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방식</a:t>
              </a:r>
              <a:endPara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5" name="TextBox 12"/>
            <p:cNvSpPr txBox="1">
              <a:spLocks noChangeArrowheads="1"/>
            </p:cNvSpPr>
            <p:nvPr/>
          </p:nvSpPr>
          <p:spPr bwMode="auto">
            <a:xfrm>
              <a:off x="6499212" y="5370938"/>
              <a:ext cx="1186470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요청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데이터 전송</a:t>
              </a:r>
              <a:r>
                <a:rPr kumimoji="1" lang="en-US" altLang="ko-KR" sz="9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76" name="TextBox 13"/>
            <p:cNvSpPr txBox="1">
              <a:spLocks noChangeArrowheads="1"/>
            </p:cNvSpPr>
            <p:nvPr/>
          </p:nvSpPr>
          <p:spPr bwMode="auto">
            <a:xfrm>
              <a:off x="6613370" y="5775040"/>
              <a:ext cx="1072313" cy="2820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응답</a:t>
              </a:r>
              <a:r>
                <a:rPr kumimoji="1" lang="en-US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(</a:t>
              </a:r>
              <a:r>
                <a:rPr kumimoji="1" lang="ko-KR" altLang="en-US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실행결과</a:t>
              </a:r>
              <a:r>
                <a:rPr kumimoji="1" lang="en-US" altLang="ko-KR" sz="900" b="0" i="0" u="none" strike="noStrike" cap="none" normalizeH="0" baseline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맑은 고딕" pitchFamily="50" charset="-127"/>
                  <a:ea typeface="맑은 고딕" pitchFamily="50" charset="-127"/>
                  <a:cs typeface="Times New Roman" pitchFamily="18" charset="0"/>
                </a:rPr>
                <a:t>)</a:t>
              </a:r>
              <a:endParaRPr kumimoji="1" lang="en-US" altLang="ko-KR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59632" y="1314950"/>
            <a:ext cx="3768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i="1" dirty="0" smtClean="0">
                <a:solidFill>
                  <a:srgbClr val="00B0F0"/>
                </a:solidFill>
              </a:rPr>
              <a:t>Difference with id? </a:t>
            </a:r>
            <a:r>
              <a:rPr lang="en-US" altLang="ko-KR" i="1" dirty="0" smtClean="0">
                <a:solidFill>
                  <a:srgbClr val="00B0F0"/>
                </a:solidFill>
                <a:sym typeface="Wingdings" panose="05000000000000000000" pitchFamily="2" charset="2"/>
              </a:rPr>
              <a:t> see later example</a:t>
            </a:r>
            <a:endParaRPr lang="ko-KR" alt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get</a:t>
            </a:r>
            <a:r>
              <a:rPr lang="ko-KR" altLang="ko-KR" dirty="0" smtClean="0"/>
              <a:t>방식과</a:t>
            </a:r>
            <a:r>
              <a:rPr lang="en-US" altLang="ko-KR" dirty="0" smtClean="0"/>
              <a:t> post</a:t>
            </a:r>
            <a:r>
              <a:rPr lang="ko-KR" altLang="ko-KR" dirty="0" smtClean="0"/>
              <a:t>방식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7" name="Text Box 1"/>
          <p:cNvSpPr txBox="1">
            <a:spLocks noChangeArrowheads="1"/>
          </p:cNvSpPr>
          <p:nvPr/>
        </p:nvSpPr>
        <p:spPr bwMode="auto">
          <a:xfrm>
            <a:off x="467544" y="1628800"/>
            <a:ext cx="8208912" cy="4392488"/>
          </a:xfrm>
          <a:prstGeom prst="rect">
            <a:avLst/>
          </a:prstGeom>
          <a:solidFill>
            <a:srgbClr val="D6E3B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+mn-ea"/>
              </a:rPr>
              <a:t>▶ Get</a:t>
            </a:r>
            <a:r>
              <a:rPr lang="ko-KR" altLang="ko-KR" dirty="0" smtClean="0">
                <a:latin typeface="+mn-ea"/>
              </a:rPr>
              <a:t>방식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 </a:t>
            </a:r>
            <a:r>
              <a:rPr lang="ko-KR" altLang="ko-KR" dirty="0" smtClean="0">
                <a:latin typeface="+mn-ea"/>
              </a:rPr>
              <a:t>전송할 데이터를</a:t>
            </a:r>
            <a:r>
              <a:rPr lang="en-US" altLang="ko-KR" dirty="0" smtClean="0">
                <a:latin typeface="+mn-ea"/>
              </a:rPr>
              <a:t> URL </a:t>
            </a:r>
            <a:r>
              <a:rPr lang="ko-KR" altLang="ko-KR" dirty="0" smtClean="0">
                <a:latin typeface="+mn-ea"/>
              </a:rPr>
              <a:t>주소에 포함하여 문자열 형태로 전달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/>
            <a:r>
              <a:rPr lang="en-US" altLang="ko-KR" dirty="0" smtClean="0">
                <a:latin typeface="+mn-ea"/>
              </a:rPr>
              <a:t>- URL </a:t>
            </a:r>
            <a:r>
              <a:rPr lang="ko-KR" altLang="ko-KR" dirty="0" smtClean="0">
                <a:latin typeface="+mn-ea"/>
              </a:rPr>
              <a:t>뒤에</a:t>
            </a:r>
            <a:r>
              <a:rPr lang="en-US" altLang="ko-KR" dirty="0" smtClean="0">
                <a:latin typeface="+mn-ea"/>
              </a:rPr>
              <a:t> ?</a:t>
            </a:r>
            <a:r>
              <a:rPr lang="ko-KR" altLang="en-US" dirty="0" smtClean="0">
                <a:latin typeface="+mn-ea"/>
              </a:rPr>
              <a:t>에 </a:t>
            </a:r>
            <a:r>
              <a:rPr lang="ko-KR" altLang="ko-KR" dirty="0" smtClean="0">
                <a:latin typeface="+mn-ea"/>
              </a:rPr>
              <a:t>이어서 </a:t>
            </a:r>
            <a:r>
              <a:rPr lang="en-US" altLang="ko-KR" dirty="0" smtClean="0">
                <a:latin typeface="+mn-ea"/>
              </a:rPr>
              <a:t>“</a:t>
            </a:r>
            <a:r>
              <a:rPr lang="ko-KR" altLang="ko-KR" dirty="0" err="1" smtClean="0">
                <a:latin typeface="+mn-ea"/>
              </a:rPr>
              <a:t>변수명</a:t>
            </a:r>
            <a:r>
              <a:rPr lang="en-US" altLang="ko-KR" dirty="0" smtClean="0">
                <a:latin typeface="+mn-ea"/>
              </a:rPr>
              <a:t>=</a:t>
            </a:r>
            <a:r>
              <a:rPr lang="ko-KR" altLang="ko-KR" dirty="0" smtClean="0">
                <a:latin typeface="+mn-ea"/>
              </a:rPr>
              <a:t>값</a:t>
            </a:r>
            <a:r>
              <a:rPr lang="en-US" altLang="ko-KR" dirty="0" smtClean="0">
                <a:latin typeface="+mn-ea"/>
              </a:rPr>
              <a:t>”, </a:t>
            </a:r>
            <a:r>
              <a:rPr lang="ko-KR" altLang="ko-KR" dirty="0" smtClean="0">
                <a:latin typeface="+mn-ea"/>
              </a:rPr>
              <a:t>변수가 여러 개일 경우는</a:t>
            </a:r>
            <a:r>
              <a:rPr lang="en-US" altLang="ko-KR" dirty="0" smtClean="0">
                <a:latin typeface="+mn-ea"/>
              </a:rPr>
              <a:t> &amp;</a:t>
            </a:r>
            <a:r>
              <a:rPr lang="ko-KR" altLang="ko-KR" dirty="0" smtClean="0">
                <a:latin typeface="+mn-ea"/>
              </a:rPr>
              <a:t>로 구분</a:t>
            </a:r>
            <a:r>
              <a:rPr lang="en-US" altLang="ko-KR" dirty="0" smtClean="0">
                <a:latin typeface="+mn-ea"/>
              </a:rPr>
              <a:t> </a:t>
            </a:r>
          </a:p>
          <a:p>
            <a:pPr lvl="1">
              <a:buFontTx/>
              <a:buChar char="-"/>
            </a:pPr>
            <a:r>
              <a:rPr lang="ko-KR" altLang="ko-KR" dirty="0" smtClean="0">
                <a:latin typeface="+mn-ea"/>
              </a:rPr>
              <a:t>한글은</a:t>
            </a:r>
            <a:r>
              <a:rPr lang="en-US" altLang="ko-KR" dirty="0" smtClean="0">
                <a:latin typeface="+mn-ea"/>
              </a:rPr>
              <a:t> 16</a:t>
            </a:r>
            <a:r>
              <a:rPr lang="ko-KR" altLang="ko-KR" dirty="0" smtClean="0">
                <a:latin typeface="+mn-ea"/>
              </a:rPr>
              <a:t>비트 유니코드로 표현</a:t>
            </a:r>
            <a:endParaRPr lang="en-US" altLang="ko-KR" dirty="0" smtClean="0">
              <a:latin typeface="+mn-ea"/>
            </a:endParaRPr>
          </a:p>
          <a:p>
            <a:pPr lvl="2">
              <a:buFontTx/>
              <a:buChar char="-"/>
            </a:pPr>
            <a:endParaRPr lang="en-US" altLang="ko-KR" sz="1400" dirty="0" smtClean="0">
              <a:latin typeface="+mn-ea"/>
            </a:endParaRPr>
          </a:p>
          <a:p>
            <a:pPr lvl="1"/>
            <a:r>
              <a:rPr lang="ko-KR" altLang="en-US" dirty="0" smtClean="0">
                <a:latin typeface="+mn-ea"/>
              </a:rPr>
              <a:t>예</a:t>
            </a:r>
            <a:r>
              <a:rPr lang="en-US" altLang="ko-KR" dirty="0" smtClean="0">
                <a:latin typeface="+mn-ea"/>
              </a:rPr>
              <a:t>, </a:t>
            </a:r>
          </a:p>
          <a:p>
            <a:pPr lvl="1"/>
            <a:r>
              <a:rPr lang="en-US" altLang="ko-KR" dirty="0" smtClean="0">
                <a:latin typeface="+mn-ea"/>
              </a:rPr>
              <a:t>… ch04/</a:t>
            </a:r>
            <a:r>
              <a:rPr lang="en-US" altLang="ko-KR" dirty="0" err="1" smtClean="0">
                <a:latin typeface="+mn-ea"/>
              </a:rPr>
              <a:t>application.js?person</a:t>
            </a:r>
            <a:r>
              <a:rPr lang="en-US" altLang="ko-KR" dirty="0" smtClean="0">
                <a:latin typeface="+mn-ea"/>
              </a:rPr>
              <a:t>=%C8%AB%B1%E6%B5%BF&amp;sex=</a:t>
            </a:r>
            <a:r>
              <a:rPr lang="en-US" altLang="ko-KR" dirty="0" err="1" smtClean="0">
                <a:latin typeface="+mn-ea"/>
              </a:rPr>
              <a:t>male&amp;job</a:t>
            </a:r>
            <a:r>
              <a:rPr lang="en-US" altLang="ko-KR" dirty="0" smtClean="0">
                <a:latin typeface="+mn-ea"/>
              </a:rPr>
              <a:t>= … </a:t>
            </a:r>
            <a:endParaRPr lang="ko-KR" altLang="ko-KR" dirty="0" smtClean="0">
              <a:latin typeface="+mn-ea"/>
            </a:endParaRPr>
          </a:p>
          <a:p>
            <a:pPr lvl="1"/>
            <a:endParaRPr lang="en-US" altLang="ko-KR" sz="1400" dirty="0" smtClean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+mn-ea"/>
              </a:rPr>
              <a:t> get </a:t>
            </a:r>
            <a:r>
              <a:rPr lang="ko-KR" altLang="ko-KR" dirty="0" smtClean="0">
                <a:latin typeface="+mn-ea"/>
              </a:rPr>
              <a:t>방식은 간단한 데이터를 전달할 때에는 편리</a:t>
            </a:r>
            <a:endParaRPr lang="en-US" altLang="ko-KR" dirty="0" smtClean="0">
              <a:latin typeface="+mn-ea"/>
            </a:endParaRPr>
          </a:p>
          <a:p>
            <a:pPr lvl="1">
              <a:buFontTx/>
              <a:buChar char="-"/>
            </a:pPr>
            <a:r>
              <a:rPr lang="en-US" altLang="ko-KR" dirty="0" smtClean="0">
                <a:latin typeface="+mn-ea"/>
              </a:rPr>
              <a:t> </a:t>
            </a:r>
            <a:r>
              <a:rPr lang="ko-KR" altLang="en-US" dirty="0" smtClean="0">
                <a:latin typeface="+mn-ea"/>
              </a:rPr>
              <a:t>그러나</a:t>
            </a:r>
            <a:r>
              <a:rPr lang="ko-KR" altLang="ko-KR" dirty="0" smtClean="0">
                <a:latin typeface="+mn-ea"/>
              </a:rPr>
              <a:t> 주소 창에 전달하는 값이 노출되어 보안에 취약</a:t>
            </a:r>
            <a:endParaRPr lang="en-US" altLang="ko-KR" dirty="0" smtClean="0">
              <a:latin typeface="+mn-ea"/>
            </a:endParaRPr>
          </a:p>
          <a:p>
            <a:pPr lvl="1">
              <a:buFontTx/>
              <a:buChar char="-"/>
            </a:pPr>
            <a:endParaRPr lang="en-US" altLang="ko-KR" dirty="0" smtClean="0">
              <a:latin typeface="+mn-ea"/>
            </a:endParaRPr>
          </a:p>
          <a:p>
            <a:r>
              <a:rPr lang="en-US" altLang="ko-KR" dirty="0" smtClean="0">
                <a:latin typeface="+mn-ea"/>
              </a:rPr>
              <a:t>▶ Post</a:t>
            </a:r>
            <a:r>
              <a:rPr lang="ko-KR" altLang="ko-KR" dirty="0" smtClean="0">
                <a:latin typeface="+mn-ea"/>
              </a:rPr>
              <a:t>방식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 </a:t>
            </a:r>
            <a:r>
              <a:rPr lang="ko-KR" altLang="ko-KR" dirty="0" smtClean="0">
                <a:latin typeface="+mn-ea"/>
              </a:rPr>
              <a:t>프로그램의 입출력 방식을 사용하여 데이터의 양에 제한이 없</a:t>
            </a:r>
            <a:r>
              <a:rPr lang="ko-KR" altLang="en-US" dirty="0" smtClean="0">
                <a:latin typeface="+mn-ea"/>
              </a:rPr>
              <a:t>다</a:t>
            </a:r>
            <a:endParaRPr lang="en-US" altLang="ko-KR" dirty="0" smtClean="0">
              <a:latin typeface="+mn-ea"/>
            </a:endParaRPr>
          </a:p>
          <a:p>
            <a:pPr lvl="1"/>
            <a:r>
              <a:rPr lang="en-US" altLang="ko-KR" dirty="0" smtClean="0">
                <a:latin typeface="+mn-ea"/>
              </a:rPr>
              <a:t>- </a:t>
            </a:r>
            <a:r>
              <a:rPr lang="ko-KR" altLang="ko-KR" dirty="0" smtClean="0">
                <a:latin typeface="+mn-ea"/>
              </a:rPr>
              <a:t>전송하는 데이터가 드러나지 않으므로 보안이 필요한 경우에 많이 사용</a:t>
            </a:r>
            <a:endParaRPr lang="ko-KR" altLang="ko-KR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altLang="ko-KR" smtClean="0"/>
              <a:t>4.2.1 </a:t>
            </a:r>
            <a:r>
              <a:rPr lang="ko-KR" altLang="en-US" dirty="0" smtClean="0"/>
              <a:t>텍스트 </a:t>
            </a:r>
            <a:r>
              <a:rPr lang="ko-KR" altLang="en-US" dirty="0"/>
              <a:t>입력</a:t>
            </a:r>
          </a:p>
          <a:p>
            <a:r>
              <a:rPr altLang="ko-KR" smtClean="0"/>
              <a:t>4.2.2 </a:t>
            </a:r>
            <a:r>
              <a:rPr lang="ko-KR" altLang="en-US" dirty="0" smtClean="0"/>
              <a:t>선택항목의 </a:t>
            </a:r>
            <a:r>
              <a:rPr lang="ko-KR" altLang="en-US" dirty="0"/>
              <a:t>입력</a:t>
            </a:r>
          </a:p>
          <a:p>
            <a:r>
              <a:rPr altLang="ko-KR" smtClean="0"/>
              <a:t>4.2.3 </a:t>
            </a:r>
            <a:r>
              <a:rPr lang="ko-KR" altLang="en-US" dirty="0" smtClean="0"/>
              <a:t>버튼 </a:t>
            </a:r>
            <a:r>
              <a:rPr lang="ko-KR" altLang="en-US" dirty="0"/>
              <a:t>입력</a:t>
            </a:r>
          </a:p>
          <a:p>
            <a:r>
              <a:rPr altLang="ko-KR" smtClean="0"/>
              <a:t>4.2.4 </a:t>
            </a:r>
            <a:r>
              <a:rPr lang="ko-KR" altLang="en-US" dirty="0" smtClean="0"/>
              <a:t>기타 </a:t>
            </a:r>
            <a:r>
              <a:rPr lang="ko-KR" altLang="en-US" dirty="0"/>
              <a:t>입력 필드</a:t>
            </a:r>
          </a:p>
          <a:p>
            <a:r>
              <a:rPr altLang="ko-KR" smtClean="0"/>
              <a:t>4.2.5 </a:t>
            </a:r>
            <a:r>
              <a:rPr lang="ko-KR" altLang="en-US" dirty="0" smtClean="0"/>
              <a:t>입력 </a:t>
            </a:r>
            <a:r>
              <a:rPr lang="ko-KR" altLang="en-US" dirty="0"/>
              <a:t>필드의 </a:t>
            </a:r>
            <a:r>
              <a:rPr lang="ko-KR" altLang="en-US" dirty="0" err="1"/>
              <a:t>그룹핑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altLang="ko-KR" smtClean="0"/>
              <a:t>4.2 </a:t>
            </a:r>
            <a:r>
              <a:rPr lang="ko-KR" altLang="en-US" dirty="0" smtClean="0"/>
              <a:t>기본 </a:t>
            </a:r>
            <a:r>
              <a:rPr lang="ko-KR" altLang="en-US" dirty="0"/>
              <a:t>형식으로 입력하기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8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ko-KR" altLang="ko-KR" smtClean="0"/>
              <a:t>입력 폼의 형태</a:t>
            </a:r>
            <a:endParaRPr lang="en-US" altLang="ko-KR" dirty="0" smtClean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ko-KR" altLang="ko-KR" dirty="0" smtClean="0"/>
              <a:t>기본적인 입력 폼의 형태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&lt;form&gt; </a:t>
            </a:r>
            <a:r>
              <a:rPr lang="ko-KR" altLang="ko-KR" dirty="0" smtClean="0"/>
              <a:t>요소 안에 </a:t>
            </a:r>
            <a:r>
              <a:rPr lang="en-US" altLang="ko-KR" dirty="0" smtClean="0"/>
              <a:t>&lt;input&gt;, &lt;</a:t>
            </a:r>
            <a:r>
              <a:rPr lang="en-US" altLang="ko-KR" dirty="0" err="1" smtClean="0"/>
              <a:t>textarea</a:t>
            </a:r>
            <a:r>
              <a:rPr lang="en-US" altLang="ko-KR" dirty="0" smtClean="0"/>
              <a:t>&gt;, &lt;select&gt;, &lt;button&gt; </a:t>
            </a:r>
            <a:r>
              <a:rPr lang="ko-KR" altLang="ko-KR" dirty="0" smtClean="0"/>
              <a:t>등 요소</a:t>
            </a:r>
            <a:endParaRPr lang="en-US" altLang="ko-KR" dirty="0" smtClean="0"/>
          </a:p>
          <a:p>
            <a:pPr lvl="4"/>
            <a:endParaRPr lang="en-US" altLang="ko-KR" dirty="0" smtClean="0"/>
          </a:p>
          <a:p>
            <a:pPr lvl="0"/>
            <a:r>
              <a:rPr lang="en-US" altLang="ko-KR" dirty="0" smtClean="0"/>
              <a:t>&lt;input&gt; </a:t>
            </a:r>
            <a:r>
              <a:rPr lang="ko-KR" altLang="ko-KR" dirty="0" smtClean="0"/>
              <a:t>요소의 속성</a:t>
            </a:r>
            <a:endParaRPr lang="en-US" altLang="ko-KR" dirty="0" smtClean="0"/>
          </a:p>
          <a:p>
            <a:pPr lvl="1">
              <a:buNone/>
            </a:pPr>
            <a:r>
              <a:rPr lang="en-US" altLang="ko-KR" dirty="0" smtClean="0"/>
              <a:t>&lt;input type=”</a:t>
            </a:r>
            <a:r>
              <a:rPr lang="ko-KR" altLang="ko-KR" dirty="0" smtClean="0"/>
              <a:t>입력 형식</a:t>
            </a:r>
            <a:r>
              <a:rPr lang="en-US" altLang="ko-KR" dirty="0" smtClean="0"/>
              <a:t>” </a:t>
            </a:r>
            <a:r>
              <a:rPr lang="en-US" altLang="ko-KR" dirty="0" smtClean="0">
                <a:solidFill>
                  <a:srgbClr val="FF0000"/>
                </a:solidFill>
              </a:rPr>
              <a:t>name=”foo”</a:t>
            </a:r>
            <a:r>
              <a:rPr lang="en-US" altLang="ko-KR" dirty="0" smtClean="0"/>
              <a:t>, value=”</a:t>
            </a:r>
            <a:r>
              <a:rPr lang="ko-KR" altLang="ko-KR" dirty="0" smtClean="0"/>
              <a:t>입력 값</a:t>
            </a:r>
            <a:r>
              <a:rPr lang="en-US" altLang="ko-KR" dirty="0" smtClean="0"/>
              <a:t>”/&gt;</a:t>
            </a:r>
          </a:p>
          <a:p>
            <a:pPr lvl="1"/>
            <a:r>
              <a:rPr lang="en-US" altLang="ko-KR" dirty="0" smtClean="0"/>
              <a:t>name </a:t>
            </a:r>
            <a:r>
              <a:rPr lang="ko-KR" altLang="ko-KR" dirty="0" smtClean="0"/>
              <a:t>속성은 입력 요소의 이름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value </a:t>
            </a:r>
            <a:r>
              <a:rPr lang="ko-KR" altLang="ko-KR" dirty="0" smtClean="0"/>
              <a:t>속성은 입력 요소의 값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type </a:t>
            </a:r>
            <a:r>
              <a:rPr lang="ko-KR" altLang="ko-KR" dirty="0" smtClean="0"/>
              <a:t>속성은 입력 폼의 유형을 결정</a:t>
            </a:r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pPr/>
              <a:t>9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1259632" y="4653136"/>
          <a:ext cx="7056784" cy="15849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978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589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8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 smtClean="0"/>
                        <a:t>텍스트 관련</a:t>
                      </a:r>
                      <a:endParaRPr lang="ko-KR" alt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b="0" dirty="0" smtClean="0"/>
                        <a:t>text (</a:t>
                      </a:r>
                      <a:r>
                        <a:rPr lang="ko-KR" altLang="en-US" sz="1600" b="0" dirty="0" smtClean="0"/>
                        <a:t>문자열 입력 필드</a:t>
                      </a:r>
                      <a:r>
                        <a:rPr lang="en-US" altLang="ko-KR" sz="1600" b="0" dirty="0" smtClean="0"/>
                        <a:t>), password (</a:t>
                      </a:r>
                      <a:r>
                        <a:rPr lang="ko-KR" altLang="en-US" sz="1600" b="0" dirty="0" smtClean="0"/>
                        <a:t>암호 문자열</a:t>
                      </a:r>
                      <a:r>
                        <a:rPr lang="en-US" altLang="ko-KR" sz="1600" b="0" dirty="0" smtClean="0"/>
                        <a:t>)</a:t>
                      </a:r>
                      <a:r>
                        <a:rPr lang="ko-KR" altLang="en-US" sz="1600" b="0" dirty="0" smtClean="0"/>
                        <a:t> </a:t>
                      </a:r>
                      <a:endParaRPr lang="ko-KR" altLang="en-US" sz="16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2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선택 관련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radio (</a:t>
                      </a:r>
                      <a:r>
                        <a:rPr lang="ko-KR" altLang="en-US" sz="1600" dirty="0" smtClean="0"/>
                        <a:t>단일 선택</a:t>
                      </a:r>
                      <a:r>
                        <a:rPr lang="en-US" altLang="ko-KR" sz="1600" dirty="0" smtClean="0"/>
                        <a:t>), checkbox (</a:t>
                      </a:r>
                      <a:r>
                        <a:rPr lang="ko-KR" altLang="en-US" sz="1600" dirty="0" smtClean="0"/>
                        <a:t>복수 선택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93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버튼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submit (</a:t>
                      </a:r>
                      <a:r>
                        <a:rPr lang="ko-KR" altLang="en-US" sz="1600" dirty="0" smtClean="0"/>
                        <a:t>전송 버튼</a:t>
                      </a:r>
                      <a:r>
                        <a:rPr lang="en-US" altLang="ko-KR" sz="1600" dirty="0" smtClean="0"/>
                        <a:t>), reset (</a:t>
                      </a:r>
                      <a:r>
                        <a:rPr lang="ko-KR" altLang="en-US" sz="1600" dirty="0" smtClean="0"/>
                        <a:t>초기화 버튼</a:t>
                      </a:r>
                      <a:r>
                        <a:rPr lang="en-US" altLang="ko-KR" sz="1600" dirty="0" smtClean="0"/>
                        <a:t>), button (</a:t>
                      </a:r>
                      <a:r>
                        <a:rPr lang="ko-KR" altLang="en-US" sz="1600" dirty="0" smtClean="0"/>
                        <a:t>임의 기능 버튼</a:t>
                      </a:r>
                      <a:r>
                        <a:rPr lang="en-US" altLang="ko-KR" sz="1600" dirty="0" smtClean="0"/>
                        <a:t>), image (</a:t>
                      </a:r>
                      <a:r>
                        <a:rPr lang="ko-KR" altLang="en-US" sz="1600" dirty="0" smtClean="0"/>
                        <a:t>이미지를 전송 버튼으로 정의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73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 smtClean="0"/>
                        <a:t>기타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/>
                        <a:t>file (</a:t>
                      </a:r>
                      <a:r>
                        <a:rPr lang="ko-KR" altLang="en-US" sz="1600" dirty="0" smtClean="0"/>
                        <a:t>파일 선택</a:t>
                      </a:r>
                      <a:r>
                        <a:rPr lang="en-US" altLang="ko-KR" sz="1600" dirty="0" smtClean="0"/>
                        <a:t>), hidden (</a:t>
                      </a:r>
                      <a:r>
                        <a:rPr lang="ko-KR" altLang="en-US" sz="1600" dirty="0" smtClean="0"/>
                        <a:t>숨김 필드</a:t>
                      </a:r>
                      <a:r>
                        <a:rPr lang="en-US" altLang="ko-KR" sz="1600" dirty="0" smtClean="0"/>
                        <a:t>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직선 화살표 연결선 2"/>
          <p:cNvCxnSpPr/>
          <p:nvPr/>
        </p:nvCxnSpPr>
        <p:spPr>
          <a:xfrm>
            <a:off x="4932040" y="3501008"/>
            <a:ext cx="432048" cy="2880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64088" y="3579874"/>
            <a:ext cx="374993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Refer later in the </a:t>
            </a:r>
            <a:r>
              <a:rPr lang="en-US" altLang="ko-KR" dirty="0" err="1" smtClean="0"/>
              <a:t>javascript</a:t>
            </a:r>
            <a:endParaRPr lang="en-US" altLang="ko-KR" dirty="0" smtClean="0"/>
          </a:p>
          <a:p>
            <a:r>
              <a:rPr lang="en-US" altLang="ko-KR" i="1" dirty="0" smtClean="0"/>
              <a:t>If foo == “</a:t>
            </a:r>
            <a:r>
              <a:rPr lang="en-US" altLang="ko-KR" i="1" dirty="0" err="1" smtClean="0"/>
              <a:t>blabla</a:t>
            </a:r>
            <a:r>
              <a:rPr lang="en-US" altLang="ko-KR" i="1" dirty="0" smtClean="0"/>
              <a:t>” …</a:t>
            </a:r>
          </a:p>
          <a:p>
            <a:r>
              <a:rPr lang="en-US" altLang="ko-KR" dirty="0" smtClean="0"/>
              <a:t>Actual handling of events (next lecture)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92149518"/>
      </p:ext>
    </p:extLst>
  </p:cSld>
  <p:clrMapOvr>
    <a:masterClrMapping/>
  </p:clrMapOvr>
</p:sld>
</file>

<file path=ppt/theme/theme1.xml><?xml version="1.0" encoding="utf-8"?>
<a:theme xmlns:a="http://schemas.openxmlformats.org/drawingml/2006/main" name="New_Simple01">
  <a:themeElements>
    <a:clrScheme name="New_Simple01">
      <a:dk1>
        <a:sysClr val="windowText" lastClr="000000"/>
      </a:dk1>
      <a:lt1>
        <a:sysClr val="window" lastClr="FFFFFF"/>
      </a:lt1>
      <a:dk2>
        <a:srgbClr val="562B71"/>
      </a:dk2>
      <a:lt2>
        <a:srgbClr val="DFF0F7"/>
      </a:lt2>
      <a:accent1>
        <a:srgbClr val="6BA2DF"/>
      </a:accent1>
      <a:accent2>
        <a:srgbClr val="C0504D"/>
      </a:accent2>
      <a:accent3>
        <a:srgbClr val="9BBB59"/>
      </a:accent3>
      <a:accent4>
        <a:srgbClr val="8064A2"/>
      </a:accent4>
      <a:accent5>
        <a:srgbClr val="AA5E74"/>
      </a:accent5>
      <a:accent6>
        <a:srgbClr val="EF9031"/>
      </a:accent6>
      <a:hlink>
        <a:srgbClr val="FF0000"/>
      </a:hlink>
      <a:folHlink>
        <a:srgbClr val="92D050"/>
      </a:folHlink>
    </a:clrScheme>
    <a:fontScheme name="New_Simple01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맑은 고딕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ew_Simple01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hade val="100000"/>
                <a:satMod val="165000"/>
              </a:schemeClr>
            </a:gs>
            <a:gs pos="55000">
              <a:schemeClr val="phClr">
                <a:tint val="83000"/>
                <a:shade val="100000"/>
                <a:satMod val="155000"/>
              </a:schemeClr>
            </a:gs>
            <a:gs pos="100000">
              <a:schemeClr val="phClr">
                <a:shade val="85000"/>
                <a:satMod val="100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20040000"/>
            </a:lightRig>
          </a:scene3d>
          <a:sp3d contourW="12700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hueMod val="105000"/>
                <a:satMod val="250000"/>
              </a:schemeClr>
            </a:gs>
            <a:gs pos="100000">
              <a:schemeClr val="phClr">
                <a:tint val="95000"/>
                <a:shade val="100000"/>
                <a:satMod val="200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4000"/>
                <a:satMod val="200000"/>
              </a:schemeClr>
            </a:gs>
            <a:gs pos="100000">
              <a:schemeClr val="phClr">
                <a:shade val="70000"/>
                <a:satMod val="200000"/>
              </a:schemeClr>
            </a:gs>
          </a:gsLst>
          <a:path path="circle">
            <a:fillToRect l="40000" r="40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TC010237555[[fn=심플 테마]]</Template>
  <TotalTime>1954</TotalTime>
  <Words>3967</Words>
  <Application>Microsoft Office PowerPoint</Application>
  <PresentationFormat>화면 슬라이드 쇼(4:3)</PresentationFormat>
  <Paragraphs>494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50" baseType="lpstr">
      <vt:lpstr>굴림</vt:lpstr>
      <vt:lpstr>나눔고딕코딩</vt:lpstr>
      <vt:lpstr>맑은 고딕</vt:lpstr>
      <vt:lpstr>한컴바탕</vt:lpstr>
      <vt:lpstr>Arial</vt:lpstr>
      <vt:lpstr>Times New Roman</vt:lpstr>
      <vt:lpstr>Tw Cen MT</vt:lpstr>
      <vt:lpstr>Wingdings</vt:lpstr>
      <vt:lpstr>Wingdings 3</vt:lpstr>
      <vt:lpstr>New_Simple01</vt:lpstr>
      <vt:lpstr>4장. 다양한 입력 폼</vt:lpstr>
      <vt:lpstr>목차</vt:lpstr>
      <vt:lpstr>4.1 폼 이해하기</vt:lpstr>
      <vt:lpstr>&lt;form&gt; 요소의 사용</vt:lpstr>
      <vt:lpstr>다양한 입력 폼 예제</vt:lpstr>
      <vt:lpstr>&lt;form&gt; 요소의 주요 속성</vt:lpstr>
      <vt:lpstr>get방식과 post방식</vt:lpstr>
      <vt:lpstr>4.2 기본 형식으로 입력하기</vt:lpstr>
      <vt:lpstr>입력 폼의 형태</vt:lpstr>
      <vt:lpstr>텍스트 입력</vt:lpstr>
      <vt:lpstr>PowerPoint 프레젠테이션</vt:lpstr>
      <vt:lpstr> 아이디와 비밀번호, 요청사항 입력 </vt:lpstr>
      <vt:lpstr>선택항목의 입력</vt:lpstr>
      <vt:lpstr>PowerPoint 프레젠테이션</vt:lpstr>
      <vt:lpstr>PowerPoint 프레젠테이션</vt:lpstr>
      <vt:lpstr>버튼 입력</vt:lpstr>
      <vt:lpstr>PowerPoint 프레젠테이션</vt:lpstr>
      <vt:lpstr>PowerPoint 프레젠테이션</vt:lpstr>
      <vt:lpstr>기타 입력 필드</vt:lpstr>
      <vt:lpstr>PowerPoint 프레젠테이션</vt:lpstr>
      <vt:lpstr>PowerPoint 프레젠테이션</vt:lpstr>
      <vt:lpstr>입력 필드의 그룹핑</vt:lpstr>
      <vt:lpstr>도서 검색 예제</vt:lpstr>
      <vt:lpstr>PowerPoint 프레젠테이션</vt:lpstr>
      <vt:lpstr>4.3 고급 형식으로 입력하기</vt:lpstr>
      <vt:lpstr>&lt;input&gt; 요소에 추가된 입력 형식</vt:lpstr>
      <vt:lpstr>추가 입력요소 및 유효성 검사</vt:lpstr>
      <vt:lpstr>서식이 있는 텍스트 입력</vt:lpstr>
      <vt:lpstr>PowerPoint 프레젠테이션</vt:lpstr>
      <vt:lpstr>PowerPoint 프레젠테이션</vt:lpstr>
      <vt:lpstr>날짜와 시간 입력</vt:lpstr>
      <vt:lpstr>PowerPoint 프레젠테이션</vt:lpstr>
      <vt:lpstr>날짜와 시간 입력 예제 </vt:lpstr>
      <vt:lpstr>색상 및 숫자 입력</vt:lpstr>
      <vt:lpstr>PowerPoint 프레젠테이션</vt:lpstr>
      <vt:lpstr>고급 입력 요소</vt:lpstr>
      <vt:lpstr>PowerPoint 프레젠테이션</vt:lpstr>
      <vt:lpstr>PowerPoint 프레젠테이션</vt:lpstr>
      <vt:lpstr>도서 구입 요청 예제 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gjkim</cp:lastModifiedBy>
  <cp:revision>228</cp:revision>
  <dcterms:created xsi:type="dcterms:W3CDTF">2006-10-05T04:04:58Z</dcterms:created>
  <dcterms:modified xsi:type="dcterms:W3CDTF">2021-11-10T02:34:30Z</dcterms:modified>
</cp:coreProperties>
</file>