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306" r:id="rId4"/>
    <p:sldId id="309" r:id="rId5"/>
    <p:sldId id="310" r:id="rId6"/>
    <p:sldId id="314" r:id="rId7"/>
    <p:sldId id="315" r:id="rId8"/>
    <p:sldId id="318" r:id="rId9"/>
    <p:sldId id="319" r:id="rId10"/>
    <p:sldId id="320" r:id="rId11"/>
    <p:sldId id="316" r:id="rId12"/>
    <p:sldId id="317" r:id="rId13"/>
    <p:sldId id="321" r:id="rId14"/>
    <p:sldId id="322" r:id="rId15"/>
    <p:sldId id="323" r:id="rId16"/>
    <p:sldId id="324" r:id="rId17"/>
    <p:sldId id="307" r:id="rId18"/>
    <p:sldId id="259" r:id="rId19"/>
    <p:sldId id="325" r:id="rId20"/>
    <p:sldId id="326" r:id="rId21"/>
    <p:sldId id="327" r:id="rId22"/>
    <p:sldId id="328" r:id="rId23"/>
    <p:sldId id="329" r:id="rId24"/>
    <p:sldId id="330" r:id="rId25"/>
    <p:sldId id="308" r:id="rId26"/>
    <p:sldId id="311" r:id="rId27"/>
    <p:sldId id="312" r:id="rId28"/>
    <p:sldId id="313" r:id="rId29"/>
    <p:sldId id="336" r:id="rId30"/>
    <p:sldId id="331" r:id="rId31"/>
    <p:sldId id="332" r:id="rId32"/>
    <p:sldId id="333" r:id="rId33"/>
    <p:sldId id="334" r:id="rId34"/>
    <p:sldId id="335" r:id="rId35"/>
    <p:sldId id="337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70" autoAdjust="0"/>
  </p:normalViewPr>
  <p:slideViewPr>
    <p:cSldViewPr>
      <p:cViewPr varScale="1">
        <p:scale>
          <a:sx n="114" d="100"/>
          <a:sy n="114" d="100"/>
        </p:scale>
        <p:origin x="9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2021-11-01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맑은 고딕" pitchFamily="50" charset="-127"/>
        <a:buChar char="■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맑은 고딕" pitchFamily="50" charset="-127"/>
        <a:buChar char="­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링크와 멀티미디어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r>
              <a:rPr lang="en-US" altLang="ko-KR" dirty="0"/>
              <a:t>HTML5 </a:t>
            </a:r>
            <a:r>
              <a:rPr lang="ko-KR" altLang="en-US" dirty="0"/>
              <a:t>웹 프로그래밍 입문</a:t>
            </a:r>
            <a:r>
              <a:rPr lang="en-US" altLang="ko-KR" dirty="0"/>
              <a:t>(</a:t>
            </a:r>
            <a:r>
              <a:rPr lang="ko-KR" altLang="en-US" dirty="0"/>
              <a:t>교수용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84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문서 내 특정 위치로 이동</a:t>
            </a:r>
            <a:r>
              <a:rPr lang="en-US" altLang="ko-KR" dirty="0" smtClean="0"/>
              <a:t> &lt;a&gt;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동일한 문서 내에서 특정 지점으로 연결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목적지인 특정 지점은 </a:t>
            </a:r>
            <a:r>
              <a:rPr lang="ko-KR" altLang="en-US" dirty="0" smtClean="0"/>
              <a:t>일종의 </a:t>
            </a:r>
            <a:r>
              <a:rPr lang="ko-KR" altLang="ko-KR" dirty="0" smtClean="0"/>
              <a:t>책갈피 링크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ko-KR" dirty="0" smtClean="0"/>
              <a:t>목차를 선택</a:t>
            </a:r>
            <a:r>
              <a:rPr lang="ko-KR" altLang="en-US" dirty="0" smtClean="0"/>
              <a:t>하면</a:t>
            </a:r>
            <a:r>
              <a:rPr lang="ko-KR" altLang="ko-KR" dirty="0" smtClean="0"/>
              <a:t> 원하는 </a:t>
            </a:r>
            <a:r>
              <a:rPr lang="ko-KR" altLang="en-US" dirty="0" smtClean="0"/>
              <a:t>책갈피</a:t>
            </a:r>
            <a:r>
              <a:rPr lang="en-US" altLang="ko-KR" dirty="0" smtClean="0"/>
              <a:t> </a:t>
            </a:r>
            <a:r>
              <a:rPr lang="ko-KR" altLang="ko-KR" dirty="0" smtClean="0"/>
              <a:t>위치로 바로 </a:t>
            </a:r>
            <a:r>
              <a:rPr lang="ko-KR" altLang="en-US" dirty="0" smtClean="0"/>
              <a:t>간다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문서가 길 경우 사용하면 효과적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ko-KR" dirty="0" smtClean="0">
                <a:solidFill>
                  <a:srgbClr val="FF0000"/>
                </a:solidFill>
              </a:rPr>
              <a:t>목적지 앵커</a:t>
            </a:r>
            <a:r>
              <a:rPr lang="ko-KR" altLang="en-US" dirty="0" smtClean="0">
                <a:solidFill>
                  <a:srgbClr val="FF0000"/>
                </a:solidFill>
              </a:rPr>
              <a:t>의 설정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altLang="ko-KR" dirty="0" smtClean="0"/>
              <a:t>&lt;a </a:t>
            </a:r>
            <a:r>
              <a:rPr lang="en-US" altLang="ko-KR" dirty="0" smtClean="0">
                <a:solidFill>
                  <a:srgbClr val="FF0000"/>
                </a:solidFill>
              </a:rPr>
              <a:t>id=“</a:t>
            </a:r>
            <a:r>
              <a:rPr lang="ko-KR" altLang="ko-KR" dirty="0" smtClean="0">
                <a:solidFill>
                  <a:srgbClr val="FF0000"/>
                </a:solidFill>
              </a:rPr>
              <a:t>고유아이디</a:t>
            </a:r>
            <a:r>
              <a:rPr lang="en-US" altLang="ko-KR" dirty="0" smtClean="0">
                <a:solidFill>
                  <a:srgbClr val="FF0000"/>
                </a:solidFill>
              </a:rPr>
              <a:t>”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문서 내 이동할 목적지</a:t>
            </a:r>
            <a:r>
              <a:rPr lang="en-US" altLang="ko-KR" dirty="0" smtClean="0"/>
              <a:t> &lt;/a&gt; </a:t>
            </a:r>
          </a:p>
          <a:p>
            <a:pPr lvl="1"/>
            <a:r>
              <a:rPr lang="ko-KR" altLang="ko-KR" dirty="0" smtClean="0">
                <a:solidFill>
                  <a:srgbClr val="FF0000"/>
                </a:solidFill>
              </a:rPr>
              <a:t>시작점 앵커</a:t>
            </a:r>
            <a:r>
              <a:rPr lang="ko-KR" altLang="en-US" dirty="0" smtClean="0">
                <a:solidFill>
                  <a:srgbClr val="FF0000"/>
                </a:solidFill>
              </a:rPr>
              <a:t>의</a:t>
            </a:r>
            <a:r>
              <a:rPr lang="ko-KR" altLang="ko-KR" dirty="0" smtClean="0">
                <a:solidFill>
                  <a:srgbClr val="FF0000"/>
                </a:solidFill>
              </a:rPr>
              <a:t> 설정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altLang="ko-KR" dirty="0" smtClean="0"/>
              <a:t>&lt;a </a:t>
            </a:r>
            <a:r>
              <a:rPr lang="en-US" altLang="ko-KR" dirty="0" err="1" smtClean="0">
                <a:solidFill>
                  <a:srgbClr val="FF0000"/>
                </a:solidFill>
              </a:rPr>
              <a:t>href</a:t>
            </a:r>
            <a:r>
              <a:rPr lang="en-US" altLang="ko-KR" dirty="0" smtClean="0">
                <a:solidFill>
                  <a:srgbClr val="FF0000"/>
                </a:solidFill>
              </a:rPr>
              <a:t> = “#</a:t>
            </a:r>
            <a:r>
              <a:rPr lang="ko-KR" altLang="ko-KR" dirty="0" smtClean="0">
                <a:solidFill>
                  <a:srgbClr val="FF0000"/>
                </a:solidFill>
              </a:rPr>
              <a:t>고유아이디</a:t>
            </a:r>
            <a:r>
              <a:rPr lang="en-US" altLang="ko-KR" dirty="0" smtClean="0">
                <a:solidFill>
                  <a:srgbClr val="FF0000"/>
                </a:solidFill>
              </a:rPr>
              <a:t>”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링크 설정된 </a:t>
            </a:r>
            <a:r>
              <a:rPr lang="en-US" altLang="ko-KR" dirty="0" smtClean="0"/>
              <a:t>‘</a:t>
            </a:r>
            <a:r>
              <a:rPr lang="ko-KR" altLang="ko-KR" dirty="0" smtClean="0"/>
              <a:t>고유아이디</a:t>
            </a:r>
            <a:r>
              <a:rPr lang="en-US" altLang="ko-KR" dirty="0" smtClean="0"/>
              <a:t>’</a:t>
            </a:r>
            <a:r>
              <a:rPr lang="ko-KR" altLang="ko-KR" dirty="0" smtClean="0"/>
              <a:t> 위치로 이동</a:t>
            </a:r>
            <a:r>
              <a:rPr lang="en-US" altLang="ko-KR" dirty="0" smtClean="0"/>
              <a:t>&lt;/a&gt;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115616" y="5085184"/>
            <a:ext cx="6048672" cy="1080120"/>
          </a:xfrm>
          <a:prstGeom prst="rect">
            <a:avLst/>
          </a:prstGeom>
          <a:solidFill>
            <a:srgbClr val="D6E3B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[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노트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: id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속성 사용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] 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이전 버전의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HTML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에서는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name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속성을 사용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HTML5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에서는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name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속성 대신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id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속성을 사용 권장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링크의 목적지 앵커 지정</a:t>
            </a:r>
            <a:r>
              <a:rPr lang="en-US" altLang="ko-KR" dirty="0" smtClean="0"/>
              <a:t>: &lt;a id=”…”&gt;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id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문서 내의 원하는 위치에 목적지 앵커를 설정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이름을 지정하는 것이</a:t>
            </a:r>
            <a:r>
              <a:rPr lang="ko-KR" altLang="en-US" dirty="0" smtClean="0"/>
              <a:t>므로</a:t>
            </a:r>
            <a:r>
              <a:rPr lang="en-US" altLang="ko-KR" dirty="0" smtClean="0"/>
              <a:t> &lt;a&gt; </a:t>
            </a:r>
            <a:r>
              <a:rPr lang="ko-KR" altLang="ko-KR" dirty="0" smtClean="0"/>
              <a:t>와</a:t>
            </a:r>
            <a:r>
              <a:rPr lang="en-US" altLang="ko-KR" dirty="0" smtClean="0"/>
              <a:t> &lt;/a&gt; </a:t>
            </a:r>
            <a:r>
              <a:rPr lang="ko-KR" altLang="ko-KR" dirty="0" smtClean="0"/>
              <a:t>사이에 텍스트 필요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없음</a:t>
            </a:r>
            <a:endParaRPr lang="ko-KR" altLang="ko-KR" dirty="0" smtClean="0"/>
          </a:p>
          <a:p>
            <a:pPr lvl="3"/>
            <a:endParaRPr lang="ko-KR" altLang="ko-KR" dirty="0" smtClean="0"/>
          </a:p>
          <a:p>
            <a:pPr lvl="1">
              <a:buNone/>
            </a:pPr>
            <a:r>
              <a:rPr lang="ko-KR" altLang="ko-KR" dirty="0" smtClean="0"/>
              <a:t>예</a:t>
            </a:r>
            <a:r>
              <a:rPr lang="en-US" altLang="ko-KR" dirty="0" smtClean="0"/>
              <a:t>) &lt;a </a:t>
            </a:r>
            <a:r>
              <a:rPr lang="en-US" altLang="ko-KR" dirty="0" smtClean="0">
                <a:solidFill>
                  <a:srgbClr val="FF0000"/>
                </a:solidFill>
              </a:rPr>
              <a:t>id="book001"</a:t>
            </a:r>
            <a:r>
              <a:rPr lang="en-US" altLang="ko-KR" dirty="0" smtClean="0"/>
              <a:t>&gt;&lt;/a&gt; &lt;</a:t>
            </a:r>
            <a:r>
              <a:rPr lang="en-US" altLang="ko-KR" dirty="0" err="1" smtClean="0"/>
              <a:t>li</a:t>
            </a:r>
            <a:r>
              <a:rPr lang="en-US" altLang="ko-KR" dirty="0" smtClean="0"/>
              <a:t>&gt;</a:t>
            </a:r>
            <a:r>
              <a:rPr lang="ko-KR" altLang="ko-KR" dirty="0" smtClean="0"/>
              <a:t>멀티미디어 배움터</a:t>
            </a:r>
            <a:r>
              <a:rPr lang="en-US" altLang="ko-KR" dirty="0" smtClean="0"/>
              <a:t> 2.0&lt;/</a:t>
            </a:r>
            <a:r>
              <a:rPr lang="en-US" altLang="ko-KR" dirty="0" err="1" smtClean="0"/>
              <a:t>li</a:t>
            </a:r>
            <a:r>
              <a:rPr lang="en-US" altLang="ko-KR" dirty="0" smtClean="0"/>
              <a:t>&gt;</a:t>
            </a:r>
          </a:p>
          <a:p>
            <a:pPr lvl="3">
              <a:buNone/>
            </a:pPr>
            <a:endParaRPr lang="ko-KR" altLang="ko-KR" dirty="0" smtClean="0"/>
          </a:p>
          <a:p>
            <a:r>
              <a:rPr lang="ko-KR" altLang="ko-KR" dirty="0" smtClean="0"/>
              <a:t>시작점 앵커에서 링크 연결</a:t>
            </a:r>
            <a:r>
              <a:rPr lang="en-US" altLang="ko-KR" dirty="0" smtClean="0"/>
              <a:t>: 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=”#…”&gt;</a:t>
            </a:r>
            <a:endParaRPr lang="ko-KR" altLang="ko-KR" dirty="0" smtClean="0"/>
          </a:p>
          <a:p>
            <a:pPr lvl="1"/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속성에 목적지 앵커의 아이디를 지정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목적지 앵커에서 아이디 설정할 때는 이름만 </a:t>
            </a:r>
            <a:r>
              <a:rPr lang="ko-KR" altLang="en-US" dirty="0" smtClean="0"/>
              <a:t>기입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아이디를 이용할 때는</a:t>
            </a:r>
            <a:r>
              <a:rPr lang="en-US" altLang="ko-KR" dirty="0" smtClean="0"/>
              <a:t> #</a:t>
            </a:r>
            <a:r>
              <a:rPr lang="ko-KR" altLang="ko-KR" dirty="0" smtClean="0"/>
              <a:t>으로 시작</a:t>
            </a:r>
            <a:endParaRPr lang="en-US" altLang="ko-KR" dirty="0" smtClean="0"/>
          </a:p>
          <a:p>
            <a:pPr lvl="3"/>
            <a:endParaRPr lang="ko-KR" altLang="ko-KR" dirty="0" smtClean="0"/>
          </a:p>
          <a:p>
            <a:pPr lvl="1">
              <a:buNone/>
            </a:pPr>
            <a:r>
              <a:rPr lang="ko-KR" altLang="ko-KR" dirty="0" smtClean="0"/>
              <a:t>예</a:t>
            </a:r>
            <a:r>
              <a:rPr lang="en-US" altLang="ko-KR" dirty="0" smtClean="0"/>
              <a:t>) &lt;a </a:t>
            </a:r>
            <a:r>
              <a:rPr lang="en-US" altLang="ko-KR" dirty="0" err="1" smtClean="0">
                <a:solidFill>
                  <a:srgbClr val="FF0000"/>
                </a:solidFill>
              </a:rPr>
              <a:t>href</a:t>
            </a:r>
            <a:r>
              <a:rPr lang="en-US" altLang="ko-KR" dirty="0" smtClean="0">
                <a:solidFill>
                  <a:srgbClr val="FF0000"/>
                </a:solidFill>
              </a:rPr>
              <a:t>="#book001"</a:t>
            </a:r>
            <a:r>
              <a:rPr lang="en-US" altLang="ko-KR" dirty="0" smtClean="0"/>
              <a:t>&gt;</a:t>
            </a:r>
            <a:r>
              <a:rPr lang="ko-KR" altLang="ko-KR" dirty="0" smtClean="0"/>
              <a:t>최윤철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임순범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공저</a:t>
            </a:r>
            <a:r>
              <a:rPr lang="en-US" altLang="ko-KR" dirty="0" smtClean="0"/>
              <a:t>, </a:t>
            </a:r>
            <a:r>
              <a:rPr lang="ko-KR" altLang="ko-KR" dirty="0" smtClean="0"/>
              <a:t>멀티미디어 배움</a:t>
            </a:r>
            <a:r>
              <a:rPr lang="ko-KR" altLang="en-US" dirty="0" smtClean="0"/>
              <a:t>터</a:t>
            </a:r>
            <a:r>
              <a:rPr lang="en-US" altLang="ko-KR" dirty="0" smtClean="0"/>
              <a:t>2.0&lt;/a&gt;</a:t>
            </a:r>
            <a:endParaRPr lang="ko-KR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dirty="0" smtClean="0"/>
              <a:t>링크 예제</a:t>
            </a:r>
            <a:r>
              <a:rPr lang="en-US" altLang="ko-KR" dirty="0" smtClean="0"/>
              <a:t> (2) : </a:t>
            </a:r>
            <a:r>
              <a:rPr lang="ko-KR" altLang="ko-KR" dirty="0" smtClean="0"/>
              <a:t>문서 내 위치로 이동</a:t>
            </a:r>
            <a:r>
              <a:rPr lang="en-US" altLang="ko-KR" b="1" dirty="0" smtClean="0"/>
              <a:t> 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1628800"/>
            <a:ext cx="7992888" cy="483209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….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ol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최윤철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임순범 공저</a:t>
            </a:r>
            <a:r>
              <a:rPr lang="en-US" altLang="ko-KR" sz="1400" dirty="0" smtClean="0"/>
              <a:t>,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400" dirty="0" smtClean="0">
                <a:solidFill>
                  <a:srgbClr val="FF0000"/>
                </a:solidFill>
              </a:rPr>
              <a:t>="#book001"&gt;</a:t>
            </a:r>
            <a:r>
              <a:rPr lang="ko-KR" altLang="ko-KR" sz="1400" dirty="0" smtClean="0">
                <a:solidFill>
                  <a:srgbClr val="FF0000"/>
                </a:solidFill>
              </a:rPr>
              <a:t>멀티미디어 배움터</a:t>
            </a:r>
            <a:r>
              <a:rPr lang="en-US" altLang="ko-KR" sz="1400" dirty="0" smtClean="0">
                <a:solidFill>
                  <a:srgbClr val="FF0000"/>
                </a:solidFill>
              </a:rPr>
              <a:t> 2.0&lt;/a&gt;,</a:t>
            </a:r>
            <a:r>
              <a:rPr lang="en-US" altLang="ko-KR" sz="1400" dirty="0" smtClean="0"/>
              <a:t> </a:t>
            </a:r>
            <a:r>
              <a:rPr lang="ko-KR" altLang="ko-KR" sz="1400" dirty="0" err="1" smtClean="0"/>
              <a:t>생능출판사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T.Vaughan</a:t>
            </a:r>
            <a:r>
              <a:rPr lang="en-US" altLang="ko-KR" sz="1400" dirty="0" smtClean="0"/>
              <a:t>,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400" dirty="0" smtClean="0">
                <a:solidFill>
                  <a:srgbClr val="FF0000"/>
                </a:solidFill>
              </a:rPr>
              <a:t>="#book002"&gt;Multimedia: Making It Work, 7th Ed&lt;/a&gt;</a:t>
            </a:r>
            <a:r>
              <a:rPr lang="en-US" altLang="ko-KR" sz="1400" dirty="0" smtClean="0"/>
              <a:t>,  </a:t>
            </a:r>
            <a:r>
              <a:rPr lang="en-US" altLang="ko-KR" sz="1400" dirty="0" err="1" smtClean="0"/>
              <a:t>McGrawHill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Z.Li</a:t>
            </a:r>
            <a:r>
              <a:rPr lang="en-US" altLang="ko-KR" sz="1400" dirty="0" smtClean="0"/>
              <a:t> and </a:t>
            </a:r>
            <a:r>
              <a:rPr lang="en-US" altLang="ko-KR" sz="1400" dirty="0" err="1" smtClean="0"/>
              <a:t>M.S.Drew</a:t>
            </a:r>
            <a:r>
              <a:rPr lang="en-US" altLang="ko-KR" sz="1400" dirty="0" smtClean="0"/>
              <a:t>, Fundamentals of Multimedia, </a:t>
            </a:r>
            <a:r>
              <a:rPr lang="en-US" altLang="ko-KR" sz="1400" dirty="0" err="1" smtClean="0"/>
              <a:t>PrenticeHall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ol</a:t>
            </a:r>
            <a:r>
              <a:rPr lang="en-US" altLang="ko-KR" sz="1400" dirty="0" smtClean="0"/>
              <a:t>&gt;&lt;/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…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&lt;h3&gt;</a:t>
            </a:r>
            <a:r>
              <a:rPr lang="ko-KR" altLang="ko-KR" sz="1400" dirty="0" smtClean="0"/>
              <a:t>참고도서 소개</a:t>
            </a:r>
            <a:r>
              <a:rPr lang="en-US" altLang="ko-KR" sz="1400" dirty="0" smtClean="0"/>
              <a:t>&lt;/h2&gt;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ol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&lt;a  id="book001"&gt;&lt;/a&gt;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멀티미디어 배움터</a:t>
            </a:r>
            <a:r>
              <a:rPr lang="en-US" altLang="ko-KR" sz="1400" dirty="0" smtClean="0"/>
              <a:t> 2.0&lt;/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&lt;table border="1“&gt;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&gt;&lt;td&gt;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r>
              <a:rPr lang="ko-KR" altLang="ko-KR" sz="1400" dirty="0" smtClean="0"/>
              <a:t>저자</a:t>
            </a:r>
            <a:r>
              <a:rPr lang="en-US" altLang="ko-KR" sz="1400" dirty="0" smtClean="0"/>
              <a:t> : </a:t>
            </a:r>
            <a:r>
              <a:rPr lang="ko-KR" altLang="ko-KR" sz="1400" dirty="0" smtClean="0"/>
              <a:t>최윤철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임순범 공저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r>
              <a:rPr lang="ko-KR" altLang="ko-KR" sz="1400" dirty="0" smtClean="0"/>
              <a:t>출판사</a:t>
            </a:r>
            <a:r>
              <a:rPr lang="en-US" altLang="ko-KR" sz="1400" dirty="0" smtClean="0"/>
              <a:t> : </a:t>
            </a:r>
            <a:r>
              <a:rPr lang="ko-KR" altLang="ko-KR" sz="1400" dirty="0" err="1" smtClean="0"/>
              <a:t>생능출판사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r>
              <a:rPr lang="ko-KR" altLang="ko-KR" sz="1400" dirty="0" err="1" smtClean="0"/>
              <a:t>책소개</a:t>
            </a:r>
            <a:r>
              <a:rPr lang="en-US" altLang="ko-KR" sz="1400" dirty="0" smtClean="0"/>
              <a:t> : </a:t>
            </a:r>
            <a:r>
              <a:rPr lang="ko-KR" altLang="ko-KR" sz="1400" dirty="0" smtClean="0"/>
              <a:t>멀티미디어 </a:t>
            </a:r>
            <a:r>
              <a:rPr lang="ko-KR" altLang="ko-KR" sz="1400" dirty="0" err="1" smtClean="0"/>
              <a:t>컨텐츠를</a:t>
            </a:r>
            <a:r>
              <a:rPr lang="ko-KR" altLang="ko-KR" sz="1400" dirty="0" smtClean="0"/>
              <a:t> 제작하는데 필요한 멀티미디어의개념과 </a:t>
            </a:r>
            <a:r>
              <a:rPr lang="en-US" altLang="ko-KR" sz="1400" dirty="0" smtClean="0"/>
              <a:t> … 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&lt;/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&lt;/td&gt;&lt;/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 &lt;/table&gt;</a:t>
            </a:r>
          </a:p>
          <a:p>
            <a:pPr latinLnBrk="0"/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 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&lt;a id="book002"&gt;&lt;/a&gt;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&gt;Multimedia: Making It Work, 7th Ed.&lt;/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&lt;table border="1“&gt;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&gt;&lt;td&gt;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r>
              <a:rPr lang="ko-KR" altLang="ko-KR" sz="1400" dirty="0" smtClean="0"/>
              <a:t>저자</a:t>
            </a:r>
            <a:r>
              <a:rPr lang="en-US" altLang="ko-KR" sz="1400" dirty="0" smtClean="0"/>
              <a:t> : </a:t>
            </a:r>
            <a:r>
              <a:rPr lang="en-US" altLang="ko-KR" sz="1400" dirty="0" err="1" smtClean="0"/>
              <a:t>T.Vaughan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r>
              <a:rPr lang="ko-KR" altLang="ko-KR" sz="1400" dirty="0" smtClean="0"/>
              <a:t>출판사</a:t>
            </a:r>
            <a:r>
              <a:rPr lang="en-US" altLang="ko-KR" sz="1400" dirty="0" smtClean="0"/>
              <a:t> : </a:t>
            </a:r>
            <a:r>
              <a:rPr lang="en-US" altLang="ko-KR" sz="1400" dirty="0" err="1" smtClean="0"/>
              <a:t>McGrawHill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r>
              <a:rPr lang="ko-KR" altLang="ko-KR" sz="1400" dirty="0" err="1" smtClean="0"/>
              <a:t>책소개</a:t>
            </a:r>
            <a:r>
              <a:rPr lang="en-US" altLang="ko-KR" sz="1400" dirty="0" smtClean="0"/>
              <a:t> : Thoroughly Updated for the Latest Advances in Multimedia   ... </a:t>
            </a:r>
            <a:r>
              <a:rPr lang="ko-KR" altLang="ko-KR" sz="1400" dirty="0" smtClean="0"/>
              <a:t>생략</a:t>
            </a:r>
            <a:r>
              <a:rPr lang="en-US" altLang="ko-KR" sz="1400" dirty="0" smtClean="0"/>
              <a:t> ...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1979712" y="2348880"/>
            <a:ext cx="2149968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2195736" y="2564904"/>
            <a:ext cx="1306416" cy="26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3074" name="Picture 2" descr="E:\HTML5\figures\ex3-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109" y="2214554"/>
            <a:ext cx="2517073" cy="2928958"/>
          </a:xfrm>
          <a:prstGeom prst="rect">
            <a:avLst/>
          </a:prstGeom>
          <a:noFill/>
        </p:spPr>
      </p:pic>
      <p:pic>
        <p:nvPicPr>
          <p:cNvPr id="3075" name="Picture 3" descr="E:\HTML5\figures\ex3-2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2214554"/>
            <a:ext cx="2517074" cy="292895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539552" y="2636912"/>
            <a:ext cx="3600400" cy="2546350"/>
            <a:chOff x="186631" y="4140200"/>
            <a:chExt cx="3600400" cy="2546350"/>
          </a:xfrm>
        </p:grpSpPr>
        <p:sp>
          <p:nvSpPr>
            <p:cNvPr id="78850" name="Freeform 2"/>
            <p:cNvSpPr>
              <a:spLocks/>
            </p:cNvSpPr>
            <p:nvPr/>
          </p:nvSpPr>
          <p:spPr bwMode="auto">
            <a:xfrm rot="7545810">
              <a:off x="765969" y="5136356"/>
              <a:ext cx="1881188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75" y="600"/>
                </a:cxn>
                <a:cxn ang="0">
                  <a:pos x="2280" y="795"/>
                </a:cxn>
                <a:cxn ang="0">
                  <a:pos x="3480" y="405"/>
                </a:cxn>
                <a:cxn ang="0">
                  <a:pos x="3765" y="255"/>
                </a:cxn>
              </a:cxnLst>
              <a:rect l="0" t="0" r="r" b="b"/>
              <a:pathLst>
                <a:path w="3765" h="827">
                  <a:moveTo>
                    <a:pt x="0" y="0"/>
                  </a:moveTo>
                  <a:cubicBezTo>
                    <a:pt x="297" y="234"/>
                    <a:pt x="595" y="468"/>
                    <a:pt x="975" y="600"/>
                  </a:cubicBezTo>
                  <a:cubicBezTo>
                    <a:pt x="1355" y="732"/>
                    <a:pt x="1863" y="827"/>
                    <a:pt x="2280" y="795"/>
                  </a:cubicBezTo>
                  <a:cubicBezTo>
                    <a:pt x="2697" y="763"/>
                    <a:pt x="3232" y="495"/>
                    <a:pt x="3480" y="405"/>
                  </a:cubicBezTo>
                  <a:cubicBezTo>
                    <a:pt x="3728" y="315"/>
                    <a:pt x="3746" y="285"/>
                    <a:pt x="3765" y="255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51" name="AutoShape 3"/>
            <p:cNvSpPr>
              <a:spLocks noChangeArrowheads="1"/>
            </p:cNvSpPr>
            <p:nvPr/>
          </p:nvSpPr>
          <p:spPr bwMode="auto">
            <a:xfrm>
              <a:off x="2346871" y="4140200"/>
              <a:ext cx="1440160" cy="323850"/>
            </a:xfrm>
            <a:prstGeom prst="wedgeEllipseCallout">
              <a:avLst>
                <a:gd name="adj1" fmla="val -43181"/>
                <a:gd name="adj2" fmla="val 76273"/>
              </a:avLst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&lt;a </a:t>
              </a:r>
              <a:r>
                <a:rPr kumimoji="1" lang="en-US" altLang="ko-KR" sz="900" b="1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href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=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rPr>
                <a:t>”#book001”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&gt;</a:t>
              </a:r>
              <a:endPara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78852" name="AutoShape 4"/>
            <p:cNvSpPr>
              <a:spLocks noChangeArrowheads="1"/>
            </p:cNvSpPr>
            <p:nvPr/>
          </p:nvSpPr>
          <p:spPr bwMode="auto">
            <a:xfrm>
              <a:off x="186631" y="6378575"/>
              <a:ext cx="1224136" cy="307975"/>
            </a:xfrm>
            <a:prstGeom prst="wedgeEllipseCallout">
              <a:avLst>
                <a:gd name="adj1" fmla="val 27199"/>
                <a:gd name="adj2" fmla="val -88810"/>
              </a:avLst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&lt;a id=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rPr>
                <a:t>”book001”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&gt;</a:t>
              </a:r>
              <a:endPara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맑은 고딕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134822" y="2204864"/>
            <a:ext cx="1229266" cy="1595438"/>
            <a:chOff x="3400425" y="3689350"/>
            <a:chExt cx="1229266" cy="1595438"/>
          </a:xfrm>
        </p:grpSpPr>
        <p:sp>
          <p:nvSpPr>
            <p:cNvPr id="78853" name="AutoShape 5"/>
            <p:cNvSpPr>
              <a:spLocks noChangeArrowheads="1"/>
            </p:cNvSpPr>
            <p:nvPr/>
          </p:nvSpPr>
          <p:spPr bwMode="auto">
            <a:xfrm>
              <a:off x="3400425" y="5113338"/>
              <a:ext cx="238125" cy="171450"/>
            </a:xfrm>
            <a:prstGeom prst="rightArrow">
              <a:avLst>
                <a:gd name="adj1" fmla="val 50000"/>
                <a:gd name="adj2" fmla="val 34722"/>
              </a:avLst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54" name="AutoShape 6"/>
            <p:cNvSpPr>
              <a:spLocks noChangeArrowheads="1"/>
            </p:cNvSpPr>
            <p:nvPr/>
          </p:nvSpPr>
          <p:spPr bwMode="auto">
            <a:xfrm>
              <a:off x="3405555" y="3689350"/>
              <a:ext cx="1224136" cy="309563"/>
            </a:xfrm>
            <a:prstGeom prst="wedgeEllipseCallout">
              <a:avLst>
                <a:gd name="adj1" fmla="val 1199"/>
                <a:gd name="adj2" fmla="val 108315"/>
              </a:avLst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&lt;a id=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rPr>
                <a:t>”book001”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&gt;</a:t>
              </a:r>
              <a:endPara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329642" cy="96012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iframe</a:t>
            </a:r>
            <a:r>
              <a:rPr lang="en-US" altLang="ko-KR" dirty="0" smtClean="0"/>
              <a:t>&gt;</a:t>
            </a:r>
            <a:r>
              <a:rPr lang="ko-KR" altLang="ko-KR" dirty="0" smtClean="0"/>
              <a:t>으로 다른 문서의 내용 표시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en-US" altLang="ko-KR" dirty="0" err="1" smtClean="0">
                <a:solidFill>
                  <a:srgbClr val="FF0000"/>
                </a:solidFill>
              </a:rPr>
              <a:t>iframe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ko-KR" dirty="0" smtClean="0">
                <a:solidFill>
                  <a:srgbClr val="FF0000"/>
                </a:solidFill>
              </a:rPr>
              <a:t>요소</a:t>
            </a:r>
            <a:r>
              <a:rPr lang="en-US" altLang="ko-KR" dirty="0" smtClean="0">
                <a:solidFill>
                  <a:srgbClr val="FF0000"/>
                </a:solidFill>
              </a:rPr>
              <a:t> : </a:t>
            </a:r>
            <a:r>
              <a:rPr lang="ko-KR" altLang="ko-KR" dirty="0" smtClean="0">
                <a:solidFill>
                  <a:srgbClr val="FF0000"/>
                </a:solidFill>
              </a:rPr>
              <a:t>한 화면에서 링크로 연결된 내용 </a:t>
            </a:r>
            <a:r>
              <a:rPr lang="ko-KR" altLang="en-US" dirty="0" smtClean="0">
                <a:solidFill>
                  <a:srgbClr val="FF0000"/>
                </a:solidFill>
              </a:rPr>
              <a:t>보기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ko-KR" dirty="0" smtClean="0"/>
              <a:t>브라우저 페이지 내에 또 다른 브라우저 페이지 프레임을 삽입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여기에</a:t>
            </a:r>
            <a:r>
              <a:rPr lang="ko-KR" altLang="en-US" dirty="0" smtClean="0"/>
              <a:t>서</a:t>
            </a:r>
            <a:r>
              <a:rPr lang="ko-KR" altLang="ko-KR" dirty="0" smtClean="0"/>
              <a:t> 링크된 문서의 내용을 확인 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1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iframe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src</a:t>
            </a:r>
            <a:r>
              <a:rPr lang="en-US" altLang="ko-KR" sz="1800" dirty="0" smtClean="0"/>
              <a:t>=“</a:t>
            </a:r>
            <a:r>
              <a:rPr lang="ko-KR" altLang="ko-KR" sz="1800" dirty="0" smtClean="0"/>
              <a:t>내부 프레임에 출력할 파일 경로</a:t>
            </a:r>
            <a:r>
              <a:rPr lang="en-US" altLang="ko-KR" sz="1800" dirty="0" smtClean="0"/>
              <a:t>”&gt;&lt;/</a:t>
            </a:r>
            <a:r>
              <a:rPr lang="en-US" altLang="ko-KR" sz="1800" dirty="0" err="1" smtClean="0"/>
              <a:t>iframe</a:t>
            </a:r>
            <a:r>
              <a:rPr lang="en-US" altLang="ko-KR" sz="1800" dirty="0" smtClean="0"/>
              <a:t>&gt;</a:t>
            </a:r>
            <a:endParaRPr lang="ko-KR" altLang="ko-KR" sz="1800" dirty="0" smtClean="0"/>
          </a:p>
          <a:p>
            <a:pPr lvl="4">
              <a:buNone/>
            </a:pP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iframe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요소의 속성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width, height, name</a:t>
            </a:r>
          </a:p>
          <a:p>
            <a:pPr marL="742950" lvl="2" indent="-342900">
              <a:buClr>
                <a:schemeClr val="accent1"/>
              </a:buClr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iframe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=”</a:t>
            </a:r>
            <a:r>
              <a:rPr lang="ko-KR" altLang="ko-KR" dirty="0" smtClean="0"/>
              <a:t>파일주소</a:t>
            </a:r>
            <a:r>
              <a:rPr lang="en-US" altLang="ko-KR" dirty="0" smtClean="0"/>
              <a:t>” width=”</a:t>
            </a:r>
            <a:r>
              <a:rPr lang="ko-KR" altLang="ko-KR" dirty="0" smtClean="0"/>
              <a:t>폭</a:t>
            </a:r>
            <a:r>
              <a:rPr lang="en-US" altLang="ko-KR" dirty="0" smtClean="0"/>
              <a:t>” height=”</a:t>
            </a:r>
            <a:r>
              <a:rPr lang="ko-KR" altLang="ko-KR" dirty="0" smtClean="0"/>
              <a:t>높이</a:t>
            </a:r>
            <a:r>
              <a:rPr lang="en-US" altLang="ko-KR" dirty="0" smtClean="0"/>
              <a:t>” name=”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”&gt;&lt;/</a:t>
            </a:r>
            <a:r>
              <a:rPr lang="en-US" altLang="ko-KR" dirty="0" err="1" smtClean="0"/>
              <a:t>iframe</a:t>
            </a:r>
            <a:r>
              <a:rPr lang="en-US" altLang="ko-KR" dirty="0" smtClean="0"/>
              <a:t>&gt;</a:t>
            </a:r>
            <a:endParaRPr lang="ko-KR" altLang="en-US" dirty="0" smtClean="0"/>
          </a:p>
          <a:p>
            <a:pPr lvl="2"/>
            <a:endParaRPr lang="ko-KR" altLang="ko-KR" dirty="0" smtClean="0"/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내부 브라우저 내부 프레임에 출력할 파일의 </a:t>
            </a:r>
            <a:r>
              <a:rPr lang="en-US" altLang="ko-KR" dirty="0" err="1" smtClean="0"/>
              <a:t>url</a:t>
            </a:r>
            <a:r>
              <a:rPr lang="ko-KR" altLang="ko-KR" dirty="0" smtClean="0"/>
              <a:t>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</a:t>
            </a:r>
            <a:r>
              <a:rPr lang="ko-KR" altLang="ko-KR" dirty="0" smtClean="0"/>
              <a:t>와</a:t>
            </a:r>
            <a:r>
              <a:rPr lang="en-US" altLang="ko-KR" dirty="0" smtClean="0"/>
              <a:t> height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브라우저 프레임의 가로</a:t>
            </a:r>
            <a:r>
              <a:rPr lang="en-US" altLang="ko-KR" dirty="0" smtClean="0"/>
              <a:t>,</a:t>
            </a:r>
            <a:r>
              <a:rPr lang="ko-KR" altLang="ko-KR" dirty="0" smtClean="0"/>
              <a:t> 높이 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name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브라우저 프레임의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&lt;a&gt; </a:t>
            </a:r>
            <a:r>
              <a:rPr lang="ko-KR" altLang="ko-KR" dirty="0" smtClean="0"/>
              <a:t>요소의 </a:t>
            </a:r>
            <a:r>
              <a:rPr lang="en-US" altLang="ko-KR" dirty="0" smtClean="0"/>
              <a:t>target </a:t>
            </a:r>
            <a:r>
              <a:rPr lang="ko-KR" altLang="ko-KR" dirty="0" smtClean="0"/>
              <a:t>속성에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iframe</a:t>
            </a:r>
            <a:r>
              <a:rPr lang="en-US" altLang="ko-KR" dirty="0" smtClean="0"/>
              <a:t>&gt;</a:t>
            </a:r>
            <a:r>
              <a:rPr lang="ko-KR" altLang="ko-KR" dirty="0" smtClean="0"/>
              <a:t>의 이</a:t>
            </a:r>
            <a:r>
              <a:rPr lang="ko-KR" altLang="en-US" dirty="0" smtClean="0"/>
              <a:t>름</a:t>
            </a:r>
            <a:r>
              <a:rPr lang="ko-KR" altLang="ko-KR" dirty="0" smtClean="0"/>
              <a:t>을 지정</a:t>
            </a:r>
            <a:r>
              <a:rPr lang="en-US" altLang="ko-KR" dirty="0" smtClean="0"/>
              <a:t> </a:t>
            </a:r>
            <a:endParaRPr lang="ko-KR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7992888" cy="461664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…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&gt;&lt;a </a:t>
            </a:r>
            <a:r>
              <a:rPr lang="en-US" altLang="ko-KR" sz="1400" dirty="0" err="1" smtClean="0"/>
              <a:t>href</a:t>
            </a:r>
            <a:r>
              <a:rPr lang="en-US" altLang="ko-KR" sz="1400" dirty="0" smtClean="0"/>
              <a:t>="http://book.naver.com/bookdb/book_detail.nhn?bid=6232247" </a:t>
            </a:r>
            <a:r>
              <a:rPr lang="en-US" altLang="ko-KR" sz="1400" dirty="0" smtClean="0">
                <a:solidFill>
                  <a:srgbClr val="FF0000"/>
                </a:solidFill>
              </a:rPr>
              <a:t>target="intro"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  </a:t>
            </a:r>
            <a:r>
              <a:rPr lang="ko-KR" altLang="ko-KR" sz="1400" dirty="0" smtClean="0"/>
              <a:t>최윤철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임순범 공저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멀티미디어배움터</a:t>
            </a:r>
            <a:r>
              <a:rPr lang="en-US" altLang="ko-KR" sz="1400" dirty="0" smtClean="0"/>
              <a:t> 2.0&lt;/a&gt; 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T.Vaughan</a:t>
            </a:r>
            <a:r>
              <a:rPr lang="en-US" altLang="ko-KR" sz="1400" dirty="0" smtClean="0"/>
              <a:t>, Multimedia: Making It Work, 7th Ed.&lt;/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	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Z.Li</a:t>
            </a:r>
            <a:r>
              <a:rPr lang="en-US" altLang="ko-KR" sz="1400" dirty="0" smtClean="0"/>
              <a:t> and </a:t>
            </a:r>
            <a:r>
              <a:rPr lang="en-US" altLang="ko-KR" sz="1400" dirty="0" err="1" smtClean="0"/>
              <a:t>M.S.Drew</a:t>
            </a:r>
            <a:r>
              <a:rPr lang="en-US" altLang="ko-KR" sz="1400" dirty="0" smtClean="0"/>
              <a:t>, Fundamentals of Multimedia&lt;/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인터넷 개론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최윤철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임순범 공저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인터넷배움터</a:t>
            </a:r>
            <a:r>
              <a:rPr lang="en-US" altLang="ko-KR" sz="1400" dirty="0" smtClean="0"/>
              <a:t> 2.0&lt;/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&gt;&lt;a </a:t>
            </a:r>
            <a:r>
              <a:rPr lang="en-US" altLang="ko-KR" sz="1400" dirty="0" err="1" smtClean="0"/>
              <a:t>href</a:t>
            </a:r>
            <a:r>
              <a:rPr lang="en-US" altLang="ko-KR" sz="1400" dirty="0" smtClean="0"/>
              <a:t>="http://book.naver.com/bookdb/book_detail.nhn?bid=5339292" </a:t>
            </a:r>
            <a:r>
              <a:rPr lang="en-US" altLang="ko-KR" sz="1400" dirty="0" smtClean="0">
                <a:solidFill>
                  <a:srgbClr val="FF0000"/>
                </a:solidFill>
              </a:rPr>
              <a:t>target="intro"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   </a:t>
            </a:r>
            <a:r>
              <a:rPr lang="ko-KR" altLang="ko-KR" sz="1400" dirty="0" smtClean="0"/>
              <a:t>최윤철</a:t>
            </a:r>
            <a:r>
              <a:rPr lang="en-US" altLang="ko-KR" sz="1400" dirty="0" smtClean="0"/>
              <a:t>, </a:t>
            </a:r>
            <a:r>
              <a:rPr lang="ko-KR" altLang="ko-KR" sz="1400" dirty="0" err="1" smtClean="0"/>
              <a:t>한탁돈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임순범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컴퓨터와</a:t>
            </a:r>
            <a:r>
              <a:rPr lang="en-US" altLang="ko-KR" sz="1400" dirty="0" smtClean="0"/>
              <a:t> IT </a:t>
            </a:r>
            <a:r>
              <a:rPr lang="ko-KR" altLang="ko-KR" sz="1400" dirty="0" smtClean="0"/>
              <a:t>기술의 이해</a:t>
            </a:r>
            <a:r>
              <a:rPr lang="en-US" altLang="ko-KR" sz="1400" dirty="0" smtClean="0"/>
              <a:t>&lt;/a&gt; 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	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</a:t>
            </a:r>
            <a:r>
              <a:rPr lang="en-US" altLang="ko-KR" sz="1400" dirty="0" err="1" smtClean="0"/>
              <a:t>ol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&lt;dl&gt;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dt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지정도서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dt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dd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도서관에 </a:t>
            </a:r>
            <a:r>
              <a:rPr lang="ko-KR" altLang="ko-KR" sz="1400" dirty="0" err="1" smtClean="0"/>
              <a:t>여러권</a:t>
            </a:r>
            <a:r>
              <a:rPr lang="ko-KR" altLang="ko-KR" sz="1400" dirty="0" smtClean="0"/>
              <a:t> 비치되어 있으며 항상 열람 가능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dd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&lt;/dl&gt;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iframe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 ="" name="intro" width="420" height="400"&gt; 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iframe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&lt;/body&gt;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355976" y="2348880"/>
            <a:ext cx="2880320" cy="331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4572000" y="4005064"/>
            <a:ext cx="2664296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9875" name="AutoShape 3"/>
          <p:cNvSpPr>
            <a:spLocks noChangeArrowheads="1"/>
          </p:cNvSpPr>
          <p:nvPr/>
        </p:nvSpPr>
        <p:spPr bwMode="auto">
          <a:xfrm>
            <a:off x="4139952" y="4077072"/>
            <a:ext cx="238125" cy="171450"/>
          </a:xfrm>
          <a:prstGeom prst="rightArrow">
            <a:avLst>
              <a:gd name="adj1" fmla="val 50000"/>
              <a:gd name="adj2" fmla="val 34722"/>
            </a:avLst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 descr="E:\HTML5\figures\ex3-3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214554"/>
            <a:ext cx="2390021" cy="3929090"/>
          </a:xfrm>
          <a:prstGeom prst="rect">
            <a:avLst/>
          </a:prstGeom>
          <a:noFill/>
        </p:spPr>
      </p:pic>
      <p:pic>
        <p:nvPicPr>
          <p:cNvPr id="4099" name="Picture 3" descr="E:\HTML5\figures\ex3-3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7201" y="2214554"/>
            <a:ext cx="2346567" cy="3857652"/>
          </a:xfrm>
          <a:prstGeom prst="rect">
            <a:avLst/>
          </a:prstGeom>
          <a:noFill/>
        </p:spPr>
      </p:pic>
      <p:grpSp>
        <p:nvGrpSpPr>
          <p:cNvPr id="18" name="그룹 17"/>
          <p:cNvGrpSpPr/>
          <p:nvPr/>
        </p:nvGrpSpPr>
        <p:grpSpPr>
          <a:xfrm>
            <a:off x="1259632" y="2537500"/>
            <a:ext cx="2232247" cy="1866900"/>
            <a:chOff x="896938" y="2114550"/>
            <a:chExt cx="2232247" cy="1866900"/>
          </a:xfrm>
        </p:grpSpPr>
        <p:sp>
          <p:nvSpPr>
            <p:cNvPr id="79880" name="Freeform 8"/>
            <p:cNvSpPr>
              <a:spLocks/>
            </p:cNvSpPr>
            <p:nvPr/>
          </p:nvSpPr>
          <p:spPr bwMode="auto">
            <a:xfrm rot="6250768">
              <a:off x="635000" y="2901950"/>
              <a:ext cx="981075" cy="263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75" y="600"/>
                </a:cxn>
                <a:cxn ang="0">
                  <a:pos x="2280" y="795"/>
                </a:cxn>
                <a:cxn ang="0">
                  <a:pos x="3480" y="405"/>
                </a:cxn>
                <a:cxn ang="0">
                  <a:pos x="3765" y="255"/>
                </a:cxn>
              </a:cxnLst>
              <a:rect l="0" t="0" r="r" b="b"/>
              <a:pathLst>
                <a:path w="3765" h="827">
                  <a:moveTo>
                    <a:pt x="0" y="0"/>
                  </a:moveTo>
                  <a:cubicBezTo>
                    <a:pt x="297" y="234"/>
                    <a:pt x="595" y="468"/>
                    <a:pt x="975" y="600"/>
                  </a:cubicBezTo>
                  <a:cubicBezTo>
                    <a:pt x="1355" y="732"/>
                    <a:pt x="1863" y="827"/>
                    <a:pt x="2280" y="795"/>
                  </a:cubicBezTo>
                  <a:cubicBezTo>
                    <a:pt x="2697" y="763"/>
                    <a:pt x="3232" y="495"/>
                    <a:pt x="3480" y="405"/>
                  </a:cubicBezTo>
                  <a:cubicBezTo>
                    <a:pt x="3728" y="315"/>
                    <a:pt x="3746" y="285"/>
                    <a:pt x="3765" y="255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881" name="AutoShape 9"/>
            <p:cNvSpPr>
              <a:spLocks noChangeArrowheads="1"/>
            </p:cNvSpPr>
            <p:nvPr/>
          </p:nvSpPr>
          <p:spPr bwMode="auto">
            <a:xfrm>
              <a:off x="1752600" y="2114550"/>
              <a:ext cx="1370013" cy="384175"/>
            </a:xfrm>
            <a:prstGeom prst="wedgeEllipseCallout">
              <a:avLst>
                <a:gd name="adj1" fmla="val -41796"/>
                <a:gd name="adj2" fmla="val 56611"/>
              </a:avLst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9882" name="AutoShape 10"/>
            <p:cNvSpPr>
              <a:spLocks noChangeArrowheads="1"/>
            </p:cNvSpPr>
            <p:nvPr/>
          </p:nvSpPr>
          <p:spPr bwMode="auto">
            <a:xfrm>
              <a:off x="896938" y="3646488"/>
              <a:ext cx="1479550" cy="334962"/>
            </a:xfrm>
            <a:prstGeom prst="wedgeEllipseCallout">
              <a:avLst>
                <a:gd name="adj1" fmla="val -33690"/>
                <a:gd name="adj2" fmla="val -75519"/>
              </a:avLst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9883" name="Text Box 11"/>
            <p:cNvSpPr txBox="1">
              <a:spLocks noChangeArrowheads="1"/>
            </p:cNvSpPr>
            <p:nvPr/>
          </p:nvSpPr>
          <p:spPr bwMode="auto">
            <a:xfrm>
              <a:off x="1545010" y="2149475"/>
              <a:ext cx="1584175" cy="43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&lt;a </a:t>
              </a:r>
              <a:r>
                <a:rPr kumimoji="1" lang="en-US" altLang="ko-KR" sz="900" b="1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href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=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rPr>
                <a:t>”…”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b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</a:b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target=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rPr>
                <a:t>”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intro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rPr>
                <a:t>”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&gt;</a:t>
              </a:r>
              <a:endPara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맑은 고딕" pitchFamily="50" charset="-127"/>
              </a:endParaRPr>
            </a:p>
            <a:p>
              <a:pPr marL="0" marR="0" lvl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9884" name="Text Box 12"/>
            <p:cNvSpPr txBox="1">
              <a:spLocks noChangeArrowheads="1"/>
            </p:cNvSpPr>
            <p:nvPr/>
          </p:nvSpPr>
          <p:spPr bwMode="auto">
            <a:xfrm>
              <a:off x="971600" y="3717032"/>
              <a:ext cx="1417638" cy="241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kumimoji="1" lang="en-US" altLang="ko-KR" sz="900" b="1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iframe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name=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rPr>
                <a:t>”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intro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rPr>
                <a:t>”</a:t>
              </a: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&gt;</a:t>
              </a:r>
              <a:endPara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맑은 고딕" pitchFamily="50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043608" y="3789040"/>
            <a:ext cx="3096344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altLang="ko-KR" smtClean="0"/>
              <a:t>3.2.1 </a:t>
            </a:r>
            <a:r>
              <a:rPr lang="ko-KR" altLang="en-US" dirty="0" smtClean="0"/>
              <a:t>이미지 </a:t>
            </a:r>
            <a:r>
              <a:rPr lang="ko-KR" altLang="en-US" dirty="0"/>
              <a:t>파일 종류</a:t>
            </a:r>
          </a:p>
          <a:p>
            <a:r>
              <a:rPr altLang="ko-KR" smtClean="0"/>
              <a:t>3.2.2 </a:t>
            </a:r>
            <a:r>
              <a:rPr lang="ko-KR" altLang="en-US" dirty="0" smtClean="0"/>
              <a:t>이미지 </a:t>
            </a:r>
            <a:r>
              <a:rPr lang="ko-KR" altLang="en-US" dirty="0"/>
              <a:t>삽입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3.2 </a:t>
            </a:r>
            <a:r>
              <a:rPr lang="ko-KR" altLang="en-US" dirty="0" smtClean="0"/>
              <a:t>이미지 </a:t>
            </a:r>
            <a:r>
              <a:rPr lang="ko-KR" altLang="en-US" dirty="0"/>
              <a:t>사용하기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이미지 파일 종류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GIF(Graphic Interchange Format)  </a:t>
            </a:r>
          </a:p>
          <a:p>
            <a:pPr lvl="1"/>
            <a:r>
              <a:rPr lang="en-US" altLang="ko-KR" dirty="0" smtClean="0"/>
              <a:t>JPEG, PNG</a:t>
            </a:r>
            <a:r>
              <a:rPr lang="ko-KR" altLang="ko-KR" dirty="0" smtClean="0"/>
              <a:t>에 비하여 파일 크기가 작다 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표현 가능 색상이 </a:t>
            </a:r>
            <a:r>
              <a:rPr lang="en-US" altLang="ko-KR" dirty="0" smtClean="0"/>
              <a:t>256</a:t>
            </a:r>
            <a:r>
              <a:rPr lang="ko-KR" altLang="ko-KR" dirty="0" smtClean="0"/>
              <a:t>개이므로 자연스러운 장면에는 </a:t>
            </a:r>
            <a:r>
              <a:rPr lang="ko-KR" altLang="en-US" dirty="0" smtClean="0"/>
              <a:t>부</a:t>
            </a:r>
            <a:r>
              <a:rPr lang="ko-KR" altLang="ko-KR" dirty="0" smtClean="0"/>
              <a:t>적합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사진이 아닌 클립아트나 드로잉 같은 종류의 이미지에 적합</a:t>
            </a:r>
          </a:p>
          <a:p>
            <a:pPr lvl="0"/>
            <a:r>
              <a:rPr lang="en-US" altLang="ko-KR" dirty="0" smtClean="0"/>
              <a:t>JPEG(Joint Photographic Experts Group)  </a:t>
            </a:r>
          </a:p>
          <a:p>
            <a:pPr lvl="1"/>
            <a:r>
              <a:rPr lang="en-US" altLang="ko-KR" dirty="0" smtClean="0"/>
              <a:t>24</a:t>
            </a:r>
            <a:r>
              <a:rPr lang="ko-KR" altLang="ko-KR" dirty="0" smtClean="0"/>
              <a:t>비트의 칼라를 사용하므로 수백만 개의 색상을 표현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복잡한 그림이나 사진 등 색상을 많이 사용하는 이미지에 적합</a:t>
            </a:r>
          </a:p>
          <a:p>
            <a:pPr lvl="0"/>
            <a:r>
              <a:rPr lang="en-US" altLang="ko-KR" dirty="0" smtClean="0"/>
              <a:t>PNG(Portable Network Graphic)</a:t>
            </a:r>
          </a:p>
          <a:p>
            <a:pPr lvl="1"/>
            <a:r>
              <a:rPr lang="en-US" altLang="ko-KR" dirty="0" smtClean="0"/>
              <a:t>GIF</a:t>
            </a:r>
            <a:r>
              <a:rPr lang="ko-KR" altLang="ko-KR" dirty="0" smtClean="0"/>
              <a:t>와</a:t>
            </a:r>
            <a:r>
              <a:rPr lang="en-US" altLang="ko-KR" dirty="0" smtClean="0"/>
              <a:t> JPEG </a:t>
            </a:r>
            <a:r>
              <a:rPr lang="ko-KR" altLang="ko-KR" dirty="0" smtClean="0"/>
              <a:t>형식의 장점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비압축</a:t>
            </a:r>
            <a:r>
              <a:rPr lang="ko-KR" altLang="ko-KR" dirty="0" smtClean="0"/>
              <a:t> 형식인</a:t>
            </a:r>
            <a:r>
              <a:rPr lang="en-US" altLang="ko-KR" dirty="0" smtClean="0"/>
              <a:t> BMP </a:t>
            </a:r>
            <a:r>
              <a:rPr lang="ko-KR" altLang="ko-KR" dirty="0" smtClean="0"/>
              <a:t>형식의 장점도 고려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24</a:t>
            </a:r>
            <a:r>
              <a:rPr lang="ko-KR" altLang="ko-KR" dirty="0" smtClean="0"/>
              <a:t>비트</a:t>
            </a:r>
            <a:r>
              <a:rPr lang="en-US" altLang="ko-KR" dirty="0" smtClean="0"/>
              <a:t>(</a:t>
            </a:r>
            <a:r>
              <a:rPr lang="ko-KR" altLang="ko-KR" dirty="0" smtClean="0"/>
              <a:t>또는</a:t>
            </a:r>
            <a:r>
              <a:rPr lang="en-US" altLang="ko-KR" dirty="0" smtClean="0"/>
              <a:t> 32</a:t>
            </a:r>
            <a:r>
              <a:rPr lang="ko-KR" altLang="ko-KR" dirty="0" smtClean="0"/>
              <a:t>비트</a:t>
            </a:r>
            <a:r>
              <a:rPr lang="en-US" altLang="ko-KR" dirty="0" smtClean="0"/>
              <a:t>) </a:t>
            </a:r>
            <a:r>
              <a:rPr lang="ko-KR" altLang="ko-KR" dirty="0" smtClean="0"/>
              <a:t>칼라를 사용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압축률 비교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63688" y="2060848"/>
            <a:ext cx="5466667" cy="424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3.1 </a:t>
            </a:r>
            <a:r>
              <a:rPr lang="ko-KR" altLang="ko-KR" dirty="0" smtClean="0"/>
              <a:t>링크 달기</a:t>
            </a: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3.2 </a:t>
            </a:r>
            <a:r>
              <a:rPr lang="ko-KR" altLang="en-US" dirty="0" smtClean="0"/>
              <a:t>이미지 사용하기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3.3 </a:t>
            </a:r>
            <a:r>
              <a:rPr lang="ko-KR" altLang="en-US" dirty="0" smtClean="0"/>
              <a:t>오디오와 비디오 다루기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3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이미지 삽입</a:t>
            </a:r>
            <a:r>
              <a:rPr lang="en-US" altLang="ko-KR" dirty="0" smtClean="0"/>
              <a:t>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en-US" altLang="ko-KR" dirty="0" err="1" smtClean="0">
                <a:solidFill>
                  <a:srgbClr val="FF0000"/>
                </a:solidFill>
              </a:rPr>
              <a:t>img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src</a:t>
            </a:r>
            <a:r>
              <a:rPr lang="en-US" altLang="ko-KR" dirty="0" smtClean="0">
                <a:solidFill>
                  <a:srgbClr val="FF0000"/>
                </a:solidFill>
              </a:rPr>
              <a:t>=“</a:t>
            </a:r>
            <a:r>
              <a:rPr lang="ko-KR" altLang="ko-KR" dirty="0" smtClean="0">
                <a:solidFill>
                  <a:srgbClr val="FF0000"/>
                </a:solidFill>
              </a:rPr>
              <a:t>파일이름</a:t>
            </a:r>
            <a:r>
              <a:rPr lang="en-US" altLang="ko-KR" dirty="0" smtClean="0">
                <a:solidFill>
                  <a:srgbClr val="FF0000"/>
                </a:solidFill>
              </a:rPr>
              <a:t>” width=”</a:t>
            </a:r>
            <a:r>
              <a:rPr lang="ko-KR" altLang="ko-KR" dirty="0" smtClean="0">
                <a:solidFill>
                  <a:srgbClr val="FF0000"/>
                </a:solidFill>
              </a:rPr>
              <a:t>크기</a:t>
            </a:r>
            <a:r>
              <a:rPr lang="en-US" altLang="ko-KR" dirty="0" smtClean="0">
                <a:solidFill>
                  <a:srgbClr val="FF0000"/>
                </a:solidFill>
              </a:rPr>
              <a:t>” height=”</a:t>
            </a:r>
            <a:r>
              <a:rPr lang="ko-KR" altLang="ko-KR" dirty="0" smtClean="0">
                <a:solidFill>
                  <a:srgbClr val="FF0000"/>
                </a:solidFill>
              </a:rPr>
              <a:t>크기</a:t>
            </a:r>
            <a:r>
              <a:rPr lang="en-US" altLang="ko-KR" dirty="0" smtClean="0">
                <a:solidFill>
                  <a:srgbClr val="FF0000"/>
                </a:solidFill>
              </a:rPr>
              <a:t>” alt=”</a:t>
            </a:r>
            <a:r>
              <a:rPr lang="ko-KR" altLang="ko-KR" dirty="0" smtClean="0">
                <a:solidFill>
                  <a:srgbClr val="FF0000"/>
                </a:solidFill>
              </a:rPr>
              <a:t>대체 텍스트</a:t>
            </a:r>
            <a:r>
              <a:rPr lang="en-US" altLang="ko-KR" dirty="0" smtClean="0">
                <a:solidFill>
                  <a:srgbClr val="FF0000"/>
                </a:solidFill>
              </a:rPr>
              <a:t>”&gt;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width, height </a:t>
            </a:r>
            <a:r>
              <a:rPr lang="ko-KR" altLang="ko-KR" dirty="0" smtClean="0"/>
              <a:t>속성</a:t>
            </a:r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이미지 파일의 이름을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</a:t>
            </a:r>
            <a:r>
              <a:rPr lang="ko-KR" altLang="ko-KR" dirty="0" smtClean="0"/>
              <a:t>와</a:t>
            </a:r>
            <a:r>
              <a:rPr lang="en-US" altLang="ko-KR" dirty="0" smtClean="0"/>
              <a:t> height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크기를 조정하고 싶을 때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파일의 경로</a:t>
            </a:r>
            <a:r>
              <a:rPr lang="en-US" altLang="ko-KR" dirty="0" smtClean="0"/>
              <a:t> + </a:t>
            </a:r>
            <a:r>
              <a:rPr lang="ko-KR" altLang="en-US" dirty="0" smtClean="0"/>
              <a:t>파일 이름</a:t>
            </a:r>
            <a:endParaRPr lang="ko-KR" altLang="ko-KR" dirty="0" smtClean="0"/>
          </a:p>
          <a:p>
            <a:pPr lvl="2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="images/multimedia.jpg"&gt;</a:t>
            </a:r>
            <a:r>
              <a:rPr lang="ko-KR" altLang="ko-KR" dirty="0" smtClean="0"/>
              <a:t>멀티미디어 배움터</a:t>
            </a:r>
          </a:p>
          <a:p>
            <a:pPr lvl="2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="images/multimedia.jpg" width="70"&gt;</a:t>
            </a:r>
            <a:r>
              <a:rPr lang="ko-KR" altLang="ko-KR" dirty="0" smtClean="0"/>
              <a:t>멀티미디어 배움터 </a:t>
            </a:r>
          </a:p>
          <a:p>
            <a:pPr lvl="2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="images/multimedia.jpg" width="70" height="50"&gt;</a:t>
            </a:r>
            <a:r>
              <a:rPr lang="ko-KR" altLang="ko-KR" dirty="0" smtClean="0"/>
              <a:t>멀티미디어 배움터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5085184"/>
            <a:ext cx="4154286" cy="12342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요소의 </a:t>
            </a:r>
            <a:r>
              <a:rPr lang="en-US" altLang="ko-KR" dirty="0" smtClean="0"/>
              <a:t>alt </a:t>
            </a:r>
            <a:r>
              <a:rPr lang="ko-KR" altLang="ko-KR" dirty="0" smtClean="0"/>
              <a:t>속성</a:t>
            </a:r>
          </a:p>
          <a:p>
            <a:pPr lvl="1"/>
            <a:r>
              <a:rPr lang="en-US" altLang="ko-KR" dirty="0" smtClean="0"/>
              <a:t>“alternate text(</a:t>
            </a:r>
            <a:r>
              <a:rPr lang="ko-KR" altLang="ko-KR" dirty="0" smtClean="0"/>
              <a:t>대체 텍스트</a:t>
            </a:r>
            <a:r>
              <a:rPr lang="en-US" altLang="ko-KR" dirty="0" smtClean="0"/>
              <a:t>)”</a:t>
            </a:r>
            <a:r>
              <a:rPr lang="ko-KR" altLang="ko-KR" dirty="0" smtClean="0"/>
              <a:t>의 약어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이미지에 대한 설명 텍스트를 지정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화면에 이미지를 로드 못할 경우 그 위치에 텍스트가 대신 출력 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ko-KR" dirty="0" smtClean="0"/>
              <a:t>이미지 파일의 주소가 잘못</a:t>
            </a:r>
            <a:r>
              <a:rPr lang="ko-KR" altLang="en-US" dirty="0" smtClean="0"/>
              <a:t>되거나</a:t>
            </a:r>
            <a:r>
              <a:rPr lang="ko-KR" altLang="ko-KR" dirty="0" smtClean="0"/>
              <a:t> 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인터넷 연결이 너무 느려서 미처 이미지를 표시하지 못하는 경우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="multimedia.jpg" </a:t>
            </a:r>
            <a:r>
              <a:rPr lang="en-US" altLang="ko-KR" dirty="0" smtClean="0">
                <a:solidFill>
                  <a:srgbClr val="FF0000"/>
                </a:solidFill>
              </a:rPr>
              <a:t>alt=" </a:t>
            </a:r>
            <a:r>
              <a:rPr lang="ko-KR" altLang="ko-KR" dirty="0" err="1" smtClean="0">
                <a:solidFill>
                  <a:srgbClr val="FF0000"/>
                </a:solidFill>
              </a:rPr>
              <a:t>책표지</a:t>
            </a:r>
            <a:r>
              <a:rPr lang="en-US" altLang="ko-KR" dirty="0" smtClean="0">
                <a:solidFill>
                  <a:srgbClr val="FF0000"/>
                </a:solidFill>
              </a:rPr>
              <a:t>"</a:t>
            </a:r>
            <a:r>
              <a:rPr lang="en-US" altLang="ko-KR" dirty="0" smtClean="0"/>
              <a:t> &gt;</a:t>
            </a:r>
            <a:r>
              <a:rPr lang="ko-KR" altLang="ko-KR" dirty="0" smtClean="0"/>
              <a:t>멀티미디어 배움터 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4149080"/>
            <a:ext cx="3217143" cy="78285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4993" name="Text Box 12"/>
          <p:cNvSpPr txBox="1">
            <a:spLocks noChangeArrowheads="1"/>
          </p:cNvSpPr>
          <p:nvPr/>
        </p:nvSpPr>
        <p:spPr bwMode="auto">
          <a:xfrm>
            <a:off x="971600" y="5229200"/>
            <a:ext cx="7344816" cy="1008112"/>
          </a:xfrm>
          <a:prstGeom prst="rect">
            <a:avLst/>
          </a:prstGeom>
          <a:solidFill>
            <a:srgbClr val="D6E3B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[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노트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: &lt;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img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&gt;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의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align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속성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]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이전 버전의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HTML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에서는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&lt;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img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&gt;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요소의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align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속성으로 이미지 위치를 정렬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HTML5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에서는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&lt;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img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&gt;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요소에서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CSS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스타일지정으로 위치를 설정하도록 권장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&lt;figure&gt;, &lt;</a:t>
            </a:r>
            <a:r>
              <a:rPr lang="en-US" altLang="ko-KR" dirty="0" err="1" smtClean="0"/>
              <a:t>figcaption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&lt;figure&gt;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그림</a:t>
            </a:r>
            <a:r>
              <a:rPr lang="en-US" altLang="ko-KR" dirty="0" smtClean="0"/>
              <a:t>, </a:t>
            </a:r>
            <a:r>
              <a:rPr lang="ko-KR" altLang="ko-KR" dirty="0" smtClean="0"/>
              <a:t>사진</a:t>
            </a:r>
            <a:r>
              <a:rPr lang="en-US" altLang="ko-KR" dirty="0" smtClean="0"/>
              <a:t>, </a:t>
            </a:r>
            <a:r>
              <a:rPr lang="ko-KR" altLang="ko-KR" dirty="0" smtClean="0"/>
              <a:t>다이어그램과 텍스트 등의 콘텐츠를 함께 묶어서 하나의 독립된 단위로 취급하고 싶을 때 사용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figcaption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&lt;figure&gt; </a:t>
            </a:r>
            <a:r>
              <a:rPr lang="ko-KR" altLang="ko-KR" dirty="0" smtClean="0"/>
              <a:t>요소를 위한 제목을 표현</a:t>
            </a:r>
            <a:r>
              <a:rPr lang="en-US" altLang="ko-KR" dirty="0" smtClean="0"/>
              <a:t>, &lt;figure&gt; </a:t>
            </a:r>
            <a:r>
              <a:rPr lang="ko-KR" altLang="ko-KR" dirty="0" smtClean="0"/>
              <a:t>요소 내에 위치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ko-KR" dirty="0" smtClean="0"/>
              <a:t>이미지에 하이퍼링크 연결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 =”</a:t>
            </a:r>
            <a:r>
              <a:rPr lang="ko-KR" altLang="ko-KR" dirty="0" smtClean="0"/>
              <a:t>링크할 곳의 파일이름</a:t>
            </a:r>
            <a:r>
              <a:rPr lang="en-US" altLang="ko-KR" dirty="0" smtClean="0"/>
              <a:t>”&gt;&lt;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=”</a:t>
            </a:r>
            <a:r>
              <a:rPr lang="ko-KR" altLang="ko-KR" dirty="0" smtClean="0"/>
              <a:t>이미지 파일이름</a:t>
            </a:r>
            <a:r>
              <a:rPr lang="en-US" altLang="ko-KR" dirty="0" smtClean="0"/>
              <a:t>”&gt;&lt;/a&gt;</a:t>
            </a:r>
            <a:endParaRPr lang="ko-KR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3717032"/>
            <a:ext cx="3205715" cy="132571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3568" y="3717032"/>
            <a:ext cx="4896544" cy="135421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en-US" altLang="ko-KR" sz="1600" dirty="0" smtClean="0"/>
              <a:t>&lt;figure&gt;</a:t>
            </a:r>
            <a:endParaRPr lang="ko-KR" altLang="ko-KR" sz="1600" dirty="0" smtClean="0"/>
          </a:p>
          <a:p>
            <a:r>
              <a:rPr lang="en-US" altLang="ko-KR" sz="1600" dirty="0" smtClean="0"/>
              <a:t>    &lt;p&gt;</a:t>
            </a:r>
            <a:r>
              <a:rPr lang="ko-KR" altLang="ko-KR" sz="1600" dirty="0" smtClean="0"/>
              <a:t>멀티미디어 배움터</a:t>
            </a:r>
            <a:r>
              <a:rPr lang="en-US" altLang="ko-KR" sz="1600" dirty="0" smtClean="0"/>
              <a:t> 2.0&lt;/p&gt; </a:t>
            </a:r>
            <a:endParaRPr lang="ko-KR" altLang="ko-KR" sz="1600" dirty="0" smtClean="0"/>
          </a:p>
          <a:p>
            <a:r>
              <a:rPr lang="en-US" altLang="ko-KR" sz="1600" dirty="0" smtClean="0"/>
              <a:t>    &lt;</a:t>
            </a: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="multi.jpg" alt="</a:t>
            </a:r>
            <a:r>
              <a:rPr lang="ko-KR" altLang="ko-KR" sz="1600" dirty="0" err="1" smtClean="0"/>
              <a:t>책표지</a:t>
            </a:r>
            <a:r>
              <a:rPr lang="en-US" altLang="ko-KR" sz="1600" dirty="0" smtClean="0"/>
              <a:t>" width="70"&gt;&lt;</a:t>
            </a:r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&gt;</a:t>
            </a:r>
            <a:endParaRPr lang="ko-KR" altLang="ko-KR" sz="1600" dirty="0" smtClean="0"/>
          </a:p>
          <a:p>
            <a:r>
              <a:rPr lang="en-US" altLang="ko-KR" sz="1600" dirty="0" smtClean="0"/>
              <a:t>    &lt;</a:t>
            </a:r>
            <a:r>
              <a:rPr lang="en-US" altLang="ko-KR" sz="1600" dirty="0" err="1" smtClean="0"/>
              <a:t>figcation</a:t>
            </a:r>
            <a:r>
              <a:rPr lang="en-US" altLang="ko-KR" sz="1600" dirty="0" smtClean="0"/>
              <a:t>&gt;[</a:t>
            </a:r>
            <a:r>
              <a:rPr lang="ko-KR" altLang="ko-KR" sz="1600" dirty="0" smtClean="0"/>
              <a:t>그림</a:t>
            </a:r>
            <a:r>
              <a:rPr lang="en-US" altLang="ko-KR" sz="1600" dirty="0" smtClean="0"/>
              <a:t> 1] </a:t>
            </a:r>
            <a:r>
              <a:rPr lang="ko-KR" altLang="ko-KR" sz="1600" dirty="0" smtClean="0"/>
              <a:t>책 소개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figcaption</a:t>
            </a:r>
            <a:r>
              <a:rPr lang="en-US" altLang="ko-KR" sz="1600" dirty="0" smtClean="0"/>
              <a:t>&gt;</a:t>
            </a:r>
            <a:endParaRPr lang="ko-KR" altLang="ko-KR" sz="1600" dirty="0" smtClean="0"/>
          </a:p>
          <a:p>
            <a:r>
              <a:rPr lang="en-US" altLang="ko-KR" sz="1600" dirty="0" smtClean="0"/>
              <a:t>&lt;/figure&gt;</a:t>
            </a:r>
            <a:endParaRPr lang="ko-KR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이미지 삽입 예제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7776864" cy="483209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…  </a:t>
            </a:r>
          </a:p>
          <a:p>
            <a:pPr latinLnBrk="0"/>
            <a:r>
              <a:rPr lang="en-US" altLang="ko-KR" sz="1400" dirty="0" smtClean="0"/>
              <a:t>  &lt;table border="1"&gt; …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&lt;td&gt;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&lt;figure&gt;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400" dirty="0" smtClean="0">
                <a:solidFill>
                  <a:srgbClr val="FF0000"/>
                </a:solidFill>
              </a:rPr>
              <a:t>="http://book.naver.com/bookdb/book_detail.nhn?bid=6232247"&gt;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="multi.jpg" alt="</a:t>
            </a:r>
            <a:r>
              <a:rPr lang="ko-KR" altLang="ko-KR" sz="1400" dirty="0" err="1" smtClean="0">
                <a:solidFill>
                  <a:srgbClr val="FF0000"/>
                </a:solidFill>
              </a:rPr>
              <a:t>책표지</a:t>
            </a:r>
            <a:r>
              <a:rPr lang="en-US" altLang="ko-KR" sz="1400" dirty="0" smtClean="0">
                <a:solidFill>
                  <a:srgbClr val="FF0000"/>
                </a:solidFill>
              </a:rPr>
              <a:t>" width="66" height="90"&gt;&lt;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br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figcation</a:t>
            </a:r>
            <a:r>
              <a:rPr lang="en-US" altLang="ko-KR" sz="1400" dirty="0" smtClean="0">
                <a:solidFill>
                  <a:srgbClr val="FF0000"/>
                </a:solidFill>
              </a:rPr>
              <a:t>&gt; </a:t>
            </a:r>
            <a:r>
              <a:rPr lang="ko-KR" altLang="ko-KR" sz="1400" dirty="0" smtClean="0">
                <a:solidFill>
                  <a:srgbClr val="FF0000"/>
                </a:solidFill>
              </a:rPr>
              <a:t>멀티미디어 배움터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figcation</a:t>
            </a:r>
            <a:r>
              <a:rPr lang="en-US" altLang="ko-KR" sz="1400" dirty="0" smtClean="0">
                <a:solidFill>
                  <a:srgbClr val="FF0000"/>
                </a:solidFill>
              </a:rPr>
              <a:t>&gt;&lt;/a&gt;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&lt;/figure&gt;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 &lt;/td&gt;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&lt;td&gt; </a:t>
            </a:r>
            <a:r>
              <a:rPr lang="ko-KR" altLang="ko-KR" sz="1400" dirty="0" smtClean="0"/>
              <a:t>최윤철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임순범 공저</a:t>
            </a:r>
            <a:r>
              <a:rPr lang="en-US" altLang="ko-KR" sz="1400" dirty="0" smtClean="0"/>
              <a:t> &lt;/td&gt; </a:t>
            </a:r>
          </a:p>
          <a:p>
            <a:pPr latinLnBrk="0"/>
            <a:r>
              <a:rPr lang="en-US" altLang="ko-KR" sz="1400" dirty="0" smtClean="0"/>
              <a:t>      &lt;td&gt; </a:t>
            </a:r>
            <a:r>
              <a:rPr lang="ko-KR" altLang="ko-KR" sz="1400" dirty="0" err="1" smtClean="0"/>
              <a:t>생능출판사</a:t>
            </a:r>
            <a:r>
              <a:rPr lang="en-US" altLang="ko-KR" sz="1400" dirty="0" smtClean="0"/>
              <a:t> &lt;/td&gt;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&lt;td&gt;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&lt;figure&gt;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400" dirty="0" smtClean="0">
                <a:solidFill>
                  <a:srgbClr val="FF0000"/>
                </a:solidFill>
              </a:rPr>
              <a:t>="http://book.naver.com/bookdb/book_detail.nhn?bid=6746965"&gt;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="steve.jpg" alt="</a:t>
            </a:r>
            <a:r>
              <a:rPr lang="ko-KR" altLang="ko-KR" sz="1400" dirty="0" err="1" smtClean="0">
                <a:solidFill>
                  <a:srgbClr val="FF0000"/>
                </a:solidFill>
              </a:rPr>
              <a:t>책표지</a:t>
            </a:r>
            <a:r>
              <a:rPr lang="en-US" altLang="ko-KR" sz="1400" dirty="0" smtClean="0">
                <a:solidFill>
                  <a:srgbClr val="FF0000"/>
                </a:solidFill>
              </a:rPr>
              <a:t>" width="66" height="90"&gt;&lt;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br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figcation</a:t>
            </a:r>
            <a:r>
              <a:rPr lang="en-US" altLang="ko-KR" sz="1400" dirty="0" smtClean="0">
                <a:solidFill>
                  <a:srgbClr val="FF0000"/>
                </a:solidFill>
              </a:rPr>
              <a:t>&gt; </a:t>
            </a:r>
            <a:r>
              <a:rPr lang="ko-KR" altLang="ko-KR" sz="1400" dirty="0" err="1" smtClean="0">
                <a:solidFill>
                  <a:srgbClr val="FF0000"/>
                </a:solidFill>
              </a:rPr>
              <a:t>스티브</a:t>
            </a:r>
            <a:r>
              <a:rPr lang="ko-KR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ko-KR" sz="1400" dirty="0" err="1" smtClean="0">
                <a:solidFill>
                  <a:srgbClr val="FF0000"/>
                </a:solidFill>
              </a:rPr>
              <a:t>잡스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figcation</a:t>
            </a:r>
            <a:r>
              <a:rPr lang="en-US" altLang="ko-KR" sz="1400" dirty="0" smtClean="0">
                <a:solidFill>
                  <a:srgbClr val="FF0000"/>
                </a:solidFill>
              </a:rPr>
              <a:t>&gt;&lt;/a&gt;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&lt;/figure&gt;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 &lt;/td&gt;</a:t>
            </a:r>
          </a:p>
          <a:p>
            <a:pPr latinLnBrk="0"/>
            <a:r>
              <a:rPr lang="en-US" altLang="ko-KR" sz="1400" dirty="0" smtClean="0"/>
              <a:t>     … 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5122" name="Picture 2" descr="E:\HTML5\figures\ex3-4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8086" y="2429179"/>
            <a:ext cx="2338096" cy="2357143"/>
          </a:xfrm>
          <a:prstGeom prst="rect">
            <a:avLst/>
          </a:prstGeom>
          <a:noFill/>
        </p:spPr>
      </p:pic>
      <p:pic>
        <p:nvPicPr>
          <p:cNvPr id="5123" name="Picture 3" descr="E:\HTML5\figures\ex3-4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2428868"/>
            <a:ext cx="2338096" cy="2357143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403648" y="2636912"/>
            <a:ext cx="2880320" cy="1201738"/>
            <a:chOff x="1000125" y="3930650"/>
            <a:chExt cx="2722563" cy="1201738"/>
          </a:xfrm>
        </p:grpSpPr>
        <p:sp>
          <p:nvSpPr>
            <p:cNvPr id="81921" name="Freeform 1"/>
            <p:cNvSpPr>
              <a:spLocks/>
            </p:cNvSpPr>
            <p:nvPr/>
          </p:nvSpPr>
          <p:spPr bwMode="auto">
            <a:xfrm rot="-1374337">
              <a:off x="2041525" y="4311650"/>
              <a:ext cx="1681163" cy="200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75" y="600"/>
                </a:cxn>
                <a:cxn ang="0">
                  <a:pos x="2280" y="795"/>
                </a:cxn>
                <a:cxn ang="0">
                  <a:pos x="3480" y="405"/>
                </a:cxn>
                <a:cxn ang="0">
                  <a:pos x="3765" y="255"/>
                </a:cxn>
              </a:cxnLst>
              <a:rect l="0" t="0" r="r" b="b"/>
              <a:pathLst>
                <a:path w="3765" h="827">
                  <a:moveTo>
                    <a:pt x="0" y="0"/>
                  </a:moveTo>
                  <a:cubicBezTo>
                    <a:pt x="297" y="234"/>
                    <a:pt x="595" y="468"/>
                    <a:pt x="975" y="600"/>
                  </a:cubicBezTo>
                  <a:cubicBezTo>
                    <a:pt x="1355" y="732"/>
                    <a:pt x="1863" y="827"/>
                    <a:pt x="2280" y="795"/>
                  </a:cubicBezTo>
                  <a:cubicBezTo>
                    <a:pt x="2697" y="763"/>
                    <a:pt x="3232" y="495"/>
                    <a:pt x="3480" y="405"/>
                  </a:cubicBezTo>
                  <a:cubicBezTo>
                    <a:pt x="3728" y="315"/>
                    <a:pt x="3746" y="285"/>
                    <a:pt x="3765" y="255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922" name="AutoShape 2"/>
            <p:cNvSpPr>
              <a:spLocks noChangeArrowheads="1"/>
            </p:cNvSpPr>
            <p:nvPr/>
          </p:nvSpPr>
          <p:spPr bwMode="auto">
            <a:xfrm>
              <a:off x="1638300" y="3930650"/>
              <a:ext cx="1146175" cy="323850"/>
            </a:xfrm>
            <a:prstGeom prst="wedgeEllipseCallout">
              <a:avLst>
                <a:gd name="adj1" fmla="val -37194"/>
                <a:gd name="adj2" fmla="val 100194"/>
              </a:avLst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&lt;a href=</a:t>
              </a:r>
              <a:r>
                <a:rPr kumimoji="1" lang="en-US" altLang="ko-KR" sz="9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</a:rPr>
                <a:t>”…”</a:t>
              </a:r>
              <a:r>
                <a:rPr kumimoji="1" lang="en-US" altLang="ko-KR" sz="9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&gt;</a:t>
              </a:r>
              <a:endParaRPr kumimoji="1" lang="en-US" altLang="ko-KR" sz="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맑은 고딕" pitchFamily="50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1923" name="Oval 3"/>
            <p:cNvSpPr>
              <a:spLocks noChangeArrowheads="1"/>
            </p:cNvSpPr>
            <p:nvPr/>
          </p:nvSpPr>
          <p:spPr bwMode="auto">
            <a:xfrm>
              <a:off x="1000125" y="4356100"/>
              <a:ext cx="1095375" cy="776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949136" cy="3120352"/>
          </a:xfrm>
        </p:spPr>
        <p:txBody>
          <a:bodyPr>
            <a:normAutofit/>
          </a:bodyPr>
          <a:lstStyle/>
          <a:p>
            <a:r>
              <a:rPr altLang="ko-KR" smtClean="0"/>
              <a:t>3.3.1 </a:t>
            </a:r>
            <a:r>
              <a:rPr lang="ko-KR" altLang="en-US" dirty="0" smtClean="0"/>
              <a:t>지원하는 </a:t>
            </a:r>
            <a:r>
              <a:rPr lang="ko-KR" altLang="en-US" dirty="0"/>
              <a:t>오디오</a:t>
            </a:r>
            <a:r>
              <a:rPr lang="en-US" altLang="ko-KR" dirty="0"/>
              <a:t>/</a:t>
            </a:r>
            <a:r>
              <a:rPr lang="ko-KR" altLang="en-US" dirty="0"/>
              <a:t>비디오 파일 형식</a:t>
            </a:r>
          </a:p>
          <a:p>
            <a:r>
              <a:rPr altLang="ko-KR" smtClean="0"/>
              <a:t>3.3.2 </a:t>
            </a:r>
            <a:r>
              <a:rPr lang="ko-KR" altLang="en-US" dirty="0" smtClean="0"/>
              <a:t>오디오 </a:t>
            </a:r>
            <a:r>
              <a:rPr lang="ko-KR" altLang="en-US" dirty="0"/>
              <a:t>삽입하기</a:t>
            </a:r>
          </a:p>
          <a:p>
            <a:r>
              <a:rPr altLang="ko-KR" smtClean="0"/>
              <a:t>3.3.3 </a:t>
            </a:r>
            <a:r>
              <a:rPr lang="ko-KR" altLang="en-US" dirty="0" smtClean="0"/>
              <a:t>비디오 </a:t>
            </a:r>
            <a:r>
              <a:rPr lang="ko-KR" altLang="en-US" dirty="0"/>
              <a:t>삽입하기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3.3 </a:t>
            </a:r>
            <a:r>
              <a:rPr lang="ko-KR" altLang="en-US" dirty="0" smtClean="0"/>
              <a:t>오디오와 </a:t>
            </a:r>
            <a:r>
              <a:rPr lang="ko-KR" altLang="en-US" dirty="0"/>
              <a:t>비디오 다루기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smtClean="0"/>
              <a:t>지원하는 오디오</a:t>
            </a:r>
            <a:r>
              <a:rPr lang="en-US" altLang="ko-KR" smtClean="0"/>
              <a:t>/</a:t>
            </a:r>
            <a:r>
              <a:rPr lang="ko-KR" altLang="ko-KR" smtClean="0"/>
              <a:t>비디오 파일 형식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ko-KR" dirty="0" smtClean="0"/>
              <a:t>MP3 (*.mp3) : MPEG Audio Layer-3</a:t>
            </a:r>
          </a:p>
          <a:p>
            <a:pPr lvl="1"/>
            <a:r>
              <a:rPr lang="en-US" altLang="ko-KR" dirty="0" smtClean="0"/>
              <a:t>MPEG-1</a:t>
            </a:r>
            <a:r>
              <a:rPr lang="ko-KR" altLang="ko-KR" dirty="0" smtClean="0"/>
              <a:t>의 오디오 규격으로 개발된 형식</a:t>
            </a:r>
            <a:r>
              <a:rPr lang="en-US" altLang="ko-KR" dirty="0" smtClean="0"/>
              <a:t>, </a:t>
            </a:r>
            <a:r>
              <a:rPr lang="ko-KR" altLang="ko-KR" dirty="0" smtClean="0"/>
              <a:t>대중적</a:t>
            </a:r>
            <a:r>
              <a:rPr lang="ko-KR" altLang="en-US" dirty="0" smtClean="0"/>
              <a:t>으로 </a:t>
            </a:r>
            <a:r>
              <a:rPr lang="ko-KR" altLang="ko-KR" dirty="0" smtClean="0"/>
              <a:t>널리 사용</a:t>
            </a:r>
          </a:p>
          <a:p>
            <a:pPr lvl="0"/>
            <a:r>
              <a:rPr lang="en-US" altLang="ko-KR" dirty="0" smtClean="0"/>
              <a:t>Wave (*.wav, *.wave)</a:t>
            </a:r>
          </a:p>
          <a:p>
            <a:pPr lvl="1"/>
            <a:r>
              <a:rPr lang="ko-KR" altLang="ko-KR" dirty="0" smtClean="0"/>
              <a:t>마이크로소프트와</a:t>
            </a:r>
            <a:r>
              <a:rPr lang="en-US" altLang="ko-KR" dirty="0" smtClean="0"/>
              <a:t> IBM</a:t>
            </a:r>
            <a:r>
              <a:rPr lang="ko-KR" altLang="ko-KR" dirty="0" smtClean="0"/>
              <a:t>이 개발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비압축</a:t>
            </a:r>
            <a:r>
              <a:rPr lang="ko-KR" altLang="ko-KR" dirty="0" smtClean="0"/>
              <a:t> 방식의 오디오 형식</a:t>
            </a:r>
          </a:p>
          <a:p>
            <a:pPr lvl="0"/>
            <a:r>
              <a:rPr lang="en-US" altLang="ko-KR" dirty="0" smtClean="0"/>
              <a:t>MPEG4 (*.mp4, *.m4v)</a:t>
            </a:r>
          </a:p>
          <a:p>
            <a:pPr lvl="1"/>
            <a:r>
              <a:rPr lang="en-US" altLang="ko-KR" dirty="0" smtClean="0"/>
              <a:t>MPEG-4</a:t>
            </a:r>
            <a:r>
              <a:rPr lang="ko-KR" altLang="ko-KR" dirty="0" smtClean="0"/>
              <a:t>의</a:t>
            </a:r>
            <a:r>
              <a:rPr lang="en-US" altLang="ko-KR" dirty="0" smtClean="0"/>
              <a:t> part14</a:t>
            </a:r>
            <a:r>
              <a:rPr lang="ko-KR" altLang="ko-KR" dirty="0" smtClean="0"/>
              <a:t>에서 규정된 비디오 파일 형식</a:t>
            </a:r>
            <a:r>
              <a:rPr lang="en-US" altLang="ko-KR" dirty="0" smtClean="0"/>
              <a:t>,  H.264 </a:t>
            </a:r>
            <a:r>
              <a:rPr lang="ko-KR" altLang="ko-KR" dirty="0" err="1" smtClean="0"/>
              <a:t>코덱</a:t>
            </a:r>
            <a:r>
              <a:rPr lang="ko-KR" altLang="ko-KR" dirty="0" smtClean="0"/>
              <a:t> 사용</a:t>
            </a:r>
          </a:p>
          <a:p>
            <a:pPr lvl="0"/>
            <a:r>
              <a:rPr lang="en-US" altLang="ko-KR" dirty="0" err="1" smtClean="0"/>
              <a:t>Ogg</a:t>
            </a:r>
            <a:r>
              <a:rPr lang="en-US" altLang="ko-KR" dirty="0" smtClean="0"/>
              <a:t> (*.ogg, *.ogv)</a:t>
            </a:r>
          </a:p>
          <a:p>
            <a:pPr lvl="1"/>
            <a:r>
              <a:rPr lang="ko-KR" altLang="ko-KR" dirty="0" err="1" smtClean="0"/>
              <a:t>스트리밍</a:t>
            </a:r>
            <a:r>
              <a:rPr lang="ko-KR" altLang="ko-KR" dirty="0" smtClean="0"/>
              <a:t> 방식의 멀티미디어 표현을 위한 공개소스 기반</a:t>
            </a:r>
            <a:r>
              <a:rPr lang="en-US" altLang="ko-KR" dirty="0" smtClean="0"/>
              <a:t> </a:t>
            </a:r>
            <a:r>
              <a:rPr lang="ko-KR" altLang="ko-KR" dirty="0" smtClean="0"/>
              <a:t>형식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Vorbis</a:t>
            </a:r>
            <a:r>
              <a:rPr lang="en-US" altLang="ko-KR" dirty="0" smtClean="0"/>
              <a:t>, FLAC </a:t>
            </a:r>
            <a:r>
              <a:rPr lang="ko-KR" altLang="en-US" dirty="0" smtClean="0"/>
              <a:t>등의 </a:t>
            </a:r>
            <a:r>
              <a:rPr lang="ko-KR" altLang="ko-KR" dirty="0" smtClean="0"/>
              <a:t>오디오 </a:t>
            </a:r>
            <a:r>
              <a:rPr lang="ko-KR" altLang="ko-KR" dirty="0" err="1" smtClean="0"/>
              <a:t>코덱</a:t>
            </a:r>
            <a:r>
              <a:rPr lang="en-US" altLang="ko-KR" dirty="0" smtClean="0"/>
              <a:t>,</a:t>
            </a:r>
            <a:r>
              <a:rPr lang="ko-KR" altLang="ko-KR" dirty="0" smtClean="0"/>
              <a:t> </a:t>
            </a:r>
            <a:r>
              <a:rPr lang="en-US" altLang="ko-KR" dirty="0" err="1" smtClean="0"/>
              <a:t>Ogg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Theora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</a:t>
            </a:r>
            <a:r>
              <a:rPr lang="ko-KR" altLang="ko-KR" dirty="0" smtClean="0"/>
              <a:t>비디오 </a:t>
            </a:r>
            <a:r>
              <a:rPr lang="ko-KR" altLang="ko-KR" dirty="0" err="1" smtClean="0"/>
              <a:t>코덱</a:t>
            </a:r>
            <a:r>
              <a:rPr lang="en-US" altLang="ko-KR" dirty="0" smtClean="0"/>
              <a:t> </a:t>
            </a:r>
            <a:r>
              <a:rPr lang="ko-KR" altLang="ko-KR" dirty="0" smtClean="0"/>
              <a:t>사용</a:t>
            </a:r>
          </a:p>
          <a:p>
            <a:pPr lvl="0"/>
            <a:r>
              <a:rPr lang="en-US" altLang="ko-KR" dirty="0" err="1" smtClean="0"/>
              <a:t>WebM</a:t>
            </a:r>
            <a:r>
              <a:rPr lang="en-US" altLang="ko-KR" dirty="0" smtClean="0"/>
              <a:t> (*.</a:t>
            </a:r>
            <a:r>
              <a:rPr lang="en-US" altLang="ko-KR" dirty="0" err="1" smtClean="0"/>
              <a:t>webm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ko-KR" dirty="0" smtClean="0"/>
              <a:t>구글이 </a:t>
            </a:r>
            <a:r>
              <a:rPr lang="en-US" altLang="ko-KR" dirty="0" smtClean="0"/>
              <a:t>HTML5</a:t>
            </a:r>
            <a:r>
              <a:rPr lang="ko-KR" altLang="ko-KR" dirty="0" smtClean="0"/>
              <a:t>의 동영상에 사용하기 위해 최근에 개발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웹브라우저에서 오디오</a:t>
            </a:r>
            <a:r>
              <a:rPr lang="en-US" altLang="ko-KR" dirty="0" smtClean="0"/>
              <a:t>/</a:t>
            </a:r>
            <a:r>
              <a:rPr lang="ko-KR" altLang="ko-KR" dirty="0" smtClean="0"/>
              <a:t>비디오 </a:t>
            </a:r>
            <a:r>
              <a:rPr lang="ko-KR" altLang="ko-KR" dirty="0" err="1" smtClean="0"/>
              <a:t>코덱의</a:t>
            </a:r>
            <a:r>
              <a:rPr lang="ko-KR" altLang="ko-KR" dirty="0" smtClean="0"/>
              <a:t> 지원 현황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132856"/>
            <a:ext cx="61626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오디오 삽입하기 </a:t>
            </a:r>
            <a:r>
              <a:rPr lang="en-US" altLang="ko-KR" dirty="0" smtClean="0"/>
              <a:t>&lt;audio&gt;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&lt;audio  controls  </a:t>
            </a:r>
            <a:r>
              <a:rPr lang="en-US" altLang="ko-KR" dirty="0" err="1" smtClean="0"/>
              <a:t>autoplay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</a:t>
            </a:r>
            <a:r>
              <a:rPr lang="ko-KR" altLang="ko-KR" dirty="0" smtClean="0"/>
              <a:t>재생할 사운드 파일 이름</a:t>
            </a:r>
            <a:r>
              <a:rPr lang="en-US" altLang="ko-KR" dirty="0" smtClean="0"/>
              <a:t>”&gt;</a:t>
            </a:r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사운드 파일 이름을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controls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기본적인 미디어 제어기를 표시할 지 여부를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autoplay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파일이 로드되자마자 자동으로 재생시킨다는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loop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사운드를 반복 재생시킬 횟수를 지정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pPr lvl="1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,</a:t>
            </a:r>
          </a:p>
          <a:p>
            <a:pPr lvl="3">
              <a:buNone/>
            </a:pPr>
            <a:endParaRPr lang="en-US" altLang="ko-KR" dirty="0" smtClean="0"/>
          </a:p>
          <a:p>
            <a:pPr lvl="3">
              <a:buNone/>
            </a:pPr>
            <a:endParaRPr lang="en-US" altLang="ko-KR" dirty="0" smtClean="0"/>
          </a:p>
          <a:p>
            <a:pPr lvl="3">
              <a:buNone/>
            </a:pP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75656" y="3645024"/>
            <a:ext cx="5832648" cy="9541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&lt;audio controls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="song.mp3" loop="3" </a:t>
            </a:r>
            <a:r>
              <a:rPr lang="en-US" altLang="ko-KR" sz="1400" dirty="0" err="1" smtClean="0"/>
              <a:t>autoplay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브라우저에서</a:t>
            </a:r>
            <a:r>
              <a:rPr lang="en-US" altLang="ko-KR" sz="1400" dirty="0" smtClean="0"/>
              <a:t> &amp;</a:t>
            </a:r>
            <a:r>
              <a:rPr lang="en-US" altLang="ko-KR" sz="1400" dirty="0" err="1" smtClean="0"/>
              <a:t>lt;audio&amp;gt</a:t>
            </a:r>
            <a:r>
              <a:rPr lang="en-US" altLang="ko-KR" sz="1400" dirty="0" smtClean="0"/>
              <a:t>;</a:t>
            </a:r>
            <a:r>
              <a:rPr lang="ko-KR" altLang="ko-KR" sz="1400" dirty="0" smtClean="0"/>
              <a:t>를 지원하지 않습니다</a:t>
            </a:r>
            <a:r>
              <a:rPr lang="en-US" altLang="ko-KR" sz="1400" dirty="0" smtClean="0"/>
              <a:t>. &lt;/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(song.mp3</a:t>
            </a:r>
            <a:r>
              <a:rPr lang="ko-KR" altLang="ko-KR" sz="1400" dirty="0" smtClean="0"/>
              <a:t>파일이</a:t>
            </a:r>
            <a:r>
              <a:rPr lang="en-US" altLang="ko-KR" sz="1400" dirty="0" smtClean="0"/>
              <a:t> 3</a:t>
            </a:r>
            <a:r>
              <a:rPr lang="ko-KR" altLang="ko-KR" sz="1400" dirty="0" smtClean="0"/>
              <a:t>회 자동재생 됩니다</a:t>
            </a:r>
            <a:r>
              <a:rPr lang="en-US" altLang="ko-KR" sz="1400" dirty="0" smtClean="0"/>
              <a:t>.)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&lt;/audio&gt; </a:t>
            </a:r>
            <a:endParaRPr lang="ko-KR" altLang="ko-KR" sz="1400" dirty="0" smtClean="0">
              <a:solidFill>
                <a:srgbClr val="FF0000"/>
              </a:solidFill>
            </a:endParaRPr>
          </a:p>
        </p:txBody>
      </p:sp>
      <p:pic>
        <p:nvPicPr>
          <p:cNvPr id="6146" name="Picture 2" descr="E:\HTML5\figures\ex3-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4857760"/>
            <a:ext cx="3168652" cy="14761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&lt;source&gt; </a:t>
            </a:r>
            <a:r>
              <a:rPr lang="ko-KR" altLang="ko-KR" dirty="0" smtClean="0"/>
              <a:t>요소와 같이 사용하기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브라우저에서 오디오 파일이 지원되지 않는 경우</a:t>
            </a:r>
            <a:r>
              <a:rPr lang="ko-KR" altLang="en-US" dirty="0" smtClean="0"/>
              <a:t>를 대비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&lt;source&gt; </a:t>
            </a:r>
            <a:r>
              <a:rPr lang="ko-KR" altLang="ko-KR" dirty="0" smtClean="0"/>
              <a:t>요소</a:t>
            </a:r>
            <a:r>
              <a:rPr lang="ko-KR" altLang="en-US" dirty="0" smtClean="0"/>
              <a:t>에서 같</a:t>
            </a:r>
            <a:r>
              <a:rPr lang="ko-KR" altLang="ko-KR" dirty="0" smtClean="0"/>
              <a:t>은 내용을 여러 형식으로 작성한 파일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오디오 파일의 이름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오디오 파일의 </a:t>
            </a:r>
            <a:r>
              <a:rPr lang="en-US" altLang="ko-KR" dirty="0" smtClean="0"/>
              <a:t>MIME </a:t>
            </a:r>
            <a:r>
              <a:rPr lang="ko-KR" altLang="ko-KR" dirty="0" smtClean="0"/>
              <a:t>형식을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, “audio/mp3, audio/</a:t>
            </a:r>
            <a:r>
              <a:rPr lang="en-US" altLang="ko-KR" dirty="0" err="1" smtClean="0"/>
              <a:t>ogg</a:t>
            </a:r>
            <a:r>
              <a:rPr lang="en-US" altLang="ko-KR" dirty="0" smtClean="0"/>
              <a:t>, audio/wav </a:t>
            </a:r>
            <a:r>
              <a:rPr lang="ko-KR" altLang="ko-KR" dirty="0" smtClean="0"/>
              <a:t>와 같이 지정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2"/>
            <a:r>
              <a:rPr lang="ko-KR" altLang="ko-KR" dirty="0" smtClean="0"/>
              <a:t>웹브라우저</a:t>
            </a:r>
            <a:r>
              <a:rPr lang="ko-KR" altLang="en-US" dirty="0" smtClean="0"/>
              <a:t>에서</a:t>
            </a:r>
            <a:r>
              <a:rPr lang="ko-KR" altLang="ko-KR" dirty="0" smtClean="0"/>
              <a:t> 오디오 파일 로드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전에</a:t>
            </a:r>
            <a:r>
              <a:rPr lang="ko-KR" altLang="ko-KR" dirty="0" smtClean="0"/>
              <a:t> 재생</a:t>
            </a:r>
            <a:r>
              <a:rPr lang="ko-KR" altLang="en-US" dirty="0" smtClean="0"/>
              <a:t>가능 </a:t>
            </a:r>
            <a:r>
              <a:rPr lang="ko-KR" altLang="ko-KR" dirty="0" smtClean="0"/>
              <a:t>여부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ko-KR" dirty="0" smtClean="0"/>
              <a:t>확인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가장 앞에 있는 파일의 형식부터 재생이 가능한 지 확인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03648" y="4005064"/>
            <a:ext cx="5832648" cy="107721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&lt;audio controls </a:t>
            </a:r>
            <a:r>
              <a:rPr lang="en-US" altLang="ko-KR" sz="1600" dirty="0" err="1" smtClean="0"/>
              <a:t>autoplay</a:t>
            </a:r>
            <a:r>
              <a:rPr lang="en-US" altLang="ko-KR" sz="1600" dirty="0" smtClean="0"/>
              <a:t>&gt;</a:t>
            </a:r>
            <a:endParaRPr lang="ko-KR" altLang="ko-KR" sz="1600" dirty="0" smtClean="0"/>
          </a:p>
          <a:p>
            <a:r>
              <a:rPr lang="en-US" altLang="ko-KR" sz="1600" dirty="0" smtClean="0"/>
              <a:t>     &lt;source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="song.mp3" type="audio/mp3"&gt;</a:t>
            </a:r>
            <a:endParaRPr lang="ko-KR" altLang="ko-KR" sz="1600" dirty="0" smtClean="0"/>
          </a:p>
          <a:p>
            <a:r>
              <a:rPr lang="en-US" altLang="ko-KR" sz="1600" dirty="0" smtClean="0"/>
              <a:t>     &lt;source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="song.ogg" type="audio/</a:t>
            </a:r>
            <a:r>
              <a:rPr lang="en-US" altLang="ko-KR" sz="1600" dirty="0" err="1" smtClean="0"/>
              <a:t>ogg</a:t>
            </a:r>
            <a:r>
              <a:rPr lang="en-US" altLang="ko-KR" sz="1600" dirty="0" smtClean="0"/>
              <a:t>"&gt;</a:t>
            </a:r>
            <a:endParaRPr lang="ko-KR" altLang="ko-KR" sz="1600" dirty="0" smtClean="0"/>
          </a:p>
          <a:p>
            <a:r>
              <a:rPr lang="en-US" altLang="ko-KR" sz="1600" dirty="0" smtClean="0"/>
              <a:t>&lt;/audio&gt;</a:t>
            </a:r>
            <a:endParaRPr lang="ko-KR" altLang="ko-KR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3.1.1 </a:t>
            </a:r>
            <a:r>
              <a:rPr lang="ko-KR" altLang="ko-KR" dirty="0" smtClean="0"/>
              <a:t>하이퍼텍스트와 링크</a:t>
            </a:r>
            <a:endParaRPr lang="en-US" altLang="ko-KR" dirty="0" smtClean="0"/>
          </a:p>
          <a:p>
            <a:r>
              <a:rPr lang="en-US" altLang="ko-KR" dirty="0" smtClean="0"/>
              <a:t>3.1.2 </a:t>
            </a:r>
            <a:r>
              <a:rPr lang="ko-KR" altLang="en-US" dirty="0" smtClean="0"/>
              <a:t>문서간 </a:t>
            </a:r>
            <a:r>
              <a:rPr lang="ko-KR" altLang="en-US" dirty="0"/>
              <a:t>이동</a:t>
            </a:r>
          </a:p>
          <a:p>
            <a:r>
              <a:rPr lang="en-US" altLang="ko-KR" dirty="0" smtClean="0"/>
              <a:t>3.1.3 </a:t>
            </a:r>
            <a:r>
              <a:rPr lang="ko-KR" altLang="en-US" dirty="0" smtClean="0"/>
              <a:t>문서 </a:t>
            </a:r>
            <a:r>
              <a:rPr lang="ko-KR" altLang="en-US" dirty="0"/>
              <a:t>내 특정 위치로 이동</a:t>
            </a:r>
          </a:p>
          <a:p>
            <a:r>
              <a:rPr lang="en-US" altLang="ko-KR" dirty="0" smtClean="0"/>
              <a:t>3.1.4 &lt;</a:t>
            </a:r>
            <a:r>
              <a:rPr lang="en-US" altLang="ko-KR" dirty="0" err="1" smtClean="0"/>
              <a:t>iframe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으로 </a:t>
            </a:r>
            <a:r>
              <a:rPr lang="ko-KR" altLang="en-US" dirty="0"/>
              <a:t>다른 </a:t>
            </a:r>
            <a:r>
              <a:rPr lang="ko-KR" altLang="en-US" dirty="0" smtClean="0"/>
              <a:t>문서의 내용 표시 </a:t>
            </a:r>
            <a:r>
              <a:rPr lang="ko-KR" altLang="en-US" dirty="0"/>
              <a:t>하기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ko-KR" dirty="0" smtClean="0"/>
              <a:t>링크 </a:t>
            </a:r>
            <a:r>
              <a:rPr lang="ko-KR" altLang="ko-KR" dirty="0"/>
              <a:t>달기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smtClean="0"/>
              <a:t>오디오 예제</a:t>
            </a:r>
            <a:r>
              <a:rPr lang="en-US" altLang="ko-KR" smtClean="0"/>
              <a:t> : &lt;audio&gt;</a:t>
            </a:r>
            <a:r>
              <a:rPr lang="ko-KR" altLang="ko-KR" smtClean="0"/>
              <a:t>와</a:t>
            </a:r>
            <a:r>
              <a:rPr lang="en-US" altLang="ko-KR" smtClean="0"/>
              <a:t> &lt;source&gt;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776864" cy="181588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&lt;body&gt;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&lt;audio controls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autoplay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&lt;source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="song.mp3" type="audio/mp3"&gt;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&lt;source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="song.ogg" type="audio/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ogg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&lt;source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="song.wav" type="audio/wav"&gt;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</a:t>
            </a:r>
            <a:r>
              <a:rPr lang="ko-KR" altLang="ko-KR" sz="1400" dirty="0" smtClean="0">
                <a:solidFill>
                  <a:srgbClr val="FF0000"/>
                </a:solidFill>
              </a:rPr>
              <a:t>브라우저에서</a:t>
            </a:r>
            <a:r>
              <a:rPr lang="en-US" altLang="ko-KR" sz="1400" dirty="0" smtClean="0">
                <a:solidFill>
                  <a:srgbClr val="FF0000"/>
                </a:solidFill>
              </a:rPr>
              <a:t> &amp;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lt;audio&amp;gt</a:t>
            </a:r>
            <a:r>
              <a:rPr lang="en-US" altLang="ko-KR" sz="1400" dirty="0" smtClean="0">
                <a:solidFill>
                  <a:srgbClr val="FF0000"/>
                </a:solidFill>
              </a:rPr>
              <a:t>; </a:t>
            </a:r>
            <a:r>
              <a:rPr lang="ko-KR" altLang="ko-KR" sz="1400" dirty="0" smtClean="0">
                <a:solidFill>
                  <a:srgbClr val="FF0000"/>
                </a:solidFill>
              </a:rPr>
              <a:t>요소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ko-KR" sz="1400" dirty="0" smtClean="0">
                <a:solidFill>
                  <a:srgbClr val="FF0000"/>
                </a:solidFill>
              </a:rPr>
              <a:t>혹은</a:t>
            </a:r>
            <a:r>
              <a:rPr lang="en-US" altLang="ko-KR" sz="1400" dirty="0" smtClean="0">
                <a:solidFill>
                  <a:srgbClr val="FF0000"/>
                </a:solidFill>
              </a:rPr>
              <a:t> mp3/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ogg</a:t>
            </a:r>
            <a:r>
              <a:rPr lang="en-US" altLang="ko-KR" sz="1400" dirty="0" smtClean="0">
                <a:solidFill>
                  <a:srgbClr val="FF0000"/>
                </a:solidFill>
              </a:rPr>
              <a:t>/wav </a:t>
            </a:r>
            <a:r>
              <a:rPr lang="ko-KR" altLang="ko-KR" sz="1400" dirty="0" smtClean="0">
                <a:solidFill>
                  <a:srgbClr val="FF0000"/>
                </a:solidFill>
              </a:rPr>
              <a:t>를 지원하지 않습니다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&lt;/audio&gt;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&lt;/body&gt;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7170" name="Picture 2" descr="E:\HTML5\figures\ex3-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071942"/>
            <a:ext cx="3036883" cy="14147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&lt;audio&gt; </a:t>
            </a:r>
            <a:r>
              <a:rPr lang="ko-KR" altLang="ko-KR" dirty="0" smtClean="0"/>
              <a:t>요소의</a:t>
            </a:r>
            <a:r>
              <a:rPr lang="en-US" altLang="ko-KR" dirty="0" smtClean="0"/>
              <a:t> preload </a:t>
            </a:r>
            <a:r>
              <a:rPr lang="ko-KR" altLang="ko-KR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미리 </a:t>
            </a:r>
            <a:r>
              <a:rPr lang="ko-KR" altLang="ko-KR" dirty="0" err="1" smtClean="0"/>
              <a:t>로드되어야</a:t>
            </a:r>
            <a:r>
              <a:rPr lang="ko-KR" altLang="ko-KR" dirty="0" smtClean="0"/>
              <a:t> 하는지의 여부를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preload </a:t>
            </a:r>
            <a:r>
              <a:rPr lang="ko-KR" altLang="ko-KR" dirty="0" smtClean="0"/>
              <a:t>속성값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auto(</a:t>
            </a:r>
            <a:r>
              <a:rPr lang="ko-KR" altLang="ko-KR" dirty="0" smtClean="0"/>
              <a:t>기본값</a:t>
            </a:r>
            <a:r>
              <a:rPr lang="en-US" altLang="ko-KR" dirty="0" smtClean="0"/>
              <a:t>) : </a:t>
            </a:r>
            <a:r>
              <a:rPr lang="ko-KR" altLang="ko-KR" dirty="0" smtClean="0"/>
              <a:t>페이지를 로드하고 바로 오디오 파일을 다운로드</a:t>
            </a:r>
          </a:p>
          <a:p>
            <a:pPr lvl="2"/>
            <a:r>
              <a:rPr lang="en-US" altLang="ko-KR" dirty="0" smtClean="0"/>
              <a:t>metadata : </a:t>
            </a:r>
            <a:r>
              <a:rPr lang="ko-KR" altLang="ko-KR" dirty="0" smtClean="0"/>
              <a:t>사용자가 재생 시키기 전까지는 오디오의 크기</a:t>
            </a:r>
            <a:r>
              <a:rPr lang="en-US" altLang="ko-KR" dirty="0" smtClean="0"/>
              <a:t>, </a:t>
            </a:r>
            <a:r>
              <a:rPr lang="ko-KR" altLang="ko-KR" dirty="0" smtClean="0"/>
              <a:t>관련 정보 등과 같은 메타데이터만 다운로드</a:t>
            </a:r>
          </a:p>
          <a:p>
            <a:pPr lvl="2"/>
            <a:r>
              <a:rPr lang="en-US" altLang="ko-KR" dirty="0" smtClean="0"/>
              <a:t>none : </a:t>
            </a:r>
            <a:r>
              <a:rPr lang="ko-KR" altLang="ko-KR" dirty="0" smtClean="0"/>
              <a:t>재생을 시작 하기 전까지 오디오 파일을 다운로드 </a:t>
            </a:r>
            <a:r>
              <a:rPr lang="ko-KR" altLang="en-US" dirty="0" err="1" smtClean="0"/>
              <a:t>안함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비디오 삽입하기</a:t>
            </a:r>
            <a:r>
              <a:rPr lang="en-US" altLang="ko-KR" dirty="0" smtClean="0"/>
              <a:t> &lt;video&gt;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&lt;video  controls 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</a:t>
            </a:r>
            <a:r>
              <a:rPr lang="ko-KR" altLang="ko-KR" dirty="0" smtClean="0"/>
              <a:t>비디오 파일 이름</a:t>
            </a:r>
            <a:r>
              <a:rPr lang="en-US" altLang="ko-KR" dirty="0" smtClean="0"/>
              <a:t>"  width="</a:t>
            </a:r>
            <a:r>
              <a:rPr lang="ko-KR" altLang="ko-KR" dirty="0" smtClean="0"/>
              <a:t>폭</a:t>
            </a:r>
            <a:r>
              <a:rPr lang="en-US" altLang="ko-KR" dirty="0" smtClean="0"/>
              <a:t>"  height="</a:t>
            </a:r>
            <a:r>
              <a:rPr lang="ko-KR" altLang="ko-KR" dirty="0" smtClean="0"/>
              <a:t>높이</a:t>
            </a:r>
            <a:r>
              <a:rPr lang="en-US" altLang="ko-KR" dirty="0" smtClean="0"/>
              <a:t>" &gt;</a:t>
            </a:r>
          </a:p>
          <a:p>
            <a:pPr lvl="3">
              <a:buNone/>
            </a:pPr>
            <a:endParaRPr lang="en-US" altLang="ko-KR" dirty="0" smtClean="0"/>
          </a:p>
          <a:p>
            <a:r>
              <a:rPr lang="en-US" altLang="ko-KR" dirty="0" smtClean="0"/>
              <a:t>&lt;video&gt; </a:t>
            </a:r>
            <a:r>
              <a:rPr lang="ko-KR" altLang="ko-KR" dirty="0" smtClean="0"/>
              <a:t>요소의 속성</a:t>
            </a:r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, controls, loop, </a:t>
            </a:r>
            <a:r>
              <a:rPr lang="en-US" altLang="ko-KR" dirty="0" err="1" smtClean="0"/>
              <a:t>autoplay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: &lt;audio&gt; </a:t>
            </a:r>
            <a:r>
              <a:rPr lang="ko-KR" altLang="ko-KR" dirty="0" smtClean="0"/>
              <a:t>요소의 속성과 동일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width, height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: </a:t>
            </a:r>
            <a:r>
              <a:rPr lang="ko-KR" altLang="ko-KR" dirty="0" smtClean="0"/>
              <a:t>화면에서 비디오가 표시될 영역의 크기를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videoWidth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videoHeight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:</a:t>
            </a:r>
            <a:r>
              <a:rPr lang="ko-KR" altLang="ko-KR" dirty="0" smtClean="0"/>
              <a:t> 비디오 자체의 너비와 높이를 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Poster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ko-KR" dirty="0" smtClean="0"/>
              <a:t> 동영상</a:t>
            </a:r>
            <a:r>
              <a:rPr lang="ko-KR" altLang="en-US" dirty="0" smtClean="0"/>
              <a:t>이</a:t>
            </a:r>
            <a:r>
              <a:rPr lang="ko-KR" altLang="ko-KR" dirty="0" smtClean="0"/>
              <a:t> 로딩되고 있을 때 보여줄 이미지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preload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:</a:t>
            </a:r>
            <a:r>
              <a:rPr lang="ko-KR" altLang="ko-KR" dirty="0" smtClean="0"/>
              <a:t> 브라우저가 미리 동영상을 로딩 할 지 지정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비디오 예제</a:t>
            </a:r>
            <a:r>
              <a:rPr lang="en-US" altLang="ko-KR" dirty="0" smtClean="0"/>
              <a:t> 1: </a:t>
            </a:r>
            <a:r>
              <a:rPr lang="ko-KR" altLang="ko-KR" dirty="0" smtClean="0"/>
              <a:t>비디오 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776864" cy="181588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&lt;html&gt;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&lt;head&gt; &lt;title&gt; </a:t>
            </a:r>
            <a:r>
              <a:rPr lang="ko-KR" altLang="ko-KR" sz="1400" dirty="0" smtClean="0"/>
              <a:t>비디오 삽입하기</a:t>
            </a:r>
            <a:r>
              <a:rPr lang="en-US" altLang="ko-KR" sz="1400" dirty="0" smtClean="0"/>
              <a:t> &lt;/title&gt; &lt;/head&gt;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&lt;video controls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autoplay</a:t>
            </a:r>
            <a:r>
              <a:rPr lang="en-US" altLang="ko-KR" sz="1400" dirty="0" smtClean="0">
                <a:solidFill>
                  <a:srgbClr val="FF0000"/>
                </a:solidFill>
              </a:rPr>
              <a:t>  width="360" height="240"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="bear.mp4"&gt;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</a:t>
            </a:r>
            <a:r>
              <a:rPr lang="ko-KR" altLang="ko-KR" sz="1400" dirty="0" smtClean="0">
                <a:solidFill>
                  <a:srgbClr val="FF0000"/>
                </a:solidFill>
              </a:rPr>
              <a:t>비디오를 재생할 수 없습니다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&lt;/video&gt;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&lt;/body&gt;</a:t>
            </a:r>
            <a:endParaRPr lang="ko-KR" altLang="ko-KR" sz="1400" dirty="0" smtClean="0"/>
          </a:p>
          <a:p>
            <a:r>
              <a:rPr lang="en-US" altLang="ko-KR" sz="1400" dirty="0" smtClean="0"/>
              <a:t>&lt;/html&gt;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8194" name="Picture 2" descr="E:\HTML5\figures\ex3-7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714752"/>
            <a:ext cx="2828785" cy="2286016"/>
          </a:xfrm>
          <a:prstGeom prst="rect">
            <a:avLst/>
          </a:prstGeom>
          <a:noFill/>
        </p:spPr>
      </p:pic>
      <p:pic>
        <p:nvPicPr>
          <p:cNvPr id="8195" name="Picture 3" descr="E:\HTML5\figures\ex3-7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09" y="3714752"/>
            <a:ext cx="2828785" cy="2286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비디오 미리 로딩하기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preload </a:t>
            </a:r>
            <a:r>
              <a:rPr lang="ko-KR" altLang="ko-KR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auto(</a:t>
            </a:r>
            <a:r>
              <a:rPr lang="ko-KR" altLang="ko-KR" dirty="0" smtClean="0"/>
              <a:t>기본값</a:t>
            </a:r>
            <a:r>
              <a:rPr lang="en-US" altLang="ko-KR" dirty="0" smtClean="0"/>
              <a:t>) : </a:t>
            </a:r>
            <a:r>
              <a:rPr lang="ko-KR" altLang="ko-KR" dirty="0" smtClean="0"/>
              <a:t>웹브라우저가 페이지를 로드하고 바로 비디오 파일을 다운로드</a:t>
            </a:r>
          </a:p>
          <a:p>
            <a:pPr lvl="1"/>
            <a:r>
              <a:rPr lang="en-US" altLang="ko-KR" dirty="0" smtClean="0"/>
              <a:t>metadata : </a:t>
            </a:r>
            <a:r>
              <a:rPr lang="ko-KR" altLang="ko-KR" dirty="0" smtClean="0"/>
              <a:t>사용자가 재생 시키기 전까지는 비디오의 크기</a:t>
            </a:r>
            <a:r>
              <a:rPr lang="en-US" altLang="ko-KR" dirty="0" smtClean="0"/>
              <a:t>, </a:t>
            </a:r>
            <a:r>
              <a:rPr lang="ko-KR" altLang="ko-KR" dirty="0" smtClean="0"/>
              <a:t>첫 프레임</a:t>
            </a:r>
            <a:r>
              <a:rPr lang="en-US" altLang="ko-KR" dirty="0" smtClean="0"/>
              <a:t>, </a:t>
            </a:r>
            <a:r>
              <a:rPr lang="ko-KR" altLang="ko-KR" dirty="0" smtClean="0"/>
              <a:t>비디오 관련 정보 등과 같은 메타데이터만 다운로드</a:t>
            </a:r>
          </a:p>
          <a:p>
            <a:pPr lvl="1"/>
            <a:r>
              <a:rPr lang="en-US" altLang="ko-KR" dirty="0" smtClean="0"/>
              <a:t>none : </a:t>
            </a:r>
            <a:r>
              <a:rPr lang="ko-KR" altLang="ko-KR" dirty="0" smtClean="0"/>
              <a:t>재생을 시작 하기 전까지 비디오 파일을 다운로드 </a:t>
            </a:r>
            <a:r>
              <a:rPr lang="ko-KR" altLang="en-US" dirty="0" err="1" smtClean="0"/>
              <a:t>안함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비디오 예제</a:t>
            </a:r>
            <a:r>
              <a:rPr lang="en-US" altLang="ko-KR" dirty="0" smtClean="0"/>
              <a:t> 2: </a:t>
            </a:r>
            <a:r>
              <a:rPr lang="ko-KR" altLang="ko-KR" dirty="0" smtClean="0"/>
              <a:t>비디오 미리 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776864" cy="187743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&lt;body&gt;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&lt;video width="360" height="240"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="bear.mp4" controls  preload="none"&gt;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</a:t>
            </a:r>
            <a:r>
              <a:rPr lang="ko-KR" altLang="ko-KR" sz="1400" dirty="0" smtClean="0">
                <a:solidFill>
                  <a:srgbClr val="FF0000"/>
                </a:solidFill>
              </a:rPr>
              <a:t>비디오를 재생할 수 없습니다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&lt;/video&gt;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&lt;video width="360" height="240"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="bear.mp4" controls  preload="metadata"&gt;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</a:t>
            </a:r>
            <a:r>
              <a:rPr lang="ko-KR" altLang="ko-KR" sz="1400" dirty="0" smtClean="0">
                <a:solidFill>
                  <a:srgbClr val="FF0000"/>
                </a:solidFill>
              </a:rPr>
              <a:t>비디오를 재생할 수 없습니다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&lt;/video&gt;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&lt;/body&gt;</a:t>
            </a:r>
            <a:endParaRPr lang="ko-KR" altLang="ko-KR" sz="1400" dirty="0"/>
          </a:p>
        </p:txBody>
      </p:sp>
      <p:pic>
        <p:nvPicPr>
          <p:cNvPr id="9218" name="Picture 2" descr="E:\HTML5\figures\ex3-8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860" y="4071942"/>
            <a:ext cx="3941264" cy="1785950"/>
          </a:xfrm>
          <a:prstGeom prst="rect">
            <a:avLst/>
          </a:prstGeom>
          <a:noFill/>
        </p:spPr>
      </p:pic>
      <p:pic>
        <p:nvPicPr>
          <p:cNvPr id="9219" name="Picture 3" descr="E:\HTML5\figures\ex3-8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2702" y="4071942"/>
            <a:ext cx="3941264" cy="178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하이퍼텍스트</a:t>
            </a:r>
            <a:r>
              <a:rPr lang="en-US" altLang="ko-KR" smtClean="0"/>
              <a:t>/</a:t>
            </a:r>
            <a:r>
              <a:rPr lang="ko-KR" altLang="ko-KR" smtClean="0"/>
              <a:t>하이퍼미디어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HTML(</a:t>
            </a:r>
            <a:r>
              <a:rPr lang="en-US" altLang="ko-KR" dirty="0" err="1" smtClean="0">
                <a:solidFill>
                  <a:srgbClr val="FF0000"/>
                </a:solidFill>
              </a:rPr>
              <a:t>HyperText</a:t>
            </a:r>
            <a:r>
              <a:rPr lang="en-US" altLang="ko-KR" dirty="0" smtClean="0"/>
              <a:t> Markup Language)</a:t>
            </a:r>
          </a:p>
          <a:p>
            <a:pPr lvl="1"/>
            <a:r>
              <a:rPr lang="ko-KR" altLang="ko-KR" dirty="0" smtClean="0"/>
              <a:t>하이퍼텍스트의 </a:t>
            </a:r>
            <a:r>
              <a:rPr lang="ko-KR" altLang="ko-KR" dirty="0" err="1" smtClean="0"/>
              <a:t>마크업</a:t>
            </a:r>
            <a:r>
              <a:rPr lang="ko-KR" altLang="ko-KR" dirty="0" smtClean="0"/>
              <a:t> 언어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의 기본 개념</a:t>
            </a:r>
            <a:endParaRPr lang="en-US" altLang="ko-KR" dirty="0" smtClean="0"/>
          </a:p>
          <a:p>
            <a:pPr lvl="1"/>
            <a:r>
              <a:rPr lang="ko-KR" altLang="ko-KR" dirty="0" smtClean="0">
                <a:solidFill>
                  <a:srgbClr val="FF0000"/>
                </a:solidFill>
              </a:rPr>
              <a:t>하이퍼텍스트</a:t>
            </a:r>
            <a:r>
              <a:rPr lang="en-US" altLang="ko-KR" dirty="0" smtClean="0">
                <a:solidFill>
                  <a:srgbClr val="FF0000"/>
                </a:solidFill>
              </a:rPr>
              <a:t> :</a:t>
            </a:r>
            <a:r>
              <a:rPr lang="ko-KR" altLang="ko-KR" dirty="0" smtClean="0">
                <a:solidFill>
                  <a:srgbClr val="FF0000"/>
                </a:solidFill>
              </a:rPr>
              <a:t> 서로 연관된 문서나 텍스트 조각들을 연결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ko-KR" dirty="0" err="1" smtClean="0"/>
              <a:t>하이퍼미디어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텍스트 뿐 아니라 이미지</a:t>
            </a:r>
            <a:r>
              <a:rPr lang="en-US" altLang="ko-KR" dirty="0" smtClean="0"/>
              <a:t>, </a:t>
            </a:r>
            <a:r>
              <a:rPr lang="ko-KR" altLang="ko-KR" dirty="0" smtClean="0"/>
              <a:t>그래픽</a:t>
            </a:r>
            <a:r>
              <a:rPr lang="en-US" altLang="ko-KR" dirty="0" smtClean="0"/>
              <a:t>, </a:t>
            </a:r>
            <a:r>
              <a:rPr lang="ko-KR" altLang="ko-KR" dirty="0" smtClean="0"/>
              <a:t>오디오</a:t>
            </a:r>
            <a:r>
              <a:rPr lang="en-US" altLang="ko-KR" dirty="0" smtClean="0"/>
              <a:t>, </a:t>
            </a:r>
            <a:r>
              <a:rPr lang="ko-KR" altLang="ko-KR" dirty="0" smtClean="0"/>
              <a:t>비디오 등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멀티미디어 정보가 서로 연결</a:t>
            </a:r>
            <a:r>
              <a:rPr lang="en-US" altLang="ko-KR" dirty="0" smtClean="0"/>
              <a:t> </a:t>
            </a:r>
          </a:p>
          <a:p>
            <a:pPr lvl="4"/>
            <a:endParaRPr lang="en-US" altLang="ko-KR" dirty="0" smtClean="0"/>
          </a:p>
          <a:p>
            <a:r>
              <a:rPr lang="ko-KR" altLang="ko-KR" dirty="0" smtClean="0"/>
              <a:t>하이퍼텍스트</a:t>
            </a:r>
            <a:r>
              <a:rPr lang="en-US" altLang="ko-KR" dirty="0" smtClean="0"/>
              <a:t>/</a:t>
            </a:r>
            <a:r>
              <a:rPr lang="ko-KR" altLang="ko-KR" dirty="0" err="1" smtClean="0"/>
              <a:t>하이퍼미디어의</a:t>
            </a:r>
            <a:r>
              <a:rPr lang="ko-KR" altLang="ko-KR" dirty="0" smtClean="0"/>
              <a:t> 구조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각 정보의 조각은 링크에 의해 서로 연결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ko-KR" dirty="0" smtClean="0"/>
              <a:t>모든 정보의 접근은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연결 링크를 선택하여 내비게이션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_x75237096" descr="EMB00001378163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156176" y="4221088"/>
            <a:ext cx="2514600" cy="221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 smtClean="0"/>
              <a:t>노드</a:t>
            </a:r>
            <a:r>
              <a:rPr lang="en-US" altLang="ko-KR" dirty="0" smtClean="0"/>
              <a:t>, </a:t>
            </a:r>
            <a:r>
              <a:rPr lang="ko-KR" altLang="ko-KR" dirty="0" smtClean="0"/>
              <a:t>링크</a:t>
            </a:r>
            <a:r>
              <a:rPr lang="en-US" altLang="ko-KR" dirty="0" smtClean="0"/>
              <a:t>, </a:t>
            </a:r>
            <a:r>
              <a:rPr lang="ko-KR" altLang="ko-KR" dirty="0" smtClean="0"/>
              <a:t>앵커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err="1" smtClean="0"/>
              <a:t>노드</a:t>
            </a:r>
            <a:r>
              <a:rPr lang="en-US" altLang="ko-KR" dirty="0" smtClean="0"/>
              <a:t>, </a:t>
            </a:r>
            <a:r>
              <a:rPr lang="ko-KR" altLang="ko-KR" dirty="0" smtClean="0"/>
              <a:t>링크</a:t>
            </a:r>
            <a:r>
              <a:rPr lang="en-US" altLang="ko-KR" dirty="0" smtClean="0"/>
              <a:t>, </a:t>
            </a:r>
            <a:r>
              <a:rPr lang="ko-KR" altLang="ko-KR" dirty="0" smtClean="0"/>
              <a:t>앵커의 개념</a:t>
            </a:r>
            <a:endParaRPr lang="en-US" altLang="ko-KR" dirty="0" smtClean="0"/>
          </a:p>
          <a:p>
            <a:pPr lvl="1"/>
            <a:r>
              <a:rPr lang="ko-KR" altLang="ko-KR" dirty="0" err="1" smtClean="0">
                <a:solidFill>
                  <a:srgbClr val="FF0000"/>
                </a:solidFill>
              </a:rPr>
              <a:t>노드</a:t>
            </a:r>
            <a:r>
              <a:rPr lang="en-US" altLang="ko-KR" dirty="0" smtClean="0">
                <a:solidFill>
                  <a:srgbClr val="FF0000"/>
                </a:solidFill>
              </a:rPr>
              <a:t> : HTML </a:t>
            </a:r>
            <a:r>
              <a:rPr lang="ko-KR" altLang="ko-KR" dirty="0" smtClean="0">
                <a:solidFill>
                  <a:srgbClr val="FF0000"/>
                </a:solidFill>
              </a:rPr>
              <a:t>문서나 멀티미디어 정보를 표현하는 기본단위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ko-KR" altLang="ko-KR" dirty="0" smtClean="0">
                <a:solidFill>
                  <a:srgbClr val="FF0000"/>
                </a:solidFill>
              </a:rPr>
              <a:t>링크</a:t>
            </a:r>
            <a:r>
              <a:rPr lang="en-US" altLang="ko-KR" dirty="0" smtClean="0">
                <a:solidFill>
                  <a:srgbClr val="FF0000"/>
                </a:solidFill>
              </a:rPr>
              <a:t> :</a:t>
            </a:r>
            <a:r>
              <a:rPr lang="ko-KR" altLang="ko-KR" dirty="0" smtClean="0">
                <a:solidFill>
                  <a:srgbClr val="FF0000"/>
                </a:solidFill>
              </a:rPr>
              <a:t> </a:t>
            </a:r>
            <a:r>
              <a:rPr lang="ko-KR" altLang="ko-KR" dirty="0" err="1" smtClean="0">
                <a:solidFill>
                  <a:srgbClr val="FF0000"/>
                </a:solidFill>
              </a:rPr>
              <a:t>노드를</a:t>
            </a:r>
            <a:r>
              <a:rPr lang="ko-KR" altLang="ko-KR" dirty="0" smtClean="0">
                <a:solidFill>
                  <a:srgbClr val="FF0000"/>
                </a:solidFill>
              </a:rPr>
              <a:t> 연결하여 </a:t>
            </a:r>
            <a:r>
              <a:rPr lang="ko-KR" altLang="ko-KR" dirty="0" err="1" smtClean="0">
                <a:solidFill>
                  <a:srgbClr val="FF0000"/>
                </a:solidFill>
              </a:rPr>
              <a:t>내비게이션이</a:t>
            </a:r>
            <a:r>
              <a:rPr lang="ko-KR" altLang="ko-KR" dirty="0" smtClean="0">
                <a:solidFill>
                  <a:srgbClr val="FF0000"/>
                </a:solidFill>
              </a:rPr>
              <a:t> 가능토록 하는 구성요소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ko-KR" altLang="ko-KR" dirty="0" smtClean="0">
                <a:solidFill>
                  <a:srgbClr val="FF0000"/>
                </a:solidFill>
              </a:rPr>
              <a:t>앵커</a:t>
            </a:r>
            <a:r>
              <a:rPr lang="en-US" altLang="ko-KR" dirty="0" smtClean="0">
                <a:solidFill>
                  <a:srgbClr val="FF0000"/>
                </a:solidFill>
              </a:rPr>
              <a:t> : HTML </a:t>
            </a:r>
            <a:r>
              <a:rPr lang="ko-KR" altLang="ko-KR" dirty="0" smtClean="0">
                <a:solidFill>
                  <a:srgbClr val="FF0000"/>
                </a:solidFill>
              </a:rPr>
              <a:t>문서 내에서 링크의 출발</a:t>
            </a:r>
            <a:r>
              <a:rPr lang="ko-KR" altLang="en-US" dirty="0" smtClean="0">
                <a:solidFill>
                  <a:srgbClr val="FF0000"/>
                </a:solidFill>
              </a:rPr>
              <a:t>점</a:t>
            </a:r>
            <a:r>
              <a:rPr lang="ko-KR" altLang="ko-KR" dirty="0" smtClean="0">
                <a:solidFill>
                  <a:srgbClr val="FF0000"/>
                </a:solidFill>
              </a:rPr>
              <a:t>이나 도착점을 의미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ko-KR" altLang="ko-KR" dirty="0" smtClean="0">
                <a:solidFill>
                  <a:srgbClr val="FF0000"/>
                </a:solidFill>
              </a:rPr>
              <a:t>앵커 영역</a:t>
            </a:r>
            <a:r>
              <a:rPr lang="en-US" altLang="ko-KR" dirty="0" smtClean="0">
                <a:solidFill>
                  <a:srgbClr val="FF0000"/>
                </a:solidFill>
              </a:rPr>
              <a:t> : </a:t>
            </a:r>
            <a:r>
              <a:rPr lang="ko-KR" altLang="ko-KR" dirty="0" smtClean="0">
                <a:solidFill>
                  <a:srgbClr val="FF0000"/>
                </a:solidFill>
              </a:rPr>
              <a:t>앵커가 설정되어 있는 영역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ko-KR" dirty="0" smtClean="0"/>
              <a:t>문서에서 사용되는 링크의 종류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특정 단어나 문장</a:t>
            </a:r>
            <a:r>
              <a:rPr lang="en-US" altLang="ko-KR" dirty="0" smtClean="0"/>
              <a:t>, </a:t>
            </a:r>
            <a:r>
              <a:rPr lang="ko-KR" altLang="ko-KR" dirty="0" smtClean="0"/>
              <a:t>혹은 이미지에서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>
                <a:solidFill>
                  <a:srgbClr val="FF0000"/>
                </a:solidFill>
              </a:rPr>
              <a:t>다른 문서로 </a:t>
            </a:r>
            <a:r>
              <a:rPr lang="ko-KR" altLang="ko-KR" dirty="0" smtClean="0"/>
              <a:t>이동하는 링크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ko-KR" dirty="0" smtClean="0">
                <a:solidFill>
                  <a:srgbClr val="FF0000"/>
                </a:solidFill>
              </a:rPr>
              <a:t>외부</a:t>
            </a:r>
            <a:r>
              <a:rPr lang="en-US" altLang="ko-KR" dirty="0" smtClean="0">
                <a:solidFill>
                  <a:srgbClr val="FF0000"/>
                </a:solidFill>
              </a:rPr>
              <a:t> URL</a:t>
            </a:r>
            <a:r>
              <a:rPr lang="ko-KR" altLang="ko-KR" dirty="0" smtClean="0">
                <a:solidFill>
                  <a:srgbClr val="FF0000"/>
                </a:solidFill>
              </a:rPr>
              <a:t>로 </a:t>
            </a:r>
            <a:r>
              <a:rPr lang="ko-KR" altLang="ko-KR" dirty="0" smtClean="0"/>
              <a:t>연결하는 링크</a:t>
            </a:r>
            <a:endParaRPr lang="en-US" altLang="ko-KR" dirty="0" smtClean="0"/>
          </a:p>
          <a:p>
            <a:pPr lvl="1"/>
            <a:r>
              <a:rPr lang="ko-KR" altLang="ko-KR" dirty="0" smtClean="0">
                <a:solidFill>
                  <a:srgbClr val="FF0000"/>
                </a:solidFill>
              </a:rPr>
              <a:t>문서 내의 다른 지점으로의 링크</a:t>
            </a:r>
          </a:p>
          <a:p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44208" y="3212976"/>
            <a:ext cx="2254883" cy="252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문서간 이동</a:t>
            </a:r>
            <a:r>
              <a:rPr lang="en-US" altLang="ko-KR" dirty="0" smtClean="0"/>
              <a:t> &lt;a&gt;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&lt;a&gt; </a:t>
            </a:r>
            <a:r>
              <a:rPr lang="ko-KR" altLang="ko-KR" dirty="0" smtClean="0"/>
              <a:t>요소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링크의 시작점 앵커를 표현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이동하고자 하는 목적지 문서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파일 주소</a:t>
            </a:r>
            <a:r>
              <a:rPr lang="en-US" altLang="ko-KR" dirty="0" smtClean="0"/>
              <a:t>(URL)</a:t>
            </a:r>
            <a:r>
              <a:rPr lang="ko-KR" altLang="ko-KR" dirty="0" smtClean="0"/>
              <a:t>를 지정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title </a:t>
            </a:r>
            <a:r>
              <a:rPr lang="ko-KR" altLang="ko-KR" dirty="0" smtClean="0">
                <a:solidFill>
                  <a:srgbClr val="FF0000"/>
                </a:solidFill>
              </a:rPr>
              <a:t>속성에는 </a:t>
            </a:r>
            <a:r>
              <a:rPr lang="ko-KR" altLang="ko-KR" dirty="0" err="1" smtClean="0">
                <a:solidFill>
                  <a:srgbClr val="FF0000"/>
                </a:solidFill>
              </a:rPr>
              <a:t>말풍선</a:t>
            </a:r>
            <a:r>
              <a:rPr lang="ko-KR" altLang="ko-KR" dirty="0" smtClean="0">
                <a:solidFill>
                  <a:srgbClr val="FF0000"/>
                </a:solidFill>
              </a:rPr>
              <a:t> 창에 나올 설명을 기입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ko-KR" dirty="0" smtClean="0"/>
          </a:p>
          <a:p>
            <a:pPr lvl="1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&lt;a </a:t>
            </a:r>
            <a:r>
              <a:rPr lang="en-US" altLang="ko-KR" dirty="0" err="1" smtClean="0">
                <a:solidFill>
                  <a:srgbClr val="7030A0"/>
                </a:solidFill>
              </a:rPr>
              <a:t>href</a:t>
            </a:r>
            <a:r>
              <a:rPr lang="en-US" altLang="ko-KR" dirty="0" smtClean="0">
                <a:solidFill>
                  <a:srgbClr val="7030A0"/>
                </a:solidFill>
              </a:rPr>
              <a:t>=”</a:t>
            </a:r>
            <a:r>
              <a:rPr lang="ko-KR" altLang="ko-KR" dirty="0" smtClean="0">
                <a:solidFill>
                  <a:srgbClr val="7030A0"/>
                </a:solidFill>
              </a:rPr>
              <a:t>파일이름 혹은</a:t>
            </a:r>
            <a:r>
              <a:rPr lang="en-US" altLang="ko-KR" dirty="0" smtClean="0">
                <a:solidFill>
                  <a:srgbClr val="7030A0"/>
                </a:solidFill>
              </a:rPr>
              <a:t> URL </a:t>
            </a:r>
            <a:r>
              <a:rPr lang="ko-KR" altLang="ko-KR" dirty="0" smtClean="0">
                <a:solidFill>
                  <a:srgbClr val="7030A0"/>
                </a:solidFill>
              </a:rPr>
              <a:t>주소</a:t>
            </a:r>
            <a:r>
              <a:rPr lang="en-US" altLang="ko-KR" dirty="0" smtClean="0">
                <a:solidFill>
                  <a:srgbClr val="7030A0"/>
                </a:solidFill>
              </a:rPr>
              <a:t>” title=”</a:t>
            </a:r>
            <a:r>
              <a:rPr lang="ko-KR" altLang="ko-KR" dirty="0" smtClean="0">
                <a:solidFill>
                  <a:srgbClr val="7030A0"/>
                </a:solidFill>
              </a:rPr>
              <a:t>설명</a:t>
            </a:r>
            <a:r>
              <a:rPr lang="en-US" altLang="ko-KR" dirty="0" smtClean="0">
                <a:solidFill>
                  <a:srgbClr val="7030A0"/>
                </a:solidFill>
              </a:rPr>
              <a:t>”&gt; </a:t>
            </a:r>
            <a:r>
              <a:rPr lang="ko-KR" altLang="ko-KR" dirty="0" smtClean="0">
                <a:solidFill>
                  <a:srgbClr val="7030A0"/>
                </a:solidFill>
              </a:rPr>
              <a:t>링크 텍스트</a:t>
            </a:r>
            <a:r>
              <a:rPr lang="en-US" altLang="ko-KR" dirty="0" smtClean="0">
                <a:solidFill>
                  <a:srgbClr val="7030A0"/>
                </a:solidFill>
              </a:rPr>
              <a:t> &lt;/a&gt;</a:t>
            </a:r>
            <a:endParaRPr lang="ko-KR" altLang="ko-KR" dirty="0" smtClean="0">
              <a:solidFill>
                <a:srgbClr val="7030A0"/>
              </a:solidFill>
            </a:endParaRPr>
          </a:p>
          <a:p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이동하고자 하는 문서의 위치 지정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절대 주소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다른 웹 사이트의 문서로 이동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속성에 </a:t>
            </a:r>
            <a:r>
              <a:rPr lang="en-US" altLang="ko-KR" dirty="0" smtClean="0"/>
              <a:t>http://로 </a:t>
            </a:r>
            <a:r>
              <a:rPr lang="ko-KR" altLang="ko-KR" dirty="0" smtClean="0"/>
              <a:t>시작하는 </a:t>
            </a:r>
            <a:r>
              <a:rPr lang="en-US" altLang="ko-KR" dirty="0" smtClean="0"/>
              <a:t>URL </a:t>
            </a:r>
            <a:r>
              <a:rPr lang="ko-KR" altLang="ko-KR" dirty="0" smtClean="0"/>
              <a:t>형식의 인터넷 주소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기입</a:t>
            </a:r>
            <a:r>
              <a:rPr lang="en-US" altLang="ko-KR" dirty="0" smtClean="0"/>
              <a:t> </a:t>
            </a:r>
          </a:p>
          <a:p>
            <a:pPr lvl="2">
              <a:buNone/>
            </a:pPr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=“http://www.w3c.or.kr”&gt;W3C </a:t>
            </a:r>
            <a:r>
              <a:rPr lang="ko-KR" altLang="ko-KR" dirty="0" smtClean="0"/>
              <a:t>사무국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kor</a:t>
            </a:r>
            <a:r>
              <a:rPr lang="en-US" altLang="ko-KR" dirty="0" smtClean="0"/>
              <a:t>) </a:t>
            </a:r>
            <a:r>
              <a:rPr lang="ko-KR" altLang="ko-KR" dirty="0" smtClean="0"/>
              <a:t>방문</a:t>
            </a:r>
            <a:r>
              <a:rPr lang="en-US" altLang="ko-KR" dirty="0" smtClean="0"/>
              <a:t>&lt;/a&gt;</a:t>
            </a:r>
            <a:endParaRPr lang="ko-KR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ko-KR" dirty="0" smtClean="0"/>
              <a:t>상대 주소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현재의 문서와 같은 폴더의 위치에서부터 상대주소로 링크</a:t>
            </a:r>
          </a:p>
          <a:p>
            <a:pPr lvl="2">
              <a:buNone/>
            </a:pPr>
            <a:r>
              <a:rPr lang="en-US" altLang="ko-KR" dirty="0" smtClean="0"/>
              <a:t> 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=“booklist.html”&gt;</a:t>
            </a:r>
            <a:r>
              <a:rPr lang="ko-KR" altLang="ko-KR" dirty="0" smtClean="0"/>
              <a:t>책 목록</a:t>
            </a:r>
            <a:r>
              <a:rPr lang="en-US" altLang="ko-KR" dirty="0" smtClean="0"/>
              <a:t>&lt;/a&gt;</a:t>
            </a:r>
            <a:endParaRPr lang="ko-KR" altLang="ko-KR" dirty="0" smtClean="0"/>
          </a:p>
          <a:p>
            <a:pPr>
              <a:buNone/>
            </a:pPr>
            <a:endParaRPr lang="ko-KR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3" descr="E:\HTML5\figures\fig3-3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143248"/>
            <a:ext cx="2540230" cy="1714512"/>
          </a:xfrm>
          <a:prstGeom prst="rect">
            <a:avLst/>
          </a:prstGeom>
          <a:noFill/>
        </p:spPr>
      </p:pic>
      <p:sp>
        <p:nvSpPr>
          <p:cNvPr id="1026" name="Freeform 2"/>
          <p:cNvSpPr>
            <a:spLocks/>
          </p:cNvSpPr>
          <p:nvPr/>
        </p:nvSpPr>
        <p:spPr bwMode="auto">
          <a:xfrm rot="-1088281">
            <a:off x="2891849" y="3861911"/>
            <a:ext cx="1897062" cy="257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75" y="600"/>
              </a:cxn>
              <a:cxn ang="0">
                <a:pos x="2280" y="795"/>
              </a:cxn>
              <a:cxn ang="0">
                <a:pos x="3480" y="405"/>
              </a:cxn>
              <a:cxn ang="0">
                <a:pos x="3765" y="255"/>
              </a:cxn>
            </a:cxnLst>
            <a:rect l="0" t="0" r="r" b="b"/>
            <a:pathLst>
              <a:path w="3765" h="827">
                <a:moveTo>
                  <a:pt x="0" y="0"/>
                </a:moveTo>
                <a:cubicBezTo>
                  <a:pt x="297" y="234"/>
                  <a:pt x="595" y="468"/>
                  <a:pt x="975" y="600"/>
                </a:cubicBezTo>
                <a:cubicBezTo>
                  <a:pt x="1355" y="732"/>
                  <a:pt x="1863" y="827"/>
                  <a:pt x="2280" y="795"/>
                </a:cubicBezTo>
                <a:cubicBezTo>
                  <a:pt x="2697" y="763"/>
                  <a:pt x="3232" y="495"/>
                  <a:pt x="3480" y="405"/>
                </a:cubicBezTo>
                <a:cubicBezTo>
                  <a:pt x="3728" y="315"/>
                  <a:pt x="3746" y="285"/>
                  <a:pt x="3765" y="255"/>
                </a:cubicBez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2702936" y="4053998"/>
            <a:ext cx="409575" cy="307975"/>
          </a:xfrm>
          <a:prstGeom prst="wedgeEllipseCallout">
            <a:avLst>
              <a:gd name="adj1" fmla="val -49537"/>
              <a:gd name="adj2" fmla="val -51847"/>
            </a:avLst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클릭</a:t>
            </a:r>
            <a:endParaRPr kumimoji="1" lang="ko-KR" altLang="en-US" sz="9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028" name="Picture 4" descr="E:\HTML5\figures\fig3-3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1" y="3143248"/>
            <a:ext cx="2540231" cy="1714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title </a:t>
            </a:r>
            <a:r>
              <a:rPr lang="ko-KR" altLang="ko-KR" dirty="0" smtClean="0"/>
              <a:t>속성 </a:t>
            </a:r>
          </a:p>
          <a:p>
            <a:pPr lvl="1"/>
            <a:r>
              <a:rPr lang="ko-KR" altLang="ko-KR" dirty="0" smtClean="0"/>
              <a:t>하이퍼링크에 대한 설명을 하고 싶을 때 사용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하이퍼링크 위에 마우스를 가져가면 </a:t>
            </a:r>
            <a:r>
              <a:rPr lang="ko-KR" altLang="ko-KR" dirty="0" err="1" smtClean="0"/>
              <a:t>말풍선에</a:t>
            </a:r>
            <a:r>
              <a:rPr lang="ko-KR" altLang="ko-KR" dirty="0" smtClean="0"/>
              <a:t> 설명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등장</a:t>
            </a:r>
            <a:endParaRPr lang="en-US" altLang="ko-KR" dirty="0" smtClean="0"/>
          </a:p>
          <a:p>
            <a:pPr lvl="1"/>
            <a:endParaRPr lang="ko-KR" altLang="ko-KR" dirty="0" smtClean="0"/>
          </a:p>
          <a:p>
            <a:pPr lvl="2">
              <a:buNone/>
            </a:pPr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="http://www.w3c.or.kr" title ="W3C </a:t>
            </a:r>
            <a:r>
              <a:rPr lang="ko-KR" altLang="ko-KR" dirty="0" smtClean="0"/>
              <a:t>대한민국 사무국</a:t>
            </a:r>
            <a:r>
              <a:rPr lang="en-US" altLang="ko-KR" dirty="0" smtClean="0"/>
              <a:t>"&gt;</a:t>
            </a:r>
            <a:br>
              <a:rPr lang="en-US" altLang="ko-KR" dirty="0" smtClean="0"/>
            </a:br>
            <a:r>
              <a:rPr lang="en-US" altLang="ko-KR" dirty="0" smtClean="0"/>
              <a:t>W3C </a:t>
            </a:r>
            <a:r>
              <a:rPr lang="ko-KR" altLang="ko-KR" dirty="0" smtClean="0"/>
              <a:t>사무국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kor</a:t>
            </a:r>
            <a:r>
              <a:rPr lang="en-US" altLang="ko-KR" dirty="0" smtClean="0"/>
              <a:t>) </a:t>
            </a:r>
            <a:r>
              <a:rPr lang="ko-KR" altLang="ko-KR" dirty="0" smtClean="0"/>
              <a:t>방문</a:t>
            </a:r>
            <a:r>
              <a:rPr lang="en-US" altLang="ko-KR" dirty="0" smtClean="0"/>
              <a:t>&lt;/a&gt;</a:t>
            </a:r>
            <a:endParaRPr lang="ko-KR" altLang="ko-KR" dirty="0" smtClean="0"/>
          </a:p>
          <a:p>
            <a:pPr lvl="1">
              <a:buNone/>
            </a:pP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026" name="Picture 2" descr="E:\HTML5\figures\fig3-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5" y="4071942"/>
            <a:ext cx="3386735" cy="1785950"/>
          </a:xfrm>
          <a:prstGeom prst="rect">
            <a:avLst/>
          </a:prstGeom>
          <a:noFill/>
        </p:spPr>
      </p:pic>
      <p:cxnSp>
        <p:nvCxnSpPr>
          <p:cNvPr id="8" name="직선 화살표 연결선 7"/>
          <p:cNvCxnSpPr/>
          <p:nvPr/>
        </p:nvCxnSpPr>
        <p:spPr>
          <a:xfrm flipH="1">
            <a:off x="5000628" y="4786322"/>
            <a:ext cx="1512168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링크 예제</a:t>
            </a:r>
            <a:r>
              <a:rPr lang="en-US" altLang="ko-KR" dirty="0" smtClean="0"/>
              <a:t> (1) : </a:t>
            </a:r>
            <a:r>
              <a:rPr lang="ko-KR" altLang="ko-KR" dirty="0" smtClean="0"/>
              <a:t>문서간 이동하기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700808"/>
            <a:ext cx="7416824" cy="31085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&lt;!DOCTYPE html&gt;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&lt;html&gt;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&lt;h3&gt; </a:t>
            </a:r>
            <a:r>
              <a:rPr lang="ko-KR" altLang="ko-KR" sz="1400" dirty="0" smtClean="0"/>
              <a:t>도서 목록 페이지로 이동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&lt;p&gt; </a:t>
            </a:r>
            <a:r>
              <a:rPr lang="ko-KR" altLang="ko-KR" sz="1400" dirty="0" smtClean="0"/>
              <a:t>분야를 클릭하면 해당 도서목록 페이지로 이동합니다</a:t>
            </a:r>
            <a:r>
              <a:rPr lang="en-US" altLang="ko-KR" sz="1400" dirty="0" smtClean="0"/>
              <a:t>.&lt;/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</a:t>
            </a:r>
            <a:r>
              <a:rPr lang="ko-KR" altLang="ko-KR" sz="1400" dirty="0" smtClean="0"/>
              <a:t>전공 분야 위에 마우스를 올리면 해당 전공학과의 이름을 볼 수 있습니다</a:t>
            </a:r>
            <a:r>
              <a:rPr lang="en-US" altLang="ko-KR" sz="1400" dirty="0" smtClean="0"/>
              <a:t>.&lt;/p&gt;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&lt;a </a:t>
            </a:r>
            <a:r>
              <a:rPr lang="en-US" altLang="ko-KR" sz="1400" dirty="0" err="1" smtClean="0"/>
              <a:t>href</a:t>
            </a:r>
            <a:r>
              <a:rPr lang="en-US" altLang="ko-KR" sz="1400" dirty="0" smtClean="0"/>
              <a:t>="" title="</a:t>
            </a:r>
            <a:r>
              <a:rPr lang="ko-KR" altLang="ko-KR" sz="1400" dirty="0" smtClean="0"/>
              <a:t>컴퓨터 공학과</a:t>
            </a:r>
            <a:r>
              <a:rPr lang="en-US" altLang="ko-KR" sz="1400" dirty="0" smtClean="0"/>
              <a:t>"&gt; </a:t>
            </a:r>
            <a:r>
              <a:rPr lang="ko-KR" altLang="ko-KR" sz="1400" dirty="0" smtClean="0"/>
              <a:t>컴퓨터</a:t>
            </a:r>
            <a:r>
              <a:rPr lang="en-US" altLang="ko-KR" sz="1400" dirty="0" smtClean="0"/>
              <a:t> &lt;/a&gt; 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400" dirty="0" smtClean="0">
                <a:solidFill>
                  <a:srgbClr val="FF0000"/>
                </a:solidFill>
              </a:rPr>
              <a:t>="ex302_internal.html" title="</a:t>
            </a:r>
            <a:r>
              <a:rPr lang="ko-KR" altLang="ko-KR" sz="1400" dirty="0" smtClean="0">
                <a:solidFill>
                  <a:srgbClr val="FF0000"/>
                </a:solidFill>
              </a:rPr>
              <a:t>멀티미디어 과학과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 </a:t>
            </a:r>
            <a:r>
              <a:rPr lang="ko-KR" altLang="ko-KR" sz="1400" dirty="0" smtClean="0">
                <a:solidFill>
                  <a:srgbClr val="FF0000"/>
                </a:solidFill>
              </a:rPr>
              <a:t>멀티미디어</a:t>
            </a:r>
            <a:r>
              <a:rPr lang="en-US" altLang="ko-KR" sz="1400" dirty="0" smtClean="0">
                <a:solidFill>
                  <a:srgbClr val="FF0000"/>
                </a:solidFill>
              </a:rPr>
              <a:t> &lt;/a&gt; 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전자공학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인간공학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li</a:t>
            </a:r>
            <a:r>
              <a:rPr lang="en-US" altLang="ko-KR" sz="1400" dirty="0" smtClean="0"/>
              <a:t>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&lt;/body&gt;</a:t>
            </a:r>
            <a:endParaRPr lang="ko-KR" altLang="ko-KR" sz="1400" dirty="0" smtClean="0"/>
          </a:p>
          <a:p>
            <a:r>
              <a:rPr lang="en-US" altLang="ko-KR" sz="1400" dirty="0" smtClean="0"/>
              <a:t>&lt;/html&gt;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Picture 2" descr="E:\HTML5\figures\ex3-1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1" y="4214818"/>
            <a:ext cx="2398147" cy="2143140"/>
          </a:xfrm>
          <a:prstGeom prst="rect">
            <a:avLst/>
          </a:prstGeom>
          <a:noFill/>
        </p:spPr>
      </p:pic>
      <p:pic>
        <p:nvPicPr>
          <p:cNvPr id="3" name="Picture 3" descr="E:\HTML5\figures\ex3-1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1505" y="4214818"/>
            <a:ext cx="2398147" cy="2143140"/>
          </a:xfrm>
          <a:prstGeom prst="rect">
            <a:avLst/>
          </a:prstGeom>
          <a:noFill/>
        </p:spPr>
      </p:pic>
      <p:grpSp>
        <p:nvGrpSpPr>
          <p:cNvPr id="9" name="그룹 8"/>
          <p:cNvGrpSpPr/>
          <p:nvPr/>
        </p:nvGrpSpPr>
        <p:grpSpPr>
          <a:xfrm>
            <a:off x="4139952" y="5229200"/>
            <a:ext cx="1917700" cy="523875"/>
            <a:chOff x="4131798" y="5034615"/>
            <a:chExt cx="1917700" cy="523875"/>
          </a:xfrm>
        </p:grpSpPr>
        <p:sp>
          <p:nvSpPr>
            <p:cNvPr id="2050" name="Freeform 2"/>
            <p:cNvSpPr>
              <a:spLocks/>
            </p:cNvSpPr>
            <p:nvPr/>
          </p:nvSpPr>
          <p:spPr bwMode="auto">
            <a:xfrm rot="-1559589">
              <a:off x="4249273" y="5034615"/>
              <a:ext cx="1800225" cy="257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75" y="600"/>
                </a:cxn>
                <a:cxn ang="0">
                  <a:pos x="2280" y="795"/>
                </a:cxn>
                <a:cxn ang="0">
                  <a:pos x="3480" y="405"/>
                </a:cxn>
                <a:cxn ang="0">
                  <a:pos x="3765" y="255"/>
                </a:cxn>
              </a:cxnLst>
              <a:rect l="0" t="0" r="r" b="b"/>
              <a:pathLst>
                <a:path w="3765" h="827">
                  <a:moveTo>
                    <a:pt x="0" y="0"/>
                  </a:moveTo>
                  <a:cubicBezTo>
                    <a:pt x="297" y="234"/>
                    <a:pt x="595" y="468"/>
                    <a:pt x="975" y="600"/>
                  </a:cubicBezTo>
                  <a:cubicBezTo>
                    <a:pt x="1355" y="732"/>
                    <a:pt x="1863" y="827"/>
                    <a:pt x="2280" y="795"/>
                  </a:cubicBezTo>
                  <a:cubicBezTo>
                    <a:pt x="2697" y="763"/>
                    <a:pt x="3232" y="495"/>
                    <a:pt x="3480" y="405"/>
                  </a:cubicBezTo>
                  <a:cubicBezTo>
                    <a:pt x="3728" y="315"/>
                    <a:pt x="3746" y="285"/>
                    <a:pt x="3765" y="255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1" name="AutoShape 3"/>
            <p:cNvSpPr>
              <a:spLocks noChangeArrowheads="1"/>
            </p:cNvSpPr>
            <p:nvPr/>
          </p:nvSpPr>
          <p:spPr bwMode="auto">
            <a:xfrm>
              <a:off x="4131798" y="5248928"/>
              <a:ext cx="409575" cy="309562"/>
            </a:xfrm>
            <a:prstGeom prst="wedgeEllipseCallout">
              <a:avLst>
                <a:gd name="adj1" fmla="val -49537"/>
                <a:gd name="adj2" fmla="val 31315"/>
              </a:avLst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클릭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1235</TotalTime>
  <Words>2543</Words>
  <Application>Microsoft Office PowerPoint</Application>
  <PresentationFormat>화면 슬라이드 쇼(4:3)</PresentationFormat>
  <Paragraphs>370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굴림</vt:lpstr>
      <vt:lpstr>나눔고딕코딩</vt:lpstr>
      <vt:lpstr>맑은 고딕</vt:lpstr>
      <vt:lpstr>한컴바탕</vt:lpstr>
      <vt:lpstr>Arial</vt:lpstr>
      <vt:lpstr>Times New Roman</vt:lpstr>
      <vt:lpstr>Tw Cen MT</vt:lpstr>
      <vt:lpstr>Wingdings</vt:lpstr>
      <vt:lpstr>Wingdings 3</vt:lpstr>
      <vt:lpstr>New_Simple01</vt:lpstr>
      <vt:lpstr>3장. 링크와 멀티미디어</vt:lpstr>
      <vt:lpstr>목차</vt:lpstr>
      <vt:lpstr>3.1 링크 달기</vt:lpstr>
      <vt:lpstr>하이퍼텍스트/하이퍼미디어</vt:lpstr>
      <vt:lpstr>노드, 링크, 앵커</vt:lpstr>
      <vt:lpstr>문서간 이동 &lt;a&gt;</vt:lpstr>
      <vt:lpstr>PowerPoint 프레젠테이션</vt:lpstr>
      <vt:lpstr>PowerPoint 프레젠테이션</vt:lpstr>
      <vt:lpstr>링크 예제 (1) : 문서간 이동하기</vt:lpstr>
      <vt:lpstr>문서 내 특정 위치로 이동 &lt;a&gt;</vt:lpstr>
      <vt:lpstr>PowerPoint 프레젠테이션</vt:lpstr>
      <vt:lpstr>링크 예제 (2) : 문서 내 위치로 이동  </vt:lpstr>
      <vt:lpstr>PowerPoint 프레젠테이션</vt:lpstr>
      <vt:lpstr>&lt;iframe&gt;으로 다른 문서의 내용 표시</vt:lpstr>
      <vt:lpstr>PowerPoint 프레젠테이션</vt:lpstr>
      <vt:lpstr>PowerPoint 프레젠테이션</vt:lpstr>
      <vt:lpstr>3.2 이미지 사용하기</vt:lpstr>
      <vt:lpstr>이미지 파일 종류</vt:lpstr>
      <vt:lpstr>PowerPoint 프레젠테이션</vt:lpstr>
      <vt:lpstr>이미지 삽입 &lt;img&gt; </vt:lpstr>
      <vt:lpstr>PowerPoint 프레젠테이션</vt:lpstr>
      <vt:lpstr>&lt;figure&gt;, &lt;figcaption&gt;</vt:lpstr>
      <vt:lpstr> 이미지 삽입 예제</vt:lpstr>
      <vt:lpstr>PowerPoint 프레젠테이션</vt:lpstr>
      <vt:lpstr>3.3 오디오와 비디오 다루기</vt:lpstr>
      <vt:lpstr>지원하는 오디오/비디오 파일 형식</vt:lpstr>
      <vt:lpstr>PowerPoint 프레젠테이션</vt:lpstr>
      <vt:lpstr>오디오 삽입하기 &lt;audio&gt; </vt:lpstr>
      <vt:lpstr>PowerPoint 프레젠테이션</vt:lpstr>
      <vt:lpstr>오디오 예제 : &lt;audio&gt;와 &lt;source&gt;</vt:lpstr>
      <vt:lpstr>PowerPoint 프레젠테이션</vt:lpstr>
      <vt:lpstr>비디오 삽입하기 &lt;video&gt;</vt:lpstr>
      <vt:lpstr>비디오 예제 1: 비디오 삽입</vt:lpstr>
      <vt:lpstr>비디오 미리 로딩하기</vt:lpstr>
      <vt:lpstr>비디오 예제 2: 비디오 미리 로드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gjkim</cp:lastModifiedBy>
  <cp:revision>157</cp:revision>
  <dcterms:created xsi:type="dcterms:W3CDTF">2006-10-05T04:04:58Z</dcterms:created>
  <dcterms:modified xsi:type="dcterms:W3CDTF">2021-11-01T00:03:25Z</dcterms:modified>
</cp:coreProperties>
</file>