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exend ExtraBold"/>
      <p:bold r:id="rId31"/>
    </p:embeddedFont>
    <p:embeddedFont>
      <p:font typeface="Roboto"/>
      <p:regular r:id="rId32"/>
      <p:bold r:id="rId33"/>
      <p:italic r:id="rId34"/>
      <p:boldItalic r:id="rId35"/>
    </p:embeddedFont>
    <p:embeddedFont>
      <p:font typeface="Lato"/>
      <p:regular r:id="rId36"/>
      <p:bold r:id="rId37"/>
      <p:italic r:id="rId38"/>
      <p:boldItalic r:id="rId39"/>
    </p:embeddedFont>
    <p:embeddedFont>
      <p:font typeface="Lexen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regular.fntdata"/><Relationship Id="rId20" Type="http://schemas.openxmlformats.org/officeDocument/2006/relationships/slide" Target="slides/slide15.xml"/><Relationship Id="rId41" Type="http://schemas.openxmlformats.org/officeDocument/2006/relationships/font" Target="fonts/Lexen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ExtraBold-bold.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ee873b64e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ee873b64e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ee873b64e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ee873b64e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ee873b64e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ee873b64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ee873b64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ee873b64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ef1b6bd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ef1b6bd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ee873b64e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ee873b64e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ee873b64e_5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ee873b64e_5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ee873b64e_5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ee873b64e_5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ee873b64e_5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ee873b64e_5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ee873b64e_5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ee873b64e_5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ee873b6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ee873b6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ee873b64e_5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ee873b64e_5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ee873b64e_5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ee873b64e_5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e873b6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ee873b6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e873b64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ee873b64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ee873b64e_5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ee873b64e_5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e873b64e_5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e873b64e_5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ee873b64e_5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ee873b64e_5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ee873b64e_5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ee873b64e_5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ee873b64e_5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ee873b64e_5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0" r="0" t="0"/>
          <a:stretch/>
        </p:blipFill>
        <p:spPr>
          <a:xfrm>
            <a:off x="0" y="0"/>
            <a:ext cx="9144000" cy="5143500"/>
          </a:xfrm>
          <a:prstGeom prst="rect">
            <a:avLst/>
          </a:prstGeom>
          <a:noFill/>
          <a:ln>
            <a:noFill/>
          </a:ln>
          <a:effectLst>
            <a:outerShdw blurRad="57150" rotWithShape="0" algn="bl" dir="19740000" dist="5715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9" name="Shape 159"/>
        <p:cNvGrpSpPr/>
        <p:nvPr/>
      </p:nvGrpSpPr>
      <p:grpSpPr>
        <a:xfrm>
          <a:off x="0" y="0"/>
          <a:ext cx="0" cy="0"/>
          <a:chOff x="0" y="0"/>
          <a:chExt cx="0" cy="0"/>
        </a:xfrm>
      </p:grpSpPr>
      <p:sp>
        <p:nvSpPr>
          <p:cNvPr id="160" name="Google Shape;160;p22"/>
          <p:cNvSpPr txBox="1"/>
          <p:nvPr>
            <p:ph type="title"/>
          </p:nvPr>
        </p:nvSpPr>
        <p:spPr>
          <a:xfrm>
            <a:off x="517775" y="353600"/>
            <a:ext cx="7021800" cy="91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TF-IDF </a:t>
            </a:r>
            <a:endParaRPr/>
          </a:p>
        </p:txBody>
      </p:sp>
      <p:sp>
        <p:nvSpPr>
          <p:cNvPr id="161" name="Google Shape;161;p22"/>
          <p:cNvSpPr txBox="1"/>
          <p:nvPr/>
        </p:nvSpPr>
        <p:spPr>
          <a:xfrm>
            <a:off x="320850" y="1433450"/>
            <a:ext cx="8502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indent="-317500" lvl="0" marL="457200" rtl="0" algn="l">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indent="-317500" lvl="0" marL="457200" rtl="0" algn="l">
              <a:spcBef>
                <a:spcPts val="0"/>
              </a:spcBef>
              <a:spcAft>
                <a:spcPts val="0"/>
              </a:spcAft>
              <a:buSzPts val="1400"/>
              <a:buChar char="●"/>
            </a:pPr>
            <a:r>
              <a:rPr lang="en"/>
              <a:t>To calculate the TF-IDF score for a term in a document, we multiply the term frequency by the inverse document frequency.</a:t>
            </a:r>
            <a:endParaRPr/>
          </a:p>
          <a:p>
            <a:pPr indent="-317500" lvl="0" marL="457200" rtl="0" algn="l">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indent="-317500" lvl="0" marL="457200" rtl="0" algn="l">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5" name="Shape 165"/>
        <p:cNvGrpSpPr/>
        <p:nvPr/>
      </p:nvGrpSpPr>
      <p:grpSpPr>
        <a:xfrm>
          <a:off x="0" y="0"/>
          <a:ext cx="0" cy="0"/>
          <a:chOff x="0" y="0"/>
          <a:chExt cx="0" cy="0"/>
        </a:xfrm>
      </p:grpSpPr>
      <p:sp>
        <p:nvSpPr>
          <p:cNvPr id="166" name="Google Shape;166;p23"/>
          <p:cNvSpPr txBox="1"/>
          <p:nvPr>
            <p:ph type="title"/>
          </p:nvPr>
        </p:nvSpPr>
        <p:spPr>
          <a:xfrm>
            <a:off x="683600" y="396425"/>
            <a:ext cx="7688400" cy="835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N-grams Creation</a:t>
            </a:r>
            <a:endParaRPr/>
          </a:p>
        </p:txBody>
      </p:sp>
      <p:sp>
        <p:nvSpPr>
          <p:cNvPr id="167" name="Google Shape;167;p23"/>
          <p:cNvSpPr txBox="1"/>
          <p:nvPr/>
        </p:nvSpPr>
        <p:spPr>
          <a:xfrm>
            <a:off x="683600" y="1292700"/>
            <a:ext cx="80007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indent="0" lvl="0" marL="4572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71" name="Shape 171"/>
        <p:cNvGrpSpPr/>
        <p:nvPr/>
      </p:nvGrpSpPr>
      <p:grpSpPr>
        <a:xfrm>
          <a:off x="0" y="0"/>
          <a:ext cx="0" cy="0"/>
          <a:chOff x="0" y="0"/>
          <a:chExt cx="0" cy="0"/>
        </a:xfrm>
      </p:grpSpPr>
      <p:sp>
        <p:nvSpPr>
          <p:cNvPr id="172" name="Google Shape;172;p24"/>
          <p:cNvSpPr txBox="1"/>
          <p:nvPr>
            <p:ph type="title"/>
          </p:nvPr>
        </p:nvSpPr>
        <p:spPr>
          <a:xfrm>
            <a:off x="408575" y="524775"/>
            <a:ext cx="7688400" cy="762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000"/>
              <a:t>POS TAGGING</a:t>
            </a:r>
            <a:endParaRPr sz="3000"/>
          </a:p>
        </p:txBody>
      </p:sp>
      <p:sp>
        <p:nvSpPr>
          <p:cNvPr id="173" name="Google Shape;173;p24"/>
          <p:cNvSpPr txBox="1"/>
          <p:nvPr/>
        </p:nvSpPr>
        <p:spPr>
          <a:xfrm>
            <a:off x="408575" y="1287075"/>
            <a:ext cx="84867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a:t>
            </a:r>
            <a:r>
              <a:rPr lang="en" sz="1300">
                <a:solidFill>
                  <a:schemeClr val="lt1"/>
                </a:solidFill>
              </a:rPr>
              <a:t> </a:t>
            </a:r>
            <a:endParaRPr sz="1300">
              <a:solidFill>
                <a:schemeClr val="lt1"/>
              </a:solidFill>
            </a:endParaRPr>
          </a:p>
          <a:p>
            <a:pPr indent="0" lvl="0" marL="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77" name="Shape 177"/>
        <p:cNvGrpSpPr/>
        <p:nvPr/>
      </p:nvGrpSpPr>
      <p:grpSpPr>
        <a:xfrm>
          <a:off x="0" y="0"/>
          <a:ext cx="0" cy="0"/>
          <a:chOff x="0" y="0"/>
          <a:chExt cx="0" cy="0"/>
        </a:xfrm>
      </p:grpSpPr>
      <p:sp>
        <p:nvSpPr>
          <p:cNvPr id="178" name="Google Shape;178;p25"/>
          <p:cNvSpPr txBox="1"/>
          <p:nvPr/>
        </p:nvSpPr>
        <p:spPr>
          <a:xfrm>
            <a:off x="97450" y="1266125"/>
            <a:ext cx="8860800" cy="441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11111"/>
              </a:buClr>
              <a:buSzPts val="1600"/>
              <a:buFont typeface="Roboto"/>
              <a:buChar char="●"/>
            </a:pPr>
            <a:r>
              <a:rPr b="1" lang="en" sz="1600">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indent="0" lvl="0" marL="457200" rtl="0" algn="l">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49250" lvl="0" marL="457200" rtl="0" algn="l">
              <a:spcBef>
                <a:spcPts val="0"/>
              </a:spcBef>
              <a:spcAft>
                <a:spcPts val="0"/>
              </a:spcAft>
              <a:buClr>
                <a:srgbClr val="111111"/>
              </a:buClr>
              <a:buSzPts val="1900"/>
              <a:buFont typeface="Roboto"/>
              <a:buChar char="●"/>
            </a:pPr>
            <a:r>
              <a:rPr lang="en" sz="1500">
                <a:solidFill>
                  <a:srgbClr val="111111"/>
                </a:solidFill>
                <a:latin typeface="Roboto"/>
                <a:ea typeface="Roboto"/>
                <a:cs typeface="Roboto"/>
                <a:sym typeface="Roboto"/>
              </a:rPr>
              <a:t>The algorithm transforms news statements into word frequency vectors and then uses a probabilistic classifier to label them as fake or real. It is trained and tested on different sets of news statements and its accuracy is evaluated by comparing the predicted and true labels.</a:t>
            </a:r>
            <a:endParaRPr sz="1900">
              <a:solidFill>
                <a:srgbClr val="111111"/>
              </a:solidFill>
              <a:latin typeface="Roboto"/>
              <a:ea typeface="Roboto"/>
              <a:cs typeface="Roboto"/>
              <a:sym typeface="Roboto"/>
            </a:endParaRPr>
          </a:p>
          <a:p>
            <a:pPr indent="0" lvl="0" marL="457200" rtl="0" algn="l">
              <a:spcBef>
                <a:spcPts val="0"/>
              </a:spcBef>
              <a:spcAft>
                <a:spcPts val="0"/>
              </a:spcAft>
              <a:buNone/>
            </a:pPr>
            <a:r>
              <a:t/>
            </a:r>
            <a:endParaRPr sz="18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t>
            </a:r>
            <a:r>
              <a:rPr lang="en" sz="1600">
                <a:solidFill>
                  <a:srgbClr val="111111"/>
                </a:solidFill>
                <a:latin typeface="Roboto"/>
                <a:ea typeface="Roboto"/>
                <a:cs typeface="Roboto"/>
                <a:sym typeface="Roboto"/>
              </a:rPr>
              <a:t>analysis can be used to predict the probability of news article being fake or real.</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p:txBody>
      </p:sp>
      <p:sp>
        <p:nvSpPr>
          <p:cNvPr id="179" name="Google Shape;179;p25"/>
          <p:cNvSpPr txBox="1"/>
          <p:nvPr>
            <p:ph type="title"/>
          </p:nvPr>
        </p:nvSpPr>
        <p:spPr>
          <a:xfrm>
            <a:off x="337150" y="338650"/>
            <a:ext cx="7557300" cy="823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Naive-Bayes</a:t>
            </a:r>
            <a:endParaRPr>
              <a:solidFill>
                <a:schemeClr val="dk2"/>
              </a:solidFill>
            </a:endParaRPr>
          </a:p>
        </p:txBody>
      </p:sp>
      <p:sp>
        <p:nvSpPr>
          <p:cNvPr id="180" name="Google Shape;180;p25"/>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84" name="Shape 184"/>
        <p:cNvGrpSpPr/>
        <p:nvPr/>
      </p:nvGrpSpPr>
      <p:grpSpPr>
        <a:xfrm>
          <a:off x="0" y="0"/>
          <a:ext cx="0" cy="0"/>
          <a:chOff x="0" y="0"/>
          <a:chExt cx="0" cy="0"/>
        </a:xfrm>
      </p:grpSpPr>
      <p:sp>
        <p:nvSpPr>
          <p:cNvPr id="185" name="Google Shape;185;p26"/>
          <p:cNvSpPr txBox="1"/>
          <p:nvPr/>
        </p:nvSpPr>
        <p:spPr>
          <a:xfrm>
            <a:off x="115800" y="1250300"/>
            <a:ext cx="8912400" cy="4045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11111"/>
              </a:buClr>
              <a:buSzPts val="1400"/>
              <a:buFont typeface="Roboto"/>
              <a:buChar char="●"/>
            </a:pPr>
            <a:r>
              <a:rPr b="1" lang="en">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Char char="●"/>
            </a:pPr>
            <a:r>
              <a:rPr lang="en">
                <a:solidFill>
                  <a:srgbClr val="111111"/>
                </a:solidFill>
                <a:latin typeface="Roboto"/>
                <a:ea typeface="Roboto"/>
                <a:cs typeface="Roboto"/>
                <a:sym typeface="Roboto"/>
              </a:rPr>
              <a:t>Logistic Regression can handle both numerical and categorical features, and can also use n-grams or TF-IDF vectorization to capture the textual properties of the news.</a:t>
            </a:r>
            <a:endParaRPr>
              <a:solidFill>
                <a:srgbClr val="111111"/>
              </a:solidFill>
              <a:latin typeface="Roboto"/>
              <a:ea typeface="Roboto"/>
              <a:cs typeface="Roboto"/>
              <a:sym typeface="Roboto"/>
            </a:endParaRPr>
          </a:p>
          <a:p>
            <a:pPr indent="0" lvl="0" marL="457200" rtl="0" algn="l">
              <a:spcBef>
                <a:spcPts val="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logistic regression to classify news statements as true or false, based on their word counts. and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indent="0" lvl="0" marL="0" rtl="0" algn="l">
              <a:lnSpc>
                <a:spcPct val="115000"/>
              </a:lnSpc>
              <a:spcBef>
                <a:spcPts val="80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indent="0" lvl="0" marL="0" rtl="0" algn="l">
              <a:spcBef>
                <a:spcPts val="0"/>
              </a:spcBef>
              <a:spcAft>
                <a:spcPts val="0"/>
              </a:spcAft>
              <a:buNone/>
            </a:pPr>
            <a:r>
              <a:t/>
            </a:r>
            <a:endParaRPr b="1">
              <a:solidFill>
                <a:srgbClr val="111111"/>
              </a:solidFill>
              <a:latin typeface="Roboto"/>
              <a:ea typeface="Roboto"/>
              <a:cs typeface="Roboto"/>
              <a:sym typeface="Roboto"/>
            </a:endParaRPr>
          </a:p>
        </p:txBody>
      </p:sp>
      <p:sp>
        <p:nvSpPr>
          <p:cNvPr id="186" name="Google Shape;186;p26"/>
          <p:cNvSpPr txBox="1"/>
          <p:nvPr>
            <p:ph type="title"/>
          </p:nvPr>
        </p:nvSpPr>
        <p:spPr>
          <a:xfrm>
            <a:off x="413350" y="2624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Logistic Regression</a:t>
            </a:r>
            <a:endParaRPr>
              <a:solidFill>
                <a:schemeClr val="dk2"/>
              </a:solidFill>
            </a:endParaRPr>
          </a:p>
        </p:txBody>
      </p:sp>
      <p:sp>
        <p:nvSpPr>
          <p:cNvPr id="187" name="Google Shape;187;p26"/>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91" name="Shape 191"/>
        <p:cNvGrpSpPr/>
        <p:nvPr/>
      </p:nvGrpSpPr>
      <p:grpSpPr>
        <a:xfrm>
          <a:off x="0" y="0"/>
          <a:ext cx="0" cy="0"/>
          <a:chOff x="0" y="0"/>
          <a:chExt cx="0" cy="0"/>
        </a:xfrm>
      </p:grpSpPr>
      <p:sp>
        <p:nvSpPr>
          <p:cNvPr id="192" name="Google Shape;192;p27"/>
          <p:cNvSpPr txBox="1"/>
          <p:nvPr>
            <p:ph type="title"/>
          </p:nvPr>
        </p:nvSpPr>
        <p:spPr>
          <a:xfrm>
            <a:off x="459900" y="406200"/>
            <a:ext cx="7688400" cy="762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SVM Classifier</a:t>
            </a:r>
            <a:endParaRPr>
              <a:solidFill>
                <a:schemeClr val="dk2"/>
              </a:solidFill>
            </a:endParaRPr>
          </a:p>
        </p:txBody>
      </p:sp>
      <p:sp>
        <p:nvSpPr>
          <p:cNvPr id="193" name="Google Shape;193;p27"/>
          <p:cNvSpPr txBox="1"/>
          <p:nvPr/>
        </p:nvSpPr>
        <p:spPr>
          <a:xfrm>
            <a:off x="459900" y="1228600"/>
            <a:ext cx="8224200" cy="31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SVM (Support Vector Machine) is a type of machine learning algorithm that can be used for classification tasks, such as detecting fake news. </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indent="-311150" lvl="0" marL="457200" rtl="0" algn="l">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a:t>
            </a:r>
            <a:endParaRPr sz="1300"/>
          </a:p>
          <a:p>
            <a:pPr indent="-311150" lvl="0" marL="457200" rtl="0" algn="l">
              <a:lnSpc>
                <a:spcPct val="115000"/>
              </a:lnSpc>
              <a:spcBef>
                <a:spcPts val="0"/>
              </a:spcBef>
              <a:spcAft>
                <a:spcPts val="0"/>
              </a:spcAft>
              <a:buSzPts val="1300"/>
              <a:buChar char="●"/>
            </a:pPr>
            <a:r>
              <a:rPr lang="en" sz="1300"/>
              <a:t>By tuning the hyperparameters using the grid search method, the performance of the SVM classifier is optimized to achieve the highest possible accuracy on the test data.</a:t>
            </a:r>
            <a:endParaRPr sz="1300"/>
          </a:p>
          <a:p>
            <a:pPr indent="-311150" lvl="0" marL="457200" rtl="0" algn="l">
              <a:lnSpc>
                <a:spcPct val="115000"/>
              </a:lnSpc>
              <a:spcBef>
                <a:spcPts val="0"/>
              </a:spcBef>
              <a:spcAft>
                <a:spcPts val="0"/>
              </a:spcAft>
              <a:buSzPts val="1300"/>
              <a:buChar char="●"/>
            </a:pPr>
            <a:r>
              <a:rPr lang="en" sz="1300"/>
              <a:t>We used SVMs because they are effective in separating classes of data that may not be linearly separable in the feature space.  Additionally, SVMs can handle high-dimensional feature spaces, which is useful when working with text data that has a large number of features (such as the bag-of-words representation).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97" name="Shape 197"/>
        <p:cNvGrpSpPr/>
        <p:nvPr/>
      </p:nvGrpSpPr>
      <p:grpSpPr>
        <a:xfrm>
          <a:off x="0" y="0"/>
          <a:ext cx="0" cy="0"/>
          <a:chOff x="0" y="0"/>
          <a:chExt cx="0" cy="0"/>
        </a:xfrm>
      </p:grpSpPr>
      <p:sp>
        <p:nvSpPr>
          <p:cNvPr id="198" name="Google Shape;198;p28"/>
          <p:cNvSpPr txBox="1"/>
          <p:nvPr>
            <p:ph type="title"/>
          </p:nvPr>
        </p:nvSpPr>
        <p:spPr>
          <a:xfrm>
            <a:off x="517775" y="353600"/>
            <a:ext cx="7021800" cy="91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E1919"/>
                </a:solidFill>
              </a:rPr>
              <a:t>SGD CLASSIFIER</a:t>
            </a:r>
            <a:endParaRPr>
              <a:solidFill>
                <a:srgbClr val="1E1919"/>
              </a:solidFill>
            </a:endParaRPr>
          </a:p>
        </p:txBody>
      </p:sp>
      <p:sp>
        <p:nvSpPr>
          <p:cNvPr id="199" name="Google Shape;199;p28"/>
          <p:cNvSpPr txBox="1"/>
          <p:nvPr/>
        </p:nvSpPr>
        <p:spPr>
          <a:xfrm>
            <a:off x="226000" y="1364025"/>
            <a:ext cx="85023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SGD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loss function used in the SGD Classifier is hinge loss. In addition to the hinge loss, the SGD Classifier use other loss functions as well, such as logistic loss (for binary classification) or softmax loss (for multiclass classification). It can also apply regularization to prevent overfitting.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03" name="Shape 203"/>
        <p:cNvGrpSpPr/>
        <p:nvPr/>
      </p:nvGrpSpPr>
      <p:grpSpPr>
        <a:xfrm>
          <a:off x="0" y="0"/>
          <a:ext cx="0" cy="0"/>
          <a:chOff x="0" y="0"/>
          <a:chExt cx="0" cy="0"/>
        </a:xfrm>
      </p:grpSpPr>
      <p:sp>
        <p:nvSpPr>
          <p:cNvPr id="204" name="Google Shape;204;p29"/>
          <p:cNvSpPr txBox="1"/>
          <p:nvPr>
            <p:ph type="title"/>
          </p:nvPr>
        </p:nvSpPr>
        <p:spPr>
          <a:xfrm>
            <a:off x="536725" y="446775"/>
            <a:ext cx="7688400" cy="873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Random Forest </a:t>
            </a:r>
            <a:endParaRPr>
              <a:solidFill>
                <a:schemeClr val="dk2"/>
              </a:solidFill>
            </a:endParaRPr>
          </a:p>
        </p:txBody>
      </p:sp>
      <p:sp>
        <p:nvSpPr>
          <p:cNvPr id="205" name="Google Shape;205;p29"/>
          <p:cNvSpPr txBox="1"/>
          <p:nvPr/>
        </p:nvSpPr>
        <p:spPr>
          <a:xfrm>
            <a:off x="474325" y="1320075"/>
            <a:ext cx="7813200" cy="436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a:t>
            </a:r>
            <a:r>
              <a:rPr lang="en" sz="1800">
                <a:solidFill>
                  <a:srgbClr val="374151"/>
                </a:solidFill>
                <a:latin typeface="Roboto"/>
                <a:ea typeface="Roboto"/>
                <a:cs typeface="Roboto"/>
                <a:sym typeface="Roboto"/>
              </a:rPr>
              <a:t>dataset</a:t>
            </a:r>
            <a:r>
              <a:rPr lang="en" sz="1800">
                <a:solidFill>
                  <a:srgbClr val="374151"/>
                </a:solidFill>
                <a:latin typeface="Roboto"/>
                <a:ea typeface="Roboto"/>
                <a:cs typeface="Roboto"/>
                <a:sym typeface="Roboto"/>
              </a:rPr>
              <a: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700"/>
          </a:p>
          <a:p>
            <a:pPr indent="0" lvl="0" marL="0" rtl="0" algn="l">
              <a:spcBef>
                <a:spcPts val="0"/>
              </a:spcBef>
              <a:spcAft>
                <a:spcPts val="0"/>
              </a:spcAft>
              <a:buNone/>
            </a:pPr>
            <a:r>
              <a:t/>
            </a: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09" name="Shape 209"/>
        <p:cNvGrpSpPr/>
        <p:nvPr/>
      </p:nvGrpSpPr>
      <p:grpSpPr>
        <a:xfrm>
          <a:off x="0" y="0"/>
          <a:ext cx="0" cy="0"/>
          <a:chOff x="0" y="0"/>
          <a:chExt cx="0" cy="0"/>
        </a:xfrm>
      </p:grpSpPr>
      <p:sp>
        <p:nvSpPr>
          <p:cNvPr id="210" name="Google Shape;210;p30"/>
          <p:cNvSpPr txBox="1"/>
          <p:nvPr>
            <p:ph type="title"/>
          </p:nvPr>
        </p:nvSpPr>
        <p:spPr>
          <a:xfrm>
            <a:off x="461100" y="24205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Evaluating </a:t>
            </a:r>
            <a:r>
              <a:rPr lang="en">
                <a:solidFill>
                  <a:schemeClr val="dk2"/>
                </a:solidFill>
              </a:rPr>
              <a:t>the results..</a:t>
            </a:r>
            <a:r>
              <a:rPr lang="en">
                <a:solidFill>
                  <a:schemeClr val="dk2"/>
                </a:solidFill>
              </a:rPr>
              <a:t>.</a:t>
            </a:r>
            <a:endParaRPr>
              <a:solidFill>
                <a:schemeClr val="dk2"/>
              </a:solidFill>
            </a:endParaRPr>
          </a:p>
        </p:txBody>
      </p:sp>
      <p:sp>
        <p:nvSpPr>
          <p:cNvPr id="211" name="Google Shape;211;p30"/>
          <p:cNvSpPr txBox="1"/>
          <p:nvPr/>
        </p:nvSpPr>
        <p:spPr>
          <a:xfrm>
            <a:off x="461100" y="1291225"/>
            <a:ext cx="8063700" cy="425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0.86.</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86%.</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15" name="Shape 215"/>
        <p:cNvGrpSpPr/>
        <p:nvPr/>
      </p:nvGrpSpPr>
      <p:grpSpPr>
        <a:xfrm>
          <a:off x="0" y="0"/>
          <a:ext cx="0" cy="0"/>
          <a:chOff x="0" y="0"/>
          <a:chExt cx="0" cy="0"/>
        </a:xfrm>
      </p:grpSpPr>
      <p:sp>
        <p:nvSpPr>
          <p:cNvPr id="216" name="Google Shape;216;p31"/>
          <p:cNvSpPr txBox="1"/>
          <p:nvPr>
            <p:ph type="title"/>
          </p:nvPr>
        </p:nvSpPr>
        <p:spPr>
          <a:xfrm>
            <a:off x="162700" y="12480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E1919"/>
                </a:solidFill>
              </a:rPr>
              <a:t>Output From Python</a:t>
            </a:r>
            <a:endParaRPr>
              <a:solidFill>
                <a:srgbClr val="1E1919"/>
              </a:solidFill>
            </a:endParaRPr>
          </a:p>
        </p:txBody>
      </p:sp>
      <p:sp>
        <p:nvSpPr>
          <p:cNvPr id="217" name="Google Shape;217;p31"/>
          <p:cNvSpPr txBox="1"/>
          <p:nvPr/>
        </p:nvSpPr>
        <p:spPr>
          <a:xfrm>
            <a:off x="759225" y="1967575"/>
            <a:ext cx="65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18" name="Google Shape;218;p31"/>
          <p:cNvPicPr preferRelativeResize="0"/>
          <p:nvPr/>
        </p:nvPicPr>
        <p:blipFill>
          <a:blip r:embed="rId3">
            <a:alphaModFix/>
          </a:blip>
          <a:stretch>
            <a:fillRect/>
          </a:stretch>
        </p:blipFill>
        <p:spPr>
          <a:xfrm>
            <a:off x="42775" y="1563225"/>
            <a:ext cx="9101224" cy="221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AC2DA"/>
            </a:gs>
            <a:gs pos="100000">
              <a:srgbClr val="4984A8"/>
            </a:gs>
          </a:gsLst>
          <a:path path="circle">
            <a:fillToRect b="50%" l="50%" r="50%" t="50%"/>
          </a:path>
          <a:tileRect/>
        </a:gra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545125" y="1650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0" lang="en">
                <a:latin typeface="Lexend ExtraBold"/>
                <a:ea typeface="Lexend ExtraBold"/>
                <a:cs typeface="Lexend ExtraBold"/>
                <a:sym typeface="Lexend ExtraBold"/>
              </a:rPr>
              <a:t>Team Members </a:t>
            </a:r>
            <a:r>
              <a:rPr b="0" lang="en">
                <a:latin typeface="Lexend ExtraBold"/>
                <a:ea typeface="Lexend ExtraBold"/>
                <a:cs typeface="Lexend ExtraBold"/>
                <a:sym typeface="Lexend ExtraBold"/>
              </a:rPr>
              <a:t>Information</a:t>
            </a:r>
            <a:endParaRPr b="0">
              <a:latin typeface="Lexend ExtraBold"/>
              <a:ea typeface="Lexend ExtraBold"/>
              <a:cs typeface="Lexend ExtraBold"/>
              <a:sym typeface="Lexend ExtraBold"/>
            </a:endParaRPr>
          </a:p>
        </p:txBody>
      </p:sp>
      <p:sp>
        <p:nvSpPr>
          <p:cNvPr id="92" name="Google Shape;92;p14"/>
          <p:cNvSpPr txBox="1"/>
          <p:nvPr>
            <p:ph idx="4294967295" type="body"/>
          </p:nvPr>
        </p:nvSpPr>
        <p:spPr>
          <a:xfrm>
            <a:off x="699750" y="1538700"/>
            <a:ext cx="7996200" cy="3178200"/>
          </a:xfrm>
          <a:prstGeom prst="rect">
            <a:avLst/>
          </a:prstGeom>
          <a:ln cap="flat" cmpd="sng" w="9525">
            <a:solidFill>
              <a:srgbClr val="F3F3F3"/>
            </a:solidFill>
            <a:prstDash val="solid"/>
            <a:round/>
            <a:headEnd len="sm" w="sm" type="none"/>
            <a:tailEnd len="sm" w="sm" type="none"/>
          </a:ln>
          <a:effectLst>
            <a:outerShdw rotWithShape="0" algn="bl" dist="19050">
              <a:srgbClr val="FFFFFF"/>
            </a:outerShdw>
          </a:effectLst>
        </p:spPr>
        <p:txBody>
          <a:bodyPr anchorCtr="0" anchor="ctr" bIns="91425" lIns="91425" spcFirstLastPara="1" rIns="91425" wrap="square" tIns="91425">
            <a:normAutofit/>
          </a:bodyPr>
          <a:lstStyle/>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Sujoy Paul Dakkumalla, 700744252.</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Venkata Sai Varun </a:t>
            </a:r>
            <a:r>
              <a:rPr b="1" lang="en" sz="2600">
                <a:solidFill>
                  <a:srgbClr val="000000"/>
                </a:solidFill>
                <a:latin typeface="Comic Sans MS"/>
                <a:ea typeface="Comic Sans MS"/>
                <a:cs typeface="Comic Sans MS"/>
                <a:sym typeface="Comic Sans MS"/>
              </a:rPr>
              <a:t>Mooraboina</a:t>
            </a:r>
            <a:r>
              <a:rPr b="1" lang="en" sz="2600">
                <a:solidFill>
                  <a:srgbClr val="000000"/>
                </a:solidFill>
                <a:latin typeface="Comic Sans MS"/>
                <a:ea typeface="Comic Sans MS"/>
                <a:cs typeface="Comic Sans MS"/>
                <a:sym typeface="Comic Sans MS"/>
              </a:rPr>
              <a:t>, 700744268.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Pranavi Guttikonda, 700744258.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Sai Kaushik peesari, 700744275.</a:t>
            </a:r>
            <a:endParaRPr b="1" sz="27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22" name="Shape 222"/>
        <p:cNvGrpSpPr/>
        <p:nvPr/>
      </p:nvGrpSpPr>
      <p:grpSpPr>
        <a:xfrm>
          <a:off x="0" y="0"/>
          <a:ext cx="0" cy="0"/>
          <a:chOff x="0" y="0"/>
          <a:chExt cx="0" cy="0"/>
        </a:xfrm>
      </p:grpSpPr>
      <p:sp>
        <p:nvSpPr>
          <p:cNvPr id="223" name="Google Shape;223;p32"/>
          <p:cNvSpPr txBox="1"/>
          <p:nvPr>
            <p:ph type="title"/>
          </p:nvPr>
        </p:nvSpPr>
        <p:spPr>
          <a:xfrm>
            <a:off x="545000" y="2420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REFERENCES:</a:t>
            </a:r>
            <a:endParaRPr>
              <a:solidFill>
                <a:schemeClr val="dk2"/>
              </a:solidFill>
            </a:endParaRPr>
          </a:p>
        </p:txBody>
      </p:sp>
      <p:sp>
        <p:nvSpPr>
          <p:cNvPr id="224" name="Google Shape;224;p32"/>
          <p:cNvSpPr txBox="1"/>
          <p:nvPr/>
        </p:nvSpPr>
        <p:spPr>
          <a:xfrm>
            <a:off x="267600" y="1230350"/>
            <a:ext cx="8608800" cy="3528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indent="-330200" lvl="0" marL="457200" rtl="0" algn="just">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25" name="Google Shape;225;p32"/>
          <p:cNvSpPr txBox="1"/>
          <p:nvPr/>
        </p:nvSpPr>
        <p:spPr>
          <a:xfrm>
            <a:off x="2411175" y="2094950"/>
            <a:ext cx="67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29"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573900" y="4265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p:nvPr>
            <p:ph idx="4294967295" type="body"/>
          </p:nvPr>
        </p:nvSpPr>
        <p:spPr>
          <a:xfrm>
            <a:off x="573900" y="1409800"/>
            <a:ext cx="7996200" cy="28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Sujoy Paul Dakkumalla,  700744252: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Preprocessing, stemming and lemmatization,KNN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Venkata Sai Varun Mooraboina, 700744268: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Visualization, tf-idf creation,SDG Classifier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Pranavi Guttikonda, 700744258:</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POS tagging and tf-idf_ngrams creation, and SVM model building.</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Sai Kaushik peesari, 700744275: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in Naive </a:t>
            </a:r>
            <a:r>
              <a:rPr b="1" lang="en" sz="1800">
                <a:solidFill>
                  <a:srgbClr val="000000"/>
                </a:solidFill>
                <a:latin typeface="Arial"/>
                <a:ea typeface="Arial"/>
                <a:cs typeface="Arial"/>
                <a:sym typeface="Arial"/>
              </a:rPr>
              <a:t>Bayes, Random Forest</a:t>
            </a:r>
            <a:r>
              <a:rPr b="1" lang="en" sz="1800">
                <a:solidFill>
                  <a:srgbClr val="000000"/>
                </a:solidFill>
                <a:latin typeface="Arial"/>
                <a:ea typeface="Arial"/>
                <a:cs typeface="Arial"/>
                <a:sym typeface="Arial"/>
              </a:rPr>
              <a:t> and Logistic Regression Algorithm.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610875" y="41332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E1919"/>
                </a:solidFill>
                <a:latin typeface="Lato"/>
                <a:ea typeface="Lato"/>
                <a:cs typeface="Lato"/>
                <a:sym typeface="Lato"/>
              </a:rPr>
              <a:t>Fake news has quickly become a society problem, being used to propagate false or</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rumour information in order to change </a:t>
            </a:r>
            <a:r>
              <a:rPr b="1" lang="en" sz="1600">
                <a:solidFill>
                  <a:srgbClr val="1E1919"/>
                </a:solidFill>
                <a:latin typeface="Lato"/>
                <a:ea typeface="Lato"/>
                <a:cs typeface="Lato"/>
                <a:sym typeface="Lato"/>
              </a:rPr>
              <a:t>people's</a:t>
            </a:r>
            <a:r>
              <a:rPr b="1" lang="en" sz="1600">
                <a:solidFill>
                  <a:srgbClr val="1E1919"/>
                </a:solidFill>
                <a:latin typeface="Lato"/>
                <a:ea typeface="Lato"/>
                <a:cs typeface="Lato"/>
                <a:sym typeface="Lato"/>
              </a:rPr>
              <a:t> behaviour. It has been shown that</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propagation of fake news has had a non-negligible influence of</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2016 US presidential elections. A few facts on fake news in the United States: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62% of US citizens get their news for social medias.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Fake news had more influence on Social Media than mainstream news.</a:t>
            </a:r>
            <a:endParaRPr b="1" sz="1600">
              <a:solidFill>
                <a:srgbClr val="1E1919"/>
              </a:solidFill>
              <a:latin typeface="Lato"/>
              <a:ea typeface="Lato"/>
              <a:cs typeface="Lato"/>
              <a:sym typeface="Lato"/>
            </a:endParaRPr>
          </a:p>
          <a:p>
            <a:pPr indent="0" lvl="0" marL="457200" rtl="0" algn="l">
              <a:spcBef>
                <a:spcPts val="0"/>
              </a:spcBef>
              <a:spcAft>
                <a:spcPts val="0"/>
              </a:spcAft>
              <a:buNone/>
            </a:pPr>
            <a:r>
              <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Fake news has also been used in order to influence the referendum in the United</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Kingdom for the ”Brexit”.</a:t>
            </a:r>
            <a:endParaRPr b="1" sz="1600">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487500" y="3573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Objective</a:t>
            </a:r>
            <a:r>
              <a:rPr lang="en" sz="3900">
                <a:solidFill>
                  <a:schemeClr val="dk2"/>
                </a:solidFill>
              </a:rPr>
              <a:t>.</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7"/>
          <p:cNvSpPr txBox="1"/>
          <p:nvPr/>
        </p:nvSpPr>
        <p:spPr>
          <a:xfrm>
            <a:off x="408450" y="939650"/>
            <a:ext cx="8551200" cy="36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5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genuine news articles from multiple domains. The genuine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597700" y="444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892450" y="1641175"/>
            <a:ext cx="143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Get Data Set </a:t>
            </a:r>
            <a:endParaRPr b="1" sz="1600"/>
          </a:p>
        </p:txBody>
      </p:sp>
      <p:sp>
        <p:nvSpPr>
          <p:cNvPr id="119" name="Google Shape;119;p18"/>
          <p:cNvSpPr/>
          <p:nvPr/>
        </p:nvSpPr>
        <p:spPr>
          <a:xfrm>
            <a:off x="2648325" y="1695625"/>
            <a:ext cx="816900" cy="33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222375" y="3077400"/>
            <a:ext cx="17580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 Finalise </a:t>
            </a:r>
            <a:endParaRPr b="1" sz="2000"/>
          </a:p>
        </p:txBody>
      </p:sp>
      <p:sp>
        <p:nvSpPr>
          <p:cNvPr id="121" name="Google Shape;121;p18"/>
          <p:cNvSpPr/>
          <p:nvPr/>
        </p:nvSpPr>
        <p:spPr>
          <a:xfrm>
            <a:off x="5904500" y="311325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Train and Test</a:t>
            </a:r>
            <a:endParaRPr b="1" sz="1600"/>
          </a:p>
        </p:txBody>
      </p:sp>
      <p:sp>
        <p:nvSpPr>
          <p:cNvPr id="122" name="Google Shape;122;p18"/>
          <p:cNvSpPr/>
          <p:nvPr/>
        </p:nvSpPr>
        <p:spPr>
          <a:xfrm>
            <a:off x="6344575"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SPLIT</a:t>
            </a:r>
            <a:endParaRPr b="1" sz="2000"/>
          </a:p>
        </p:txBody>
      </p:sp>
      <p:sp>
        <p:nvSpPr>
          <p:cNvPr id="123" name="Google Shape;123;p18"/>
          <p:cNvSpPr/>
          <p:nvPr/>
        </p:nvSpPr>
        <p:spPr>
          <a:xfrm>
            <a:off x="366635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Clean IT</a:t>
            </a:r>
            <a:endParaRPr b="1" sz="2100"/>
          </a:p>
        </p:txBody>
      </p:sp>
      <p:sp>
        <p:nvSpPr>
          <p:cNvPr id="124" name="Google Shape;124;p18"/>
          <p:cNvSpPr/>
          <p:nvPr/>
        </p:nvSpPr>
        <p:spPr>
          <a:xfrm>
            <a:off x="773800" y="307740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Predict</a:t>
            </a:r>
            <a:endParaRPr b="1" sz="2100"/>
          </a:p>
        </p:txBody>
      </p:sp>
      <p:sp>
        <p:nvSpPr>
          <p:cNvPr id="125" name="Google Shape;125;p18"/>
          <p:cNvSpPr/>
          <p:nvPr/>
        </p:nvSpPr>
        <p:spPr>
          <a:xfrm>
            <a:off x="5573350" y="1695750"/>
            <a:ext cx="658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6798700" y="2358475"/>
            <a:ext cx="382200" cy="645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192100" y="3228075"/>
            <a:ext cx="539400" cy="197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613075" y="3228075"/>
            <a:ext cx="412800" cy="33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7454950" y="2187175"/>
            <a:ext cx="14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TestTrainSplit()</a:t>
            </a:r>
            <a:endParaRPr>
              <a:latin typeface="Lato"/>
              <a:ea typeface="Lato"/>
              <a:cs typeface="Lato"/>
              <a:sym typeface="Lato"/>
            </a:endParaRPr>
          </a:p>
        </p:txBody>
      </p:sp>
      <p:sp>
        <p:nvSpPr>
          <p:cNvPr id="130" name="Google Shape;130;p18"/>
          <p:cNvSpPr txBox="1"/>
          <p:nvPr/>
        </p:nvSpPr>
        <p:spPr>
          <a:xfrm>
            <a:off x="3557575" y="2187175"/>
            <a:ext cx="278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Unique,Remove null,duplicates</a:t>
            </a:r>
            <a:endParaRPr>
              <a:latin typeface="Lato"/>
              <a:ea typeface="Lato"/>
              <a:cs typeface="Lato"/>
              <a:sym typeface="Lato"/>
            </a:endParaRPr>
          </a:p>
        </p:txBody>
      </p:sp>
      <p:sp>
        <p:nvSpPr>
          <p:cNvPr id="131" name="Google Shape;131;p18"/>
          <p:cNvSpPr txBox="1"/>
          <p:nvPr/>
        </p:nvSpPr>
        <p:spPr>
          <a:xfrm>
            <a:off x="969025" y="2187175"/>
            <a:ext cx="14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Liar Dataset</a:t>
            </a:r>
            <a:endParaRPr>
              <a:latin typeface="Lato"/>
              <a:ea typeface="Lato"/>
              <a:cs typeface="Lato"/>
              <a:sym typeface="Lato"/>
            </a:endParaRPr>
          </a:p>
        </p:txBody>
      </p:sp>
      <p:sp>
        <p:nvSpPr>
          <p:cNvPr id="132" name="Google Shape;132;p18"/>
          <p:cNvSpPr txBox="1"/>
          <p:nvPr/>
        </p:nvSpPr>
        <p:spPr>
          <a:xfrm>
            <a:off x="5573350" y="3758850"/>
            <a:ext cx="33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Training and testing Different Algorithms</a:t>
            </a:r>
            <a:endParaRPr>
              <a:latin typeface="Lato"/>
              <a:ea typeface="Lato"/>
              <a:cs typeface="Lato"/>
              <a:sym typeface="Lato"/>
            </a:endParaRPr>
          </a:p>
        </p:txBody>
      </p:sp>
      <p:sp>
        <p:nvSpPr>
          <p:cNvPr id="133" name="Google Shape;133;p18"/>
          <p:cNvSpPr txBox="1"/>
          <p:nvPr/>
        </p:nvSpPr>
        <p:spPr>
          <a:xfrm>
            <a:off x="2727550" y="3758850"/>
            <a:ext cx="284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Check Validation and accuracy to finalise from each Algo.</a:t>
            </a:r>
            <a:endParaRPr>
              <a:latin typeface="Lato"/>
              <a:ea typeface="Lato"/>
              <a:cs typeface="Lato"/>
              <a:sym typeface="Lato"/>
            </a:endParaRPr>
          </a:p>
        </p:txBody>
      </p:sp>
      <p:sp>
        <p:nvSpPr>
          <p:cNvPr id="134" name="Google Shape;134;p18"/>
          <p:cNvSpPr txBox="1"/>
          <p:nvPr/>
        </p:nvSpPr>
        <p:spPr>
          <a:xfrm>
            <a:off x="486300" y="3758850"/>
            <a:ext cx="191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News which is True or False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38"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0" y="110038"/>
            <a:ext cx="3731273" cy="4923448"/>
          </a:xfrm>
          <a:prstGeom prst="rect">
            <a:avLst/>
          </a:prstGeom>
          <a:noFill/>
          <a:ln>
            <a:noFill/>
          </a:ln>
        </p:spPr>
      </p:pic>
      <p:pic>
        <p:nvPicPr>
          <p:cNvPr id="140" name="Google Shape;140;p19"/>
          <p:cNvPicPr preferRelativeResize="0"/>
          <p:nvPr/>
        </p:nvPicPr>
        <p:blipFill>
          <a:blip r:embed="rId4">
            <a:alphaModFix/>
          </a:blip>
          <a:stretch>
            <a:fillRect/>
          </a:stretch>
        </p:blipFill>
        <p:spPr>
          <a:xfrm>
            <a:off x="7101738" y="0"/>
            <a:ext cx="1631276" cy="1631276"/>
          </a:xfrm>
          <a:prstGeom prst="rect">
            <a:avLst/>
          </a:prstGeom>
          <a:noFill/>
          <a:ln>
            <a:noFill/>
          </a:ln>
        </p:spPr>
      </p:pic>
      <p:sp>
        <p:nvSpPr>
          <p:cNvPr id="141" name="Google Shape;141;p19"/>
          <p:cNvSpPr txBox="1"/>
          <p:nvPr/>
        </p:nvSpPr>
        <p:spPr>
          <a:xfrm>
            <a:off x="6417375" y="458538"/>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Lato"/>
                <a:ea typeface="Lato"/>
                <a:cs typeface="Lato"/>
                <a:sym typeface="Lato"/>
              </a:rPr>
              <a:t>NLTK</a:t>
            </a:r>
            <a:endParaRPr b="1" sz="1900">
              <a:solidFill>
                <a:schemeClr val="lt1"/>
              </a:solidFill>
              <a:latin typeface="Lato"/>
              <a:ea typeface="Lato"/>
              <a:cs typeface="Lato"/>
              <a:sym typeface="Lato"/>
            </a:endParaRPr>
          </a:p>
        </p:txBody>
      </p:sp>
      <p:pic>
        <p:nvPicPr>
          <p:cNvPr id="142" name="Google Shape;142;p19"/>
          <p:cNvPicPr preferRelativeResize="0"/>
          <p:nvPr/>
        </p:nvPicPr>
        <p:blipFill>
          <a:blip r:embed="rId5">
            <a:alphaModFix/>
          </a:blip>
          <a:stretch>
            <a:fillRect/>
          </a:stretch>
        </p:blipFill>
        <p:spPr>
          <a:xfrm>
            <a:off x="4478450" y="2038688"/>
            <a:ext cx="4309800" cy="2726275"/>
          </a:xfrm>
          <a:prstGeom prst="rect">
            <a:avLst/>
          </a:prstGeom>
          <a:noFill/>
          <a:ln>
            <a:noFill/>
          </a:ln>
        </p:spPr>
      </p:pic>
      <p:sp>
        <p:nvSpPr>
          <p:cNvPr id="143" name="Google Shape;143;p19"/>
          <p:cNvSpPr txBox="1"/>
          <p:nvPr/>
        </p:nvSpPr>
        <p:spPr>
          <a:xfrm>
            <a:off x="5033125" y="4764975"/>
            <a:ext cx="36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T-SNE plot with 500 first PCA components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7" name="Shape 147"/>
        <p:cNvGrpSpPr/>
        <p:nvPr/>
      </p:nvGrpSpPr>
      <p:grpSpPr>
        <a:xfrm>
          <a:off x="0" y="0"/>
          <a:ext cx="0" cy="0"/>
          <a:chOff x="0" y="0"/>
          <a:chExt cx="0" cy="0"/>
        </a:xfrm>
      </p:grpSpPr>
      <p:sp>
        <p:nvSpPr>
          <p:cNvPr id="148" name="Google Shape;148;p20"/>
          <p:cNvSpPr txBox="1"/>
          <p:nvPr>
            <p:ph type="title"/>
          </p:nvPr>
        </p:nvSpPr>
        <p:spPr>
          <a:xfrm>
            <a:off x="610875" y="2025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9" name="Google Shape;149;p20"/>
          <p:cNvSpPr txBox="1"/>
          <p:nvPr/>
        </p:nvSpPr>
        <p:spPr>
          <a:xfrm>
            <a:off x="276750" y="1291225"/>
            <a:ext cx="8590500" cy="35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Lato"/>
                <a:ea typeface="Lato"/>
                <a:cs typeface="Lato"/>
                <a:sym typeface="Lato"/>
              </a:rPr>
              <a:t>There are two main categories of state of the art that are interesting for this work:</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In addition to texts and social features, Yang  used visual features such as</a:t>
            </a:r>
            <a:endParaRPr sz="1600">
              <a:latin typeface="Lato"/>
              <a:ea typeface="Lato"/>
              <a:cs typeface="Lato"/>
              <a:sym typeface="Lato"/>
            </a:endParaRPr>
          </a:p>
          <a:p>
            <a:pPr indent="0" lvl="0" marL="0" rtl="0" algn="l">
              <a:lnSpc>
                <a:spcPct val="115000"/>
              </a:lnSpc>
              <a:spcBef>
                <a:spcPts val="0"/>
              </a:spcBef>
              <a:spcAft>
                <a:spcPts val="0"/>
              </a:spcAft>
              <a:buNone/>
            </a:pPr>
            <a:r>
              <a:rPr lang="en" sz="1600">
                <a:latin typeface="Lato"/>
                <a:ea typeface="Lato"/>
                <a:cs typeface="Lato"/>
                <a:sym typeface="Lato"/>
              </a:rPr>
              <a:t>images with a convolutional neural network. Wang also used visual features for classifying fake news but uses adversarial neural networks to do so.</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3" name="Shape 153"/>
        <p:cNvGrpSpPr/>
        <p:nvPr/>
      </p:nvGrpSpPr>
      <p:grpSpPr>
        <a:xfrm>
          <a:off x="0" y="0"/>
          <a:ext cx="0" cy="0"/>
          <a:chOff x="0" y="0"/>
          <a:chExt cx="0" cy="0"/>
        </a:xfrm>
      </p:grpSpPr>
      <p:sp>
        <p:nvSpPr>
          <p:cNvPr id="154" name="Google Shape;154;p21"/>
          <p:cNvSpPr txBox="1"/>
          <p:nvPr>
            <p:ph type="title"/>
          </p:nvPr>
        </p:nvSpPr>
        <p:spPr>
          <a:xfrm>
            <a:off x="571350" y="38697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55" name="Google Shape;155;p21"/>
          <p:cNvSpPr txBox="1"/>
          <p:nvPr/>
        </p:nvSpPr>
        <p:spPr>
          <a:xfrm>
            <a:off x="856425" y="1462525"/>
            <a:ext cx="6205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