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exend ExtraBold"/>
      <p:bold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Lexen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LexendExtraBold-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Lexend-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ee873b64e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ee873b64e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ee873b64e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ee873b64e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ee873b64e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ee873b64e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ee873b64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ee873b64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ef1b6bd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ef1b6bd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ee873b64e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ee873b64e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ee873b64e_5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ee873b64e_5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ee873b64e_5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ee873b64e_5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ee873b64e_5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ee873b64e_5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ee873b64e_5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ee873b64e_5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ee873b6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ee873b6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ee873b64e_5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ee873b64e_5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ee873b6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ee873b6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ee873b64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ee873b64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ee873b64e_5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ee873b64e_5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ee873b64e_5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ee873b64e_5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ee873b64e_5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ee873b64e_5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ee873b64e_5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ee873b64e_5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ee873b64e_5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ee873b64e_5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0" l="0" r="0" t="0"/>
          <a:stretch/>
        </p:blipFill>
        <p:spPr>
          <a:xfrm>
            <a:off x="0" y="0"/>
            <a:ext cx="9144000" cy="5143500"/>
          </a:xfrm>
          <a:prstGeom prst="rect">
            <a:avLst/>
          </a:prstGeom>
          <a:noFill/>
          <a:ln>
            <a:noFill/>
          </a:ln>
          <a:effectLst>
            <a:outerShdw blurRad="57150" rotWithShape="0" algn="bl" dir="19740000" dist="57150">
              <a:srgbClr val="000000">
                <a:alpha val="9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59" name="Shape 159"/>
        <p:cNvGrpSpPr/>
        <p:nvPr/>
      </p:nvGrpSpPr>
      <p:grpSpPr>
        <a:xfrm>
          <a:off x="0" y="0"/>
          <a:ext cx="0" cy="0"/>
          <a:chOff x="0" y="0"/>
          <a:chExt cx="0" cy="0"/>
        </a:xfrm>
      </p:grpSpPr>
      <p:sp>
        <p:nvSpPr>
          <p:cNvPr id="160" name="Google Shape;160;p22"/>
          <p:cNvSpPr txBox="1"/>
          <p:nvPr>
            <p:ph type="title"/>
          </p:nvPr>
        </p:nvSpPr>
        <p:spPr>
          <a:xfrm>
            <a:off x="517775" y="353600"/>
            <a:ext cx="7021800" cy="91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TF-IDF </a:t>
            </a:r>
            <a:endParaRPr/>
          </a:p>
        </p:txBody>
      </p:sp>
      <p:sp>
        <p:nvSpPr>
          <p:cNvPr id="161" name="Google Shape;161;p22"/>
          <p:cNvSpPr txBox="1"/>
          <p:nvPr/>
        </p:nvSpPr>
        <p:spPr>
          <a:xfrm>
            <a:off x="320850" y="1433450"/>
            <a:ext cx="8502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TF-IDF (Term Frequency Inverse Document Frequency) is a numerical statistic that is commonly used in natural language processing (NLP) and information retrieval to represent the importance of a term in a document or a corpus.The term frequency is the number of times a term appears in a document, while the inverse document frequency is a measure of how rare a term is in the corpus.</a:t>
            </a:r>
            <a:endParaRPr/>
          </a:p>
          <a:p>
            <a:pPr indent="-317500" lvl="0" marL="457200" rtl="0" algn="l">
              <a:spcBef>
                <a:spcPts val="0"/>
              </a:spcBef>
              <a:spcAft>
                <a:spcPts val="0"/>
              </a:spcAft>
              <a:buSzPts val="1400"/>
              <a:buChar char="●"/>
            </a:pPr>
            <a:r>
              <a:rPr lang="en"/>
              <a:t>A term that appears frequently in a document but rarely in the corpus as a whole is likely to be more important to that document than a term that appears frequently in both the document and the corpus.</a:t>
            </a:r>
            <a:endParaRPr/>
          </a:p>
          <a:p>
            <a:pPr indent="-317500" lvl="0" marL="457200" rtl="0" algn="l">
              <a:spcBef>
                <a:spcPts val="0"/>
              </a:spcBef>
              <a:spcAft>
                <a:spcPts val="0"/>
              </a:spcAft>
              <a:buSzPts val="1400"/>
              <a:buChar char="●"/>
            </a:pPr>
            <a:r>
              <a:rPr lang="en"/>
              <a:t>To calculate the TF-IDF score for a term in a document, we multiply the term frequency by the inverse document frequency.</a:t>
            </a:r>
            <a:endParaRPr/>
          </a:p>
          <a:p>
            <a:pPr indent="-317500" lvl="0" marL="457200" rtl="0" algn="l">
              <a:spcBef>
                <a:spcPts val="0"/>
              </a:spcBef>
              <a:spcAft>
                <a:spcPts val="0"/>
              </a:spcAft>
              <a:buSzPts val="1400"/>
              <a:buChar char="●"/>
            </a:pPr>
            <a:r>
              <a:rPr lang="en"/>
              <a:t>The inverse document frequency is typically calculated as the logarithm of the total number of documents in the corpus divided by the number of documents that contain the term.</a:t>
            </a:r>
            <a:endParaRPr/>
          </a:p>
          <a:p>
            <a:pPr indent="-317500" lvl="0" marL="457200" rtl="0" algn="l">
              <a:spcBef>
                <a:spcPts val="0"/>
              </a:spcBef>
              <a:spcAft>
                <a:spcPts val="0"/>
              </a:spcAft>
              <a:buSzPts val="1400"/>
              <a:buChar char="●"/>
            </a:pPr>
            <a:r>
              <a:rPr lang="en"/>
              <a:t>TF-IDF scores are used to represent the importance of a term in a document or a corpus. They are often used as features in machine learning models for NLP tasks such as text classification, clustering, and information retrieval.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5" name="Shape 165"/>
        <p:cNvGrpSpPr/>
        <p:nvPr/>
      </p:nvGrpSpPr>
      <p:grpSpPr>
        <a:xfrm>
          <a:off x="0" y="0"/>
          <a:ext cx="0" cy="0"/>
          <a:chOff x="0" y="0"/>
          <a:chExt cx="0" cy="0"/>
        </a:xfrm>
      </p:grpSpPr>
      <p:sp>
        <p:nvSpPr>
          <p:cNvPr id="166" name="Google Shape;166;p23"/>
          <p:cNvSpPr txBox="1"/>
          <p:nvPr>
            <p:ph type="title"/>
          </p:nvPr>
        </p:nvSpPr>
        <p:spPr>
          <a:xfrm>
            <a:off x="683600" y="396425"/>
            <a:ext cx="7688400" cy="835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N-grams Creation</a:t>
            </a:r>
            <a:endParaRPr/>
          </a:p>
        </p:txBody>
      </p:sp>
      <p:sp>
        <p:nvSpPr>
          <p:cNvPr id="167" name="Google Shape;167;p23"/>
          <p:cNvSpPr txBox="1"/>
          <p:nvPr/>
        </p:nvSpPr>
        <p:spPr>
          <a:xfrm>
            <a:off x="683600" y="1292700"/>
            <a:ext cx="80007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The n-gram feature extraction is a way of breaking down text into smaller chunks of contiguous words to capture more information about the context. For example, a bigram (n=2) for the sentence "The cat sat on the mat" would be "The cat", "cat sat", "sat on", "on the", "the mat".</a:t>
            </a:r>
            <a:endParaRPr sz="1500"/>
          </a:p>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In the program, a TF-IDF vectorizer is used to create n-gram features, where stop words (commonly used words like "the" and "and") are removed, and n-grams of size 1 to 4 are created to capture the context and relationships between different words in the text.</a:t>
            </a:r>
            <a:endParaRPr sz="1500"/>
          </a:p>
          <a:p>
            <a:pPr indent="0" lvl="0" marL="4572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This technique helps in identifying important words and phrases in the text, which can then be used to detect fake news by comparing with a pre-labeled dataset.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71" name="Shape 171"/>
        <p:cNvGrpSpPr/>
        <p:nvPr/>
      </p:nvGrpSpPr>
      <p:grpSpPr>
        <a:xfrm>
          <a:off x="0" y="0"/>
          <a:ext cx="0" cy="0"/>
          <a:chOff x="0" y="0"/>
          <a:chExt cx="0" cy="0"/>
        </a:xfrm>
      </p:grpSpPr>
      <p:sp>
        <p:nvSpPr>
          <p:cNvPr id="172" name="Google Shape;172;p24"/>
          <p:cNvSpPr txBox="1"/>
          <p:nvPr>
            <p:ph type="title"/>
          </p:nvPr>
        </p:nvSpPr>
        <p:spPr>
          <a:xfrm>
            <a:off x="408575" y="524775"/>
            <a:ext cx="7688400" cy="762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t>POS TAGGING</a:t>
            </a:r>
            <a:endParaRPr sz="3000"/>
          </a:p>
        </p:txBody>
      </p:sp>
      <p:sp>
        <p:nvSpPr>
          <p:cNvPr id="173" name="Google Shape;173;p24"/>
          <p:cNvSpPr txBox="1"/>
          <p:nvPr/>
        </p:nvSpPr>
        <p:spPr>
          <a:xfrm>
            <a:off x="408575" y="1287075"/>
            <a:ext cx="8486700" cy="33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rPr>
              <a:t>Part-of-speech (POS) tagging is the process of labeling words in a sentence with their corresponding part of speech, such as noun, verb, adjective, etc.</a:t>
            </a:r>
            <a:r>
              <a:rPr lang="en" sz="1300">
                <a:solidFill>
                  <a:schemeClr val="lt1"/>
                </a:solidFill>
              </a:rPr>
              <a:t> </a:t>
            </a:r>
            <a:endParaRPr sz="1300">
              <a:solidFill>
                <a:schemeClr val="lt1"/>
              </a:solidFill>
            </a:endParaRPr>
          </a:p>
          <a:p>
            <a:pPr indent="0" lvl="0" marL="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POS tagging can be used to identify the usage of specific parts of speech that are commonly associated with fake news. For example, fake news articles may contain more adjectives, adverbs, or exaggerated language than real news articles. By analyzing the POS tags of the words in a given text, we can identify these patterns and use them to distinguish between real and fake news.</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To perform POS tagging, a machine learning model is trained on a corpus of labeled data, where each word is annotated with its corresponding POS tag. The trained model can then be used to automatically assign POS tags to new, unlabeled text data.</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In the program, a POS tagging model is trained on the Treebank corpus, and the resulting model is used to extract features from the news articles for fake news detection.</a:t>
            </a:r>
            <a:endParaRPr sz="1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77" name="Shape 177"/>
        <p:cNvGrpSpPr/>
        <p:nvPr/>
      </p:nvGrpSpPr>
      <p:grpSpPr>
        <a:xfrm>
          <a:off x="0" y="0"/>
          <a:ext cx="0" cy="0"/>
          <a:chOff x="0" y="0"/>
          <a:chExt cx="0" cy="0"/>
        </a:xfrm>
      </p:grpSpPr>
      <p:sp>
        <p:nvSpPr>
          <p:cNvPr id="178" name="Google Shape;178;p25"/>
          <p:cNvSpPr txBox="1"/>
          <p:nvPr/>
        </p:nvSpPr>
        <p:spPr>
          <a:xfrm>
            <a:off x="97450" y="1266125"/>
            <a:ext cx="8860800" cy="441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11111"/>
              </a:buClr>
              <a:buSzPts val="1600"/>
              <a:buFont typeface="Roboto"/>
              <a:buChar char="●"/>
            </a:pPr>
            <a:r>
              <a:rPr b="1" lang="en" sz="1600">
                <a:solidFill>
                  <a:srgbClr val="111111"/>
                </a:solidFill>
                <a:latin typeface="Roboto"/>
                <a:ea typeface="Roboto"/>
                <a:cs typeface="Roboto"/>
                <a:sym typeface="Roboto"/>
              </a:rPr>
              <a:t>Naive bayes</a:t>
            </a:r>
            <a:r>
              <a:rPr lang="en" sz="1600">
                <a:solidFill>
                  <a:srgbClr val="111111"/>
                </a:solidFill>
                <a:latin typeface="Roboto"/>
                <a:ea typeface="Roboto"/>
                <a:cs typeface="Roboto"/>
                <a:sym typeface="Roboto"/>
              </a:rPr>
              <a:t> is a simple algorithm that assumes that the features are</a:t>
            </a:r>
            <a:endParaRPr sz="1600">
              <a:solidFill>
                <a:srgbClr val="111111"/>
              </a:solidFill>
              <a:latin typeface="Roboto"/>
              <a:ea typeface="Roboto"/>
              <a:cs typeface="Roboto"/>
              <a:sym typeface="Roboto"/>
            </a:endParaRPr>
          </a:p>
          <a:p>
            <a:pPr indent="0" lvl="0" marL="457200" rtl="0" algn="l">
              <a:spcBef>
                <a:spcPts val="0"/>
              </a:spcBef>
              <a:spcAft>
                <a:spcPts val="0"/>
              </a:spcAft>
              <a:buNone/>
            </a:pPr>
            <a:r>
              <a:rPr lang="en" sz="1600">
                <a:solidFill>
                  <a:srgbClr val="111111"/>
                </a:solidFill>
                <a:latin typeface="Roboto"/>
                <a:ea typeface="Roboto"/>
                <a:cs typeface="Roboto"/>
                <a:sym typeface="Roboto"/>
              </a:rPr>
              <a:t>independent and uses the Bayes theorem to calculate the probabilities of each class.</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49250" lvl="0" marL="457200" rtl="0" algn="l">
              <a:spcBef>
                <a:spcPts val="0"/>
              </a:spcBef>
              <a:spcAft>
                <a:spcPts val="0"/>
              </a:spcAft>
              <a:buClr>
                <a:srgbClr val="111111"/>
              </a:buClr>
              <a:buSzPts val="1900"/>
              <a:buFont typeface="Roboto"/>
              <a:buChar char="●"/>
            </a:pPr>
            <a:r>
              <a:rPr lang="en" sz="1500">
                <a:solidFill>
                  <a:srgbClr val="111111"/>
                </a:solidFill>
                <a:latin typeface="Roboto"/>
                <a:ea typeface="Roboto"/>
                <a:cs typeface="Roboto"/>
                <a:sym typeface="Roboto"/>
              </a:rPr>
              <a:t>The algorithm transforms news statements into word frequency vectors and then uses a probabilistic classifier to label them as fake or real. It is trained and tested on different sets of news statements and its accuracy is evaluated by comparing the predicted and true labels.</a:t>
            </a:r>
            <a:endParaRPr sz="1900">
              <a:solidFill>
                <a:srgbClr val="111111"/>
              </a:solidFill>
              <a:latin typeface="Roboto"/>
              <a:ea typeface="Roboto"/>
              <a:cs typeface="Roboto"/>
              <a:sym typeface="Roboto"/>
            </a:endParaRPr>
          </a:p>
          <a:p>
            <a:pPr indent="0" lvl="0" marL="457200" rtl="0" algn="l">
              <a:spcBef>
                <a:spcPts val="0"/>
              </a:spcBef>
              <a:spcAft>
                <a:spcPts val="0"/>
              </a:spcAft>
              <a:buNone/>
            </a:pPr>
            <a:r>
              <a:t/>
            </a:r>
            <a:endParaRPr sz="18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In the Naive classifier we use the two functions NBCV and nb_clf</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The classification </a:t>
            </a:r>
            <a:r>
              <a:rPr lang="en" sz="1600">
                <a:solidFill>
                  <a:srgbClr val="111111"/>
                </a:solidFill>
                <a:latin typeface="Roboto"/>
                <a:ea typeface="Roboto"/>
                <a:cs typeface="Roboto"/>
                <a:sym typeface="Roboto"/>
              </a:rPr>
              <a:t>analysis can be used to predict the probability of news article being fake or real.</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E1919"/>
              </a:buClr>
              <a:buSzPts val="1600"/>
              <a:buFont typeface="Roboto"/>
              <a:buChar char="●"/>
            </a:pPr>
            <a:r>
              <a:rPr lang="en" sz="1600">
                <a:solidFill>
                  <a:srgbClr val="1E1919"/>
                </a:solidFill>
                <a:latin typeface="Roboto"/>
                <a:ea typeface="Roboto"/>
                <a:cs typeface="Roboto"/>
                <a:sym typeface="Roboto"/>
              </a:rPr>
              <a:t>Overall, the Naive Bayes algorithm is a popular and effective choice for text classification tasks, especially when dealing with large datasets.</a:t>
            </a:r>
            <a:endParaRPr sz="1600">
              <a:solidFill>
                <a:srgbClr val="1E1919"/>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p:txBody>
      </p:sp>
      <p:sp>
        <p:nvSpPr>
          <p:cNvPr id="179" name="Google Shape;179;p25"/>
          <p:cNvSpPr txBox="1"/>
          <p:nvPr>
            <p:ph type="title"/>
          </p:nvPr>
        </p:nvSpPr>
        <p:spPr>
          <a:xfrm>
            <a:off x="337150" y="338650"/>
            <a:ext cx="7557300" cy="823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Naive-Bayes</a:t>
            </a:r>
            <a:endParaRPr>
              <a:solidFill>
                <a:schemeClr val="dk2"/>
              </a:solidFill>
            </a:endParaRPr>
          </a:p>
        </p:txBody>
      </p:sp>
      <p:sp>
        <p:nvSpPr>
          <p:cNvPr id="180" name="Google Shape;180;p25"/>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84" name="Shape 184"/>
        <p:cNvGrpSpPr/>
        <p:nvPr/>
      </p:nvGrpSpPr>
      <p:grpSpPr>
        <a:xfrm>
          <a:off x="0" y="0"/>
          <a:ext cx="0" cy="0"/>
          <a:chOff x="0" y="0"/>
          <a:chExt cx="0" cy="0"/>
        </a:xfrm>
      </p:grpSpPr>
      <p:sp>
        <p:nvSpPr>
          <p:cNvPr id="185" name="Google Shape;185;p26"/>
          <p:cNvSpPr txBox="1"/>
          <p:nvPr/>
        </p:nvSpPr>
        <p:spPr>
          <a:xfrm>
            <a:off x="115800" y="1250300"/>
            <a:ext cx="8912400" cy="4045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11111"/>
              </a:buClr>
              <a:buSzPts val="1400"/>
              <a:buFont typeface="Roboto"/>
              <a:buChar char="●"/>
            </a:pPr>
            <a:r>
              <a:rPr b="1" lang="en">
                <a:solidFill>
                  <a:srgbClr val="111111"/>
                </a:solidFill>
                <a:latin typeface="Roboto"/>
                <a:ea typeface="Roboto"/>
                <a:cs typeface="Roboto"/>
                <a:sym typeface="Roboto"/>
              </a:rPr>
              <a:t>Logistic regression </a:t>
            </a:r>
            <a:r>
              <a:rPr lang="en">
                <a:solidFill>
                  <a:srgbClr val="111111"/>
                </a:solidFill>
                <a:latin typeface="Roboto"/>
                <a:ea typeface="Roboto"/>
                <a:cs typeface="Roboto"/>
                <a:sym typeface="Roboto"/>
              </a:rPr>
              <a:t>is a popular and powerful algorithm that uses a logistic function to model the probability of each class.</a:t>
            </a:r>
            <a:endParaRPr>
              <a:solidFill>
                <a:srgbClr val="11111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Char char="●"/>
            </a:pPr>
            <a:r>
              <a:rPr lang="en">
                <a:solidFill>
                  <a:srgbClr val="111111"/>
                </a:solidFill>
                <a:latin typeface="Roboto"/>
                <a:ea typeface="Roboto"/>
                <a:cs typeface="Roboto"/>
                <a:sym typeface="Roboto"/>
              </a:rPr>
              <a:t>Logistic Regression can handle both numerical and categorical features, and can also use n-grams or TF-IDF vectorization to capture the textual properties of the news.</a:t>
            </a:r>
            <a:endParaRPr>
              <a:solidFill>
                <a:srgbClr val="111111"/>
              </a:solidFill>
              <a:latin typeface="Roboto"/>
              <a:ea typeface="Roboto"/>
              <a:cs typeface="Roboto"/>
              <a:sym typeface="Roboto"/>
            </a:endParaRPr>
          </a:p>
          <a:p>
            <a:pPr indent="0" lvl="0" marL="457200" rtl="0" algn="l">
              <a:spcBef>
                <a:spcPts val="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logistic regression to classify news statements as true or false, based on their word counts. and built a pipeline that transforms the statements into word counts and applies the logistic function. The classifier achieved a mean accuracy score of 0.62 on the test data, which is slightly better than naive bayes</a:t>
            </a:r>
            <a:endParaRPr>
              <a:solidFill>
                <a:srgbClr val="111111"/>
              </a:solidFill>
              <a:latin typeface="Roboto"/>
              <a:ea typeface="Roboto"/>
              <a:cs typeface="Roboto"/>
              <a:sym typeface="Roboto"/>
            </a:endParaRPr>
          </a:p>
          <a:p>
            <a:pPr indent="0" lvl="0" marL="0" rtl="0" algn="l">
              <a:lnSpc>
                <a:spcPct val="115000"/>
              </a:lnSpc>
              <a:spcBef>
                <a:spcPts val="80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this algorithm because it is popular and powerful, and it can model the probability of each class. It can also handle binary or multiclass problems, and it can be easily tuned with different parameters. It is also fast and simple to implement with sklearn.</a:t>
            </a:r>
            <a:endParaRPr>
              <a:solidFill>
                <a:srgbClr val="111111"/>
              </a:solidFill>
              <a:latin typeface="Roboto"/>
              <a:ea typeface="Roboto"/>
              <a:cs typeface="Roboto"/>
              <a:sym typeface="Roboto"/>
            </a:endParaRPr>
          </a:p>
          <a:p>
            <a:pPr indent="0" lvl="0" marL="0" rtl="0" algn="l">
              <a:spcBef>
                <a:spcPts val="0"/>
              </a:spcBef>
              <a:spcAft>
                <a:spcPts val="0"/>
              </a:spcAft>
              <a:buNone/>
            </a:pPr>
            <a:r>
              <a:t/>
            </a:r>
            <a:endParaRPr b="1">
              <a:solidFill>
                <a:srgbClr val="111111"/>
              </a:solidFill>
              <a:latin typeface="Roboto"/>
              <a:ea typeface="Roboto"/>
              <a:cs typeface="Roboto"/>
              <a:sym typeface="Roboto"/>
            </a:endParaRPr>
          </a:p>
        </p:txBody>
      </p:sp>
      <p:sp>
        <p:nvSpPr>
          <p:cNvPr id="186" name="Google Shape;186;p26"/>
          <p:cNvSpPr txBox="1"/>
          <p:nvPr>
            <p:ph type="title"/>
          </p:nvPr>
        </p:nvSpPr>
        <p:spPr>
          <a:xfrm>
            <a:off x="413350" y="262450"/>
            <a:ext cx="7557300" cy="8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Logistic Regression</a:t>
            </a:r>
            <a:endParaRPr>
              <a:solidFill>
                <a:schemeClr val="dk2"/>
              </a:solidFill>
            </a:endParaRPr>
          </a:p>
        </p:txBody>
      </p:sp>
      <p:sp>
        <p:nvSpPr>
          <p:cNvPr id="187" name="Google Shape;187;p26"/>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191" name="Shape 191"/>
        <p:cNvGrpSpPr/>
        <p:nvPr/>
      </p:nvGrpSpPr>
      <p:grpSpPr>
        <a:xfrm>
          <a:off x="0" y="0"/>
          <a:ext cx="0" cy="0"/>
          <a:chOff x="0" y="0"/>
          <a:chExt cx="0" cy="0"/>
        </a:xfrm>
      </p:grpSpPr>
      <p:sp>
        <p:nvSpPr>
          <p:cNvPr id="192" name="Google Shape;192;p27"/>
          <p:cNvSpPr txBox="1"/>
          <p:nvPr>
            <p:ph type="title"/>
          </p:nvPr>
        </p:nvSpPr>
        <p:spPr>
          <a:xfrm>
            <a:off x="459900" y="406200"/>
            <a:ext cx="7688400" cy="762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SVM Classifier</a:t>
            </a:r>
            <a:endParaRPr>
              <a:solidFill>
                <a:schemeClr val="dk2"/>
              </a:solidFill>
            </a:endParaRPr>
          </a:p>
        </p:txBody>
      </p:sp>
      <p:sp>
        <p:nvSpPr>
          <p:cNvPr id="193" name="Google Shape;193;p27"/>
          <p:cNvSpPr txBox="1"/>
          <p:nvPr/>
        </p:nvSpPr>
        <p:spPr>
          <a:xfrm>
            <a:off x="459900" y="1228600"/>
            <a:ext cx="8224200" cy="31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SVM (Support Vector Machine) is a type of machine learning algorithm that can be used for classification tasks, such as detecting fake news. </a:t>
            </a:r>
            <a:endParaRPr sz="1300"/>
          </a:p>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The SVM classifier is trained on a set of labeled news articles, where each article is represented by a set of features, such as the frequency of certain words or the presence of certain patterns of words.</a:t>
            </a:r>
            <a:endParaRPr sz="1300"/>
          </a:p>
          <a:p>
            <a:pPr indent="-311150" lvl="0" marL="457200" rtl="0" algn="l">
              <a:lnSpc>
                <a:spcPct val="115000"/>
              </a:lnSpc>
              <a:spcBef>
                <a:spcPts val="0"/>
              </a:spcBef>
              <a:spcAft>
                <a:spcPts val="0"/>
              </a:spcAft>
              <a:buSzPts val="1300"/>
              <a:buChar char="●"/>
            </a:pPr>
            <a:r>
              <a:rPr lang="en" sz="1300"/>
              <a:t>To optimize the performance of the classifier, a grid search is performed to find the best combination of hyperparameters (such as the range of n-grams to consider and whether to use IDF weighting or not).</a:t>
            </a:r>
            <a:endParaRPr sz="1300"/>
          </a:p>
          <a:p>
            <a:pPr indent="-311150" lvl="0" marL="457200" rtl="0" algn="l">
              <a:lnSpc>
                <a:spcPct val="115000"/>
              </a:lnSpc>
              <a:spcBef>
                <a:spcPts val="0"/>
              </a:spcBef>
              <a:spcAft>
                <a:spcPts val="0"/>
              </a:spcAft>
              <a:buSzPts val="1300"/>
              <a:buChar char="●"/>
            </a:pPr>
            <a:r>
              <a:rPr lang="en" sz="1300"/>
              <a:t>By tuning the hyperparameters using the grid search method, the performance of the SVM classifier is optimized to achieve the highest possible accuracy on the test data.</a:t>
            </a:r>
            <a:endParaRPr sz="1300"/>
          </a:p>
          <a:p>
            <a:pPr indent="-311150" lvl="0" marL="457200" rtl="0" algn="l">
              <a:lnSpc>
                <a:spcPct val="115000"/>
              </a:lnSpc>
              <a:spcBef>
                <a:spcPts val="0"/>
              </a:spcBef>
              <a:spcAft>
                <a:spcPts val="0"/>
              </a:spcAft>
              <a:buSzPts val="1300"/>
              <a:buChar char="●"/>
            </a:pPr>
            <a:r>
              <a:rPr lang="en" sz="1300"/>
              <a:t>We used SVMs because they are effective in separating classes of data that may not be linearly separable in the feature space.  Additionally, SVMs can handle high-dimensional feature spaces, which is useful when working with text data that has a large number of features (such as the bag-of-words representation).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97" name="Shape 197"/>
        <p:cNvGrpSpPr/>
        <p:nvPr/>
      </p:nvGrpSpPr>
      <p:grpSpPr>
        <a:xfrm>
          <a:off x="0" y="0"/>
          <a:ext cx="0" cy="0"/>
          <a:chOff x="0" y="0"/>
          <a:chExt cx="0" cy="0"/>
        </a:xfrm>
      </p:grpSpPr>
      <p:sp>
        <p:nvSpPr>
          <p:cNvPr id="198" name="Google Shape;198;p28"/>
          <p:cNvSpPr txBox="1"/>
          <p:nvPr>
            <p:ph type="title"/>
          </p:nvPr>
        </p:nvSpPr>
        <p:spPr>
          <a:xfrm>
            <a:off x="517775" y="353600"/>
            <a:ext cx="7021800" cy="91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E1919"/>
                </a:solidFill>
              </a:rPr>
              <a:t>SGD CLASSIFIER</a:t>
            </a:r>
            <a:endParaRPr>
              <a:solidFill>
                <a:srgbClr val="1E1919"/>
              </a:solidFill>
            </a:endParaRPr>
          </a:p>
        </p:txBody>
      </p:sp>
      <p:sp>
        <p:nvSpPr>
          <p:cNvPr id="199" name="Google Shape;199;p28"/>
          <p:cNvSpPr txBox="1"/>
          <p:nvPr/>
        </p:nvSpPr>
        <p:spPr>
          <a:xfrm>
            <a:off x="226000" y="1364025"/>
            <a:ext cx="85023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SGD Classifier is a variant of the linear Support Vector Machine (SVM) that uses stochastic gradient descent optimization for the loss function.  The algorithm works by iteratively updating the model parameters using small random batches of training data, which makes it efficient for large datasets.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loss function used in the SGD Classifier is hinge loss. In addition to the hinge loss, the SGD Classifier use other loss functions as well, such as logistic loss (for binary classification) or softmax loss (for multiclass classification). It can also apply regularization to prevent overfitting.</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SGD Classifier is a versatile algorithm that can handle various types of data, including text, image, and numerical data. It has been widely used in natural language processing (NLP) tasks, such as text classification and sentiment analysis.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03" name="Shape 203"/>
        <p:cNvGrpSpPr/>
        <p:nvPr/>
      </p:nvGrpSpPr>
      <p:grpSpPr>
        <a:xfrm>
          <a:off x="0" y="0"/>
          <a:ext cx="0" cy="0"/>
          <a:chOff x="0" y="0"/>
          <a:chExt cx="0" cy="0"/>
        </a:xfrm>
      </p:grpSpPr>
      <p:sp>
        <p:nvSpPr>
          <p:cNvPr id="204" name="Google Shape;204;p29"/>
          <p:cNvSpPr txBox="1"/>
          <p:nvPr>
            <p:ph type="title"/>
          </p:nvPr>
        </p:nvSpPr>
        <p:spPr>
          <a:xfrm>
            <a:off x="536725" y="446775"/>
            <a:ext cx="7688400" cy="873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Random Forest </a:t>
            </a:r>
            <a:endParaRPr>
              <a:solidFill>
                <a:schemeClr val="dk2"/>
              </a:solidFill>
            </a:endParaRPr>
          </a:p>
        </p:txBody>
      </p:sp>
      <p:sp>
        <p:nvSpPr>
          <p:cNvPr id="205" name="Google Shape;205;p29"/>
          <p:cNvSpPr txBox="1"/>
          <p:nvPr/>
        </p:nvSpPr>
        <p:spPr>
          <a:xfrm>
            <a:off x="474325" y="1320075"/>
            <a:ext cx="7813200" cy="436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374151"/>
                </a:solidFill>
                <a:latin typeface="Roboto"/>
                <a:ea typeface="Roboto"/>
                <a:cs typeface="Roboto"/>
                <a:sym typeface="Roboto"/>
              </a:rPr>
              <a:t>The feature selection and random forest classification. The feature selection step is done using the count vectorizer method, which converts the text data into a matrix of token counts. The random forest classifier is then trained using the transformed data with 200 estimators and 3 jobs for parallel processing.</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The model is trained on the training </a:t>
            </a:r>
            <a:r>
              <a:rPr lang="en" sz="1800">
                <a:solidFill>
                  <a:srgbClr val="374151"/>
                </a:solidFill>
                <a:latin typeface="Roboto"/>
                <a:ea typeface="Roboto"/>
                <a:cs typeface="Roboto"/>
                <a:sym typeface="Roboto"/>
              </a:rPr>
              <a:t>dataset</a:t>
            </a:r>
            <a:r>
              <a:rPr lang="en" sz="1800">
                <a:solidFill>
                  <a:srgbClr val="374151"/>
                </a:solidFill>
                <a:latin typeface="Roboto"/>
                <a:ea typeface="Roboto"/>
                <a:cs typeface="Roboto"/>
                <a:sym typeface="Roboto"/>
              </a:rPr>
              <a:t> 'Statement' column and the 'Label' column is used as the target variable. The trained model is then used to predict the labels of the test dataset's 'Statement' column. Regression analysis can be used to predict the probability of a news article being fake or not.</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700"/>
          </a:p>
          <a:p>
            <a:pPr indent="0" lvl="0" marL="0" rtl="0" algn="l">
              <a:spcBef>
                <a:spcPts val="0"/>
              </a:spcBef>
              <a:spcAft>
                <a:spcPts val="0"/>
              </a:spcAft>
              <a:buNone/>
            </a:pPr>
            <a:r>
              <a:t/>
            </a: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09" name="Shape 209"/>
        <p:cNvGrpSpPr/>
        <p:nvPr/>
      </p:nvGrpSpPr>
      <p:grpSpPr>
        <a:xfrm>
          <a:off x="0" y="0"/>
          <a:ext cx="0" cy="0"/>
          <a:chOff x="0" y="0"/>
          <a:chExt cx="0" cy="0"/>
        </a:xfrm>
      </p:grpSpPr>
      <p:sp>
        <p:nvSpPr>
          <p:cNvPr id="210" name="Google Shape;210;p30"/>
          <p:cNvSpPr txBox="1"/>
          <p:nvPr>
            <p:ph type="title"/>
          </p:nvPr>
        </p:nvSpPr>
        <p:spPr>
          <a:xfrm>
            <a:off x="461100" y="24205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Evaluating </a:t>
            </a:r>
            <a:r>
              <a:rPr lang="en">
                <a:solidFill>
                  <a:schemeClr val="dk2"/>
                </a:solidFill>
              </a:rPr>
              <a:t>the results..</a:t>
            </a:r>
            <a:r>
              <a:rPr lang="en">
                <a:solidFill>
                  <a:schemeClr val="dk2"/>
                </a:solidFill>
              </a:rPr>
              <a:t>.</a:t>
            </a:r>
            <a:endParaRPr>
              <a:solidFill>
                <a:schemeClr val="dk2"/>
              </a:solidFill>
            </a:endParaRPr>
          </a:p>
        </p:txBody>
      </p:sp>
      <p:sp>
        <p:nvSpPr>
          <p:cNvPr id="211" name="Google Shape;211;p30"/>
          <p:cNvSpPr txBox="1"/>
          <p:nvPr/>
        </p:nvSpPr>
        <p:spPr>
          <a:xfrm>
            <a:off x="461100" y="1291225"/>
            <a:ext cx="8063700" cy="425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evaluated the performance of these classifiers using the F1 score and found that the random forest classifier performed the best with an F1 score of 0.70.</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However, we wanted to enhance the features by using term frequency weights with various n-grams, and we applied this technique to the same classifiers. We found that the random forest classifier still performed the best with an F1 score of 0.86.</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also performed K-fold cross-validation on all the classifiers, and the results showed that the random forest classifier with n-grams had the highest accuracy of 93%.</a:t>
            </a:r>
            <a:endParaRPr sz="1800">
              <a:solidFill>
                <a:srgbClr val="374151"/>
              </a:solidFill>
              <a:latin typeface="Roboto"/>
              <a:ea typeface="Roboto"/>
              <a:cs typeface="Roboto"/>
              <a:sym typeface="Roboto"/>
            </a:endParaRPr>
          </a:p>
          <a:p>
            <a:pPr indent="0" lvl="0" marL="0" rtl="0" algn="l">
              <a:spcBef>
                <a:spcPts val="1500"/>
              </a:spcBef>
              <a:spcAft>
                <a:spcPts val="0"/>
              </a:spcAft>
              <a:buNone/>
            </a:pPr>
            <a:r>
              <a:t/>
            </a:r>
            <a:endParaRPr sz="2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15" name="Shape 215"/>
        <p:cNvGrpSpPr/>
        <p:nvPr/>
      </p:nvGrpSpPr>
      <p:grpSpPr>
        <a:xfrm>
          <a:off x="0" y="0"/>
          <a:ext cx="0" cy="0"/>
          <a:chOff x="0" y="0"/>
          <a:chExt cx="0" cy="0"/>
        </a:xfrm>
      </p:grpSpPr>
      <p:sp>
        <p:nvSpPr>
          <p:cNvPr id="216" name="Google Shape;216;p31"/>
          <p:cNvSpPr txBox="1"/>
          <p:nvPr>
            <p:ph type="title"/>
          </p:nvPr>
        </p:nvSpPr>
        <p:spPr>
          <a:xfrm>
            <a:off x="545000" y="24207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REFERENCES:</a:t>
            </a:r>
            <a:endParaRPr>
              <a:solidFill>
                <a:schemeClr val="dk2"/>
              </a:solidFill>
            </a:endParaRPr>
          </a:p>
        </p:txBody>
      </p:sp>
      <p:sp>
        <p:nvSpPr>
          <p:cNvPr id="217" name="Google Shape;217;p31"/>
          <p:cNvSpPr txBox="1"/>
          <p:nvPr/>
        </p:nvSpPr>
        <p:spPr>
          <a:xfrm>
            <a:off x="267600" y="1230350"/>
            <a:ext cx="8608800" cy="3528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Jeffrey Gottfried and Elisa Shearer.News Use Across Social Medial Platforms 2016.Pew Research Center, 2016.</a:t>
            </a:r>
            <a:endParaRPr>
              <a:solidFill>
                <a:srgbClr val="1E1919"/>
              </a:solidFill>
              <a:latin typeface="Roboto"/>
              <a:ea typeface="Roboto"/>
              <a:cs typeface="Roboto"/>
              <a:sym typeface="Roboto"/>
            </a:endParaRPr>
          </a:p>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Craig Silverman and Lawrence Alexander. How teens in the balkans are dupingtrump supporters with fake news.Buzzfeed News, 3, 2016.</a:t>
            </a:r>
            <a:endParaRPr>
              <a:solidFill>
                <a:srgbClr val="1E1919"/>
              </a:solidFill>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Craig Silverman and Lawrence Alexander. How teens in the Balkans are dumping trump supporters with fake news. Buzzfeed News  3.</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Rong- En Fan, Kai - Wei Chang, Cho -Jui Hsieh, Xiang - Rui Wang, and Chih- Jen Lin.  Liblinear: A library for  large linear classification. J. Mach. Learn. Res. , 9:1871 – 1874..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Stephen Robertson. Understanding inverse document frequency: On theoretical  arguments for idf.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Harry Zhang. The Optimality of Naive Bayes. page 6.</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Sepp Hochreiter and Ju ̈rgen Schmidhuber. Long short-term memory. Neural Computation, 9:1735 1780.</a:t>
            </a:r>
            <a:endParaRPr>
              <a:latin typeface="Roboto"/>
              <a:ea typeface="Roboto"/>
              <a:cs typeface="Roboto"/>
              <a:sym typeface="Roboto"/>
            </a:endParaRPr>
          </a:p>
          <a:p>
            <a:pPr indent="-330200" lvl="0" marL="457200" rtl="0" algn="just">
              <a:lnSpc>
                <a:spcPct val="115000"/>
              </a:lnSpc>
              <a:spcBef>
                <a:spcPts val="0"/>
              </a:spcBef>
              <a:spcAft>
                <a:spcPts val="0"/>
              </a:spcAft>
              <a:buClr>
                <a:srgbClr val="1E1919"/>
              </a:buClr>
              <a:buSzPts val="1600"/>
              <a:buFont typeface="Roboto"/>
              <a:buChar char="●"/>
            </a:pPr>
            <a:r>
              <a:rPr lang="en">
                <a:latin typeface="Roboto"/>
                <a:ea typeface="Roboto"/>
                <a:cs typeface="Roboto"/>
                <a:sym typeface="Roboto"/>
              </a:rPr>
              <a:t>Kai Shu, Amy Sliva, Suhang Wang, Jiliang Tang, and Huan Liu. Fake news detection on social media: A data mining perspective. ACM SIGKDD Explorations Newsletter, 19(1):22 –36.</a:t>
            </a:r>
            <a:endParaRPr sz="1600">
              <a:solidFill>
                <a:srgbClr val="1E1919"/>
              </a:solidFill>
              <a:latin typeface="Roboto"/>
              <a:ea typeface="Roboto"/>
              <a:cs typeface="Roboto"/>
              <a:sym typeface="Roboto"/>
            </a:endParaRPr>
          </a:p>
        </p:txBody>
      </p:sp>
      <p:sp>
        <p:nvSpPr>
          <p:cNvPr id="218" name="Google Shape;218;p31"/>
          <p:cNvSpPr txBox="1"/>
          <p:nvPr/>
        </p:nvSpPr>
        <p:spPr>
          <a:xfrm>
            <a:off x="2411175" y="2094950"/>
            <a:ext cx="67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AC2DA"/>
            </a:gs>
            <a:gs pos="100000">
              <a:srgbClr val="4984A8"/>
            </a:gs>
          </a:gsLst>
          <a:path path="circle">
            <a:fillToRect b="50%" l="50%" r="50%" t="50%"/>
          </a:path>
          <a:tileRect/>
        </a:gra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545125" y="1650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0" lang="en">
                <a:latin typeface="Lexend ExtraBold"/>
                <a:ea typeface="Lexend ExtraBold"/>
                <a:cs typeface="Lexend ExtraBold"/>
                <a:sym typeface="Lexend ExtraBold"/>
              </a:rPr>
              <a:t>Team Members </a:t>
            </a:r>
            <a:r>
              <a:rPr b="0" lang="en">
                <a:latin typeface="Lexend ExtraBold"/>
                <a:ea typeface="Lexend ExtraBold"/>
                <a:cs typeface="Lexend ExtraBold"/>
                <a:sym typeface="Lexend ExtraBold"/>
              </a:rPr>
              <a:t>Information</a:t>
            </a:r>
            <a:endParaRPr b="0">
              <a:latin typeface="Lexend ExtraBold"/>
              <a:ea typeface="Lexend ExtraBold"/>
              <a:cs typeface="Lexend ExtraBold"/>
              <a:sym typeface="Lexend ExtraBold"/>
            </a:endParaRPr>
          </a:p>
        </p:txBody>
      </p:sp>
      <p:sp>
        <p:nvSpPr>
          <p:cNvPr id="92" name="Google Shape;92;p14"/>
          <p:cNvSpPr txBox="1"/>
          <p:nvPr>
            <p:ph idx="4294967295" type="body"/>
          </p:nvPr>
        </p:nvSpPr>
        <p:spPr>
          <a:xfrm>
            <a:off x="699750" y="1538700"/>
            <a:ext cx="7996200" cy="3178200"/>
          </a:xfrm>
          <a:prstGeom prst="rect">
            <a:avLst/>
          </a:prstGeom>
          <a:ln cap="flat" cmpd="sng" w="9525">
            <a:solidFill>
              <a:srgbClr val="F3F3F3"/>
            </a:solidFill>
            <a:prstDash val="solid"/>
            <a:round/>
            <a:headEnd len="sm" w="sm" type="none"/>
            <a:tailEnd len="sm" w="sm" type="none"/>
          </a:ln>
          <a:effectLst>
            <a:outerShdw rotWithShape="0" algn="bl" dist="19050">
              <a:srgbClr val="FFFFFF"/>
            </a:outerShdw>
          </a:effectLst>
        </p:spPr>
        <p:txBody>
          <a:bodyPr anchorCtr="0" anchor="ctr" bIns="91425" lIns="91425" spcFirstLastPara="1" rIns="91425" wrap="square" tIns="91425">
            <a:normAutofit/>
          </a:bodyPr>
          <a:lstStyle/>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Sujoy Paul Dakkumalla, 700744252.</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Venkata Sai Varun </a:t>
            </a:r>
            <a:r>
              <a:rPr b="1" lang="en" sz="2600">
                <a:solidFill>
                  <a:srgbClr val="000000"/>
                </a:solidFill>
                <a:latin typeface="Comic Sans MS"/>
                <a:ea typeface="Comic Sans MS"/>
                <a:cs typeface="Comic Sans MS"/>
                <a:sym typeface="Comic Sans MS"/>
              </a:rPr>
              <a:t>Mooraboina</a:t>
            </a:r>
            <a:r>
              <a:rPr b="1" lang="en" sz="2600">
                <a:solidFill>
                  <a:srgbClr val="000000"/>
                </a:solidFill>
                <a:latin typeface="Comic Sans MS"/>
                <a:ea typeface="Comic Sans MS"/>
                <a:cs typeface="Comic Sans MS"/>
                <a:sym typeface="Comic Sans MS"/>
              </a:rPr>
              <a:t>, 700744268.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Pranavi Guttikonda, 700744258.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Sai Kaushik peesari, 700744275.</a:t>
            </a:r>
            <a:endParaRPr b="1" sz="27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22" name="Shape 222"/>
        <p:cNvGrpSpPr/>
        <p:nvPr/>
      </p:nvGrpSpPr>
      <p:grpSpPr>
        <a:xfrm>
          <a:off x="0" y="0"/>
          <a:ext cx="0" cy="0"/>
          <a:chOff x="0" y="0"/>
          <a:chExt cx="0" cy="0"/>
        </a:xfrm>
      </p:grpSpPr>
      <p:pic>
        <p:nvPicPr>
          <p:cNvPr id="223" name="Google Shape;223;p32"/>
          <p:cNvPicPr preferRelativeResize="0"/>
          <p:nvPr/>
        </p:nvPicPr>
        <p:blipFill>
          <a:blip r:embed="rId3">
            <a:alphaModFix/>
          </a:blip>
          <a:stretch>
            <a:fillRect/>
          </a:stretch>
        </p:blipFill>
        <p:spPr>
          <a:xfrm>
            <a:off x="569975" y="334650"/>
            <a:ext cx="8004050" cy="4474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573900" y="4265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Lexend"/>
                <a:ea typeface="Lexend"/>
                <a:cs typeface="Lexend"/>
                <a:sym typeface="Lexend"/>
              </a:rPr>
              <a:t>Roles and Responsibilities</a:t>
            </a:r>
            <a:endParaRPr>
              <a:solidFill>
                <a:schemeClr val="dk2"/>
              </a:solidFill>
              <a:latin typeface="Lexend"/>
              <a:ea typeface="Lexend"/>
              <a:cs typeface="Lexend"/>
              <a:sym typeface="Lexend"/>
            </a:endParaRPr>
          </a:p>
        </p:txBody>
      </p:sp>
      <p:sp>
        <p:nvSpPr>
          <p:cNvPr id="98" name="Google Shape;98;p15"/>
          <p:cNvSpPr txBox="1"/>
          <p:nvPr>
            <p:ph idx="4294967295" type="body"/>
          </p:nvPr>
        </p:nvSpPr>
        <p:spPr>
          <a:xfrm>
            <a:off x="573900" y="1409800"/>
            <a:ext cx="7996200" cy="28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Sujoy Paul Dakkumalla,  700744252: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Preprocessing, stemming and lemmatization,KNN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Venkata Sai Varun Mooraboina, 700744268: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Visualization, tf-idf creation,SDG Classifier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Pranavi Guttikonda, 700744258:</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POS tagging and tf-idf_ngrams creation, and SVM model building.</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Sai Kaushik peesari, 700744275: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in Naive </a:t>
            </a:r>
            <a:r>
              <a:rPr b="1" lang="en" sz="1800">
                <a:solidFill>
                  <a:srgbClr val="000000"/>
                </a:solidFill>
                <a:latin typeface="Arial"/>
                <a:ea typeface="Arial"/>
                <a:cs typeface="Arial"/>
                <a:sym typeface="Arial"/>
              </a:rPr>
              <a:t>Bayes, Random Forest</a:t>
            </a:r>
            <a:r>
              <a:rPr b="1" lang="en" sz="1800">
                <a:solidFill>
                  <a:srgbClr val="000000"/>
                </a:solidFill>
                <a:latin typeface="Arial"/>
                <a:ea typeface="Arial"/>
                <a:cs typeface="Arial"/>
                <a:sym typeface="Arial"/>
              </a:rPr>
              <a:t> and Logistic Regression Algorithm.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610875" y="41332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Introduction</a:t>
            </a:r>
            <a:endParaRPr sz="3900">
              <a:solidFill>
                <a:schemeClr val="dk2"/>
              </a:solidFill>
            </a:endParaRPr>
          </a:p>
        </p:txBody>
      </p:sp>
      <p:sp>
        <p:nvSpPr>
          <p:cNvPr id="104" name="Google Shape;104;p16"/>
          <p:cNvSpPr txBox="1"/>
          <p:nvPr/>
        </p:nvSpPr>
        <p:spPr>
          <a:xfrm>
            <a:off x="610875" y="1545775"/>
            <a:ext cx="7994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E1919"/>
                </a:solidFill>
                <a:latin typeface="Lato"/>
                <a:ea typeface="Lato"/>
                <a:cs typeface="Lato"/>
                <a:sym typeface="Lato"/>
              </a:rPr>
              <a:t>Fake news has quickly become a society problem, being used to propagate false or</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rumour information in order to change </a:t>
            </a:r>
            <a:r>
              <a:rPr b="1" lang="en" sz="1600">
                <a:solidFill>
                  <a:srgbClr val="1E1919"/>
                </a:solidFill>
                <a:latin typeface="Lato"/>
                <a:ea typeface="Lato"/>
                <a:cs typeface="Lato"/>
                <a:sym typeface="Lato"/>
              </a:rPr>
              <a:t>people's</a:t>
            </a:r>
            <a:r>
              <a:rPr b="1" lang="en" sz="1600">
                <a:solidFill>
                  <a:srgbClr val="1E1919"/>
                </a:solidFill>
                <a:latin typeface="Lato"/>
                <a:ea typeface="Lato"/>
                <a:cs typeface="Lato"/>
                <a:sym typeface="Lato"/>
              </a:rPr>
              <a:t> behaviour. It has been shown that</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propagation of fake news has had a non-negligible influence of</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2016 US presidential elections. A few facts on fake news in the United States: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62% of US citizens get their news for social medias.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Fake news had more influence on Social Media than mainstream news.</a:t>
            </a:r>
            <a:endParaRPr b="1" sz="1600">
              <a:solidFill>
                <a:srgbClr val="1E1919"/>
              </a:solidFill>
              <a:latin typeface="Lato"/>
              <a:ea typeface="Lato"/>
              <a:cs typeface="Lato"/>
              <a:sym typeface="Lato"/>
            </a:endParaRPr>
          </a:p>
          <a:p>
            <a:pPr indent="0" lvl="0" marL="457200" rtl="0" algn="l">
              <a:spcBef>
                <a:spcPts val="0"/>
              </a:spcBef>
              <a:spcAft>
                <a:spcPts val="0"/>
              </a:spcAft>
              <a:buNone/>
            </a:pPr>
            <a:r>
              <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Fake news has also been used in order to influence the referendum in the United</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Kingdom for the ”Brexit”.</a:t>
            </a:r>
            <a:endParaRPr b="1" sz="1600">
              <a:solidFill>
                <a:srgbClr val="1E191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487500" y="3573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Objective</a:t>
            </a:r>
            <a:r>
              <a:rPr lang="en" sz="3900">
                <a:solidFill>
                  <a:schemeClr val="dk2"/>
                </a:solidFill>
              </a:rPr>
              <a:t>.</a:t>
            </a:r>
            <a:endParaRPr sz="3900">
              <a:solidFill>
                <a:schemeClr val="dk2"/>
              </a:solidFill>
            </a:endParaRPr>
          </a:p>
        </p:txBody>
      </p:sp>
      <p:sp>
        <p:nvSpPr>
          <p:cNvPr id="110" name="Google Shape;110;p17"/>
          <p:cNvSpPr txBox="1"/>
          <p:nvPr/>
        </p:nvSpPr>
        <p:spPr>
          <a:xfrm>
            <a:off x="487500" y="1475700"/>
            <a:ext cx="81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1" name="Google Shape;111;p17"/>
          <p:cNvSpPr txBox="1"/>
          <p:nvPr/>
        </p:nvSpPr>
        <p:spPr>
          <a:xfrm>
            <a:off x="408450" y="939650"/>
            <a:ext cx="8551200" cy="361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lang="en" sz="1500">
                <a:latin typeface="Lato"/>
                <a:ea typeface="Lato"/>
                <a:cs typeface="Lato"/>
                <a:sym typeface="Lato"/>
              </a:rPr>
              <a:t>For the execution of the project,  we have used Python as it has various modules and packages to implement machine learning algorithms. The dataset is taken from Kaggle. The data includes both fake and genuine news articles from multiple domains. The genuine news articles published contains a true description of real-world events, while fake news websites contain claims that are not aligned with facts. The input features are then used to train the different machine-learning models. Each dataset is divided into training and testing set with a 70/30 split, respectively. The articles are shuffled to ensure a fair allocation of fake and true articles in training and test instances. The machine learning algorithms are trained with different hyperparameters to achieve maximum accuracy for a given dataset, with an optimal balance between variance and bias. Each model is trained multiple times with a set of different parameters using a grid search to optimize the model for the best outcome. In this way, we applied machine learning techniques to the dataset and obtained good results.</a:t>
            </a:r>
            <a:endParaRPr sz="15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597700" y="444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Plan of Action: </a:t>
            </a:r>
            <a:endParaRPr sz="3900">
              <a:solidFill>
                <a:schemeClr val="dk2"/>
              </a:solidFill>
            </a:endParaRPr>
          </a:p>
        </p:txBody>
      </p:sp>
      <p:sp>
        <p:nvSpPr>
          <p:cNvPr id="117" name="Google Shape;117;p18"/>
          <p:cNvSpPr/>
          <p:nvPr/>
        </p:nvSpPr>
        <p:spPr>
          <a:xfrm>
            <a:off x="77380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892450" y="1641175"/>
            <a:ext cx="143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Get Data Set </a:t>
            </a:r>
            <a:endParaRPr b="1" sz="1600"/>
          </a:p>
        </p:txBody>
      </p:sp>
      <p:sp>
        <p:nvSpPr>
          <p:cNvPr id="119" name="Google Shape;119;p18"/>
          <p:cNvSpPr/>
          <p:nvPr/>
        </p:nvSpPr>
        <p:spPr>
          <a:xfrm>
            <a:off x="2648325" y="1695625"/>
            <a:ext cx="816900" cy="33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222375" y="3077400"/>
            <a:ext cx="17580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 Finalise </a:t>
            </a:r>
            <a:endParaRPr b="1" sz="2000"/>
          </a:p>
        </p:txBody>
      </p:sp>
      <p:sp>
        <p:nvSpPr>
          <p:cNvPr id="121" name="Google Shape;121;p18"/>
          <p:cNvSpPr/>
          <p:nvPr/>
        </p:nvSpPr>
        <p:spPr>
          <a:xfrm>
            <a:off x="5904500" y="311325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Train and Test</a:t>
            </a:r>
            <a:endParaRPr b="1" sz="1600"/>
          </a:p>
        </p:txBody>
      </p:sp>
      <p:sp>
        <p:nvSpPr>
          <p:cNvPr id="122" name="Google Shape;122;p18"/>
          <p:cNvSpPr/>
          <p:nvPr/>
        </p:nvSpPr>
        <p:spPr>
          <a:xfrm>
            <a:off x="6344575"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SPLIT</a:t>
            </a:r>
            <a:endParaRPr b="1" sz="2000"/>
          </a:p>
        </p:txBody>
      </p:sp>
      <p:sp>
        <p:nvSpPr>
          <p:cNvPr id="123" name="Google Shape;123;p18"/>
          <p:cNvSpPr/>
          <p:nvPr/>
        </p:nvSpPr>
        <p:spPr>
          <a:xfrm>
            <a:off x="366635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Clean IT</a:t>
            </a:r>
            <a:endParaRPr b="1" sz="2100"/>
          </a:p>
        </p:txBody>
      </p:sp>
      <p:sp>
        <p:nvSpPr>
          <p:cNvPr id="124" name="Google Shape;124;p18"/>
          <p:cNvSpPr/>
          <p:nvPr/>
        </p:nvSpPr>
        <p:spPr>
          <a:xfrm>
            <a:off x="773800" y="307740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Predict</a:t>
            </a:r>
            <a:endParaRPr b="1" sz="2100"/>
          </a:p>
        </p:txBody>
      </p:sp>
      <p:sp>
        <p:nvSpPr>
          <p:cNvPr id="125" name="Google Shape;125;p18"/>
          <p:cNvSpPr/>
          <p:nvPr/>
        </p:nvSpPr>
        <p:spPr>
          <a:xfrm>
            <a:off x="5573350" y="1695750"/>
            <a:ext cx="6588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6798700" y="2358475"/>
            <a:ext cx="382200" cy="645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5192100" y="3228075"/>
            <a:ext cx="539400" cy="197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613075" y="3228075"/>
            <a:ext cx="412800" cy="337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7454950" y="2187175"/>
            <a:ext cx="14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TestTrainSplit()</a:t>
            </a:r>
            <a:endParaRPr>
              <a:latin typeface="Lato"/>
              <a:ea typeface="Lato"/>
              <a:cs typeface="Lato"/>
              <a:sym typeface="Lato"/>
            </a:endParaRPr>
          </a:p>
        </p:txBody>
      </p:sp>
      <p:sp>
        <p:nvSpPr>
          <p:cNvPr id="130" name="Google Shape;130;p18"/>
          <p:cNvSpPr txBox="1"/>
          <p:nvPr/>
        </p:nvSpPr>
        <p:spPr>
          <a:xfrm>
            <a:off x="3557575" y="2187175"/>
            <a:ext cx="278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Unique,Remove null,duplicates</a:t>
            </a:r>
            <a:endParaRPr>
              <a:latin typeface="Lato"/>
              <a:ea typeface="Lato"/>
              <a:cs typeface="Lato"/>
              <a:sym typeface="Lato"/>
            </a:endParaRPr>
          </a:p>
        </p:txBody>
      </p:sp>
      <p:sp>
        <p:nvSpPr>
          <p:cNvPr id="131" name="Google Shape;131;p18"/>
          <p:cNvSpPr txBox="1"/>
          <p:nvPr/>
        </p:nvSpPr>
        <p:spPr>
          <a:xfrm>
            <a:off x="969025" y="2187175"/>
            <a:ext cx="14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Liar Dataset</a:t>
            </a:r>
            <a:endParaRPr>
              <a:latin typeface="Lato"/>
              <a:ea typeface="Lato"/>
              <a:cs typeface="Lato"/>
              <a:sym typeface="Lato"/>
            </a:endParaRPr>
          </a:p>
        </p:txBody>
      </p:sp>
      <p:sp>
        <p:nvSpPr>
          <p:cNvPr id="132" name="Google Shape;132;p18"/>
          <p:cNvSpPr txBox="1"/>
          <p:nvPr/>
        </p:nvSpPr>
        <p:spPr>
          <a:xfrm>
            <a:off x="5573350" y="3758850"/>
            <a:ext cx="33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Training and testing Different Algorithms</a:t>
            </a:r>
            <a:endParaRPr>
              <a:latin typeface="Lato"/>
              <a:ea typeface="Lato"/>
              <a:cs typeface="Lato"/>
              <a:sym typeface="Lato"/>
            </a:endParaRPr>
          </a:p>
        </p:txBody>
      </p:sp>
      <p:sp>
        <p:nvSpPr>
          <p:cNvPr id="133" name="Google Shape;133;p18"/>
          <p:cNvSpPr txBox="1"/>
          <p:nvPr/>
        </p:nvSpPr>
        <p:spPr>
          <a:xfrm>
            <a:off x="2727550" y="3758850"/>
            <a:ext cx="284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Check Validation and accuracy to finalise from each Algo.</a:t>
            </a:r>
            <a:endParaRPr>
              <a:latin typeface="Lato"/>
              <a:ea typeface="Lato"/>
              <a:cs typeface="Lato"/>
              <a:sym typeface="Lato"/>
            </a:endParaRPr>
          </a:p>
        </p:txBody>
      </p:sp>
      <p:sp>
        <p:nvSpPr>
          <p:cNvPr id="134" name="Google Shape;134;p18"/>
          <p:cNvSpPr txBox="1"/>
          <p:nvPr/>
        </p:nvSpPr>
        <p:spPr>
          <a:xfrm>
            <a:off x="486300" y="3758850"/>
            <a:ext cx="191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News which is True or False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138" name="Shape 138"/>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0" y="110038"/>
            <a:ext cx="3731273" cy="4923448"/>
          </a:xfrm>
          <a:prstGeom prst="rect">
            <a:avLst/>
          </a:prstGeom>
          <a:noFill/>
          <a:ln>
            <a:noFill/>
          </a:ln>
        </p:spPr>
      </p:pic>
      <p:pic>
        <p:nvPicPr>
          <p:cNvPr id="140" name="Google Shape;140;p19"/>
          <p:cNvPicPr preferRelativeResize="0"/>
          <p:nvPr/>
        </p:nvPicPr>
        <p:blipFill>
          <a:blip r:embed="rId4">
            <a:alphaModFix/>
          </a:blip>
          <a:stretch>
            <a:fillRect/>
          </a:stretch>
        </p:blipFill>
        <p:spPr>
          <a:xfrm>
            <a:off x="7101738" y="0"/>
            <a:ext cx="1631276" cy="1631276"/>
          </a:xfrm>
          <a:prstGeom prst="rect">
            <a:avLst/>
          </a:prstGeom>
          <a:noFill/>
          <a:ln>
            <a:noFill/>
          </a:ln>
        </p:spPr>
      </p:pic>
      <p:sp>
        <p:nvSpPr>
          <p:cNvPr id="141" name="Google Shape;141;p19"/>
          <p:cNvSpPr txBox="1"/>
          <p:nvPr/>
        </p:nvSpPr>
        <p:spPr>
          <a:xfrm>
            <a:off x="6417375" y="458538"/>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Lato"/>
                <a:ea typeface="Lato"/>
                <a:cs typeface="Lato"/>
                <a:sym typeface="Lato"/>
              </a:rPr>
              <a:t>NLTK</a:t>
            </a:r>
            <a:endParaRPr b="1" sz="1900">
              <a:solidFill>
                <a:schemeClr val="lt1"/>
              </a:solidFill>
              <a:latin typeface="Lato"/>
              <a:ea typeface="Lato"/>
              <a:cs typeface="Lato"/>
              <a:sym typeface="Lato"/>
            </a:endParaRPr>
          </a:p>
        </p:txBody>
      </p:sp>
      <p:pic>
        <p:nvPicPr>
          <p:cNvPr id="142" name="Google Shape;142;p19"/>
          <p:cNvPicPr preferRelativeResize="0"/>
          <p:nvPr/>
        </p:nvPicPr>
        <p:blipFill>
          <a:blip r:embed="rId5">
            <a:alphaModFix/>
          </a:blip>
          <a:stretch>
            <a:fillRect/>
          </a:stretch>
        </p:blipFill>
        <p:spPr>
          <a:xfrm>
            <a:off x="4478450" y="2038688"/>
            <a:ext cx="4309800" cy="2726275"/>
          </a:xfrm>
          <a:prstGeom prst="rect">
            <a:avLst/>
          </a:prstGeom>
          <a:noFill/>
          <a:ln>
            <a:noFill/>
          </a:ln>
        </p:spPr>
      </p:pic>
      <p:sp>
        <p:nvSpPr>
          <p:cNvPr id="143" name="Google Shape;143;p19"/>
          <p:cNvSpPr txBox="1"/>
          <p:nvPr/>
        </p:nvSpPr>
        <p:spPr>
          <a:xfrm>
            <a:off x="5033125" y="4764975"/>
            <a:ext cx="36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T-SNE plot with 500 first PCA components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7" name="Shape 147"/>
        <p:cNvGrpSpPr/>
        <p:nvPr/>
      </p:nvGrpSpPr>
      <p:grpSpPr>
        <a:xfrm>
          <a:off x="0" y="0"/>
          <a:ext cx="0" cy="0"/>
          <a:chOff x="0" y="0"/>
          <a:chExt cx="0" cy="0"/>
        </a:xfrm>
      </p:grpSpPr>
      <p:sp>
        <p:nvSpPr>
          <p:cNvPr id="148" name="Google Shape;148;p20"/>
          <p:cNvSpPr txBox="1"/>
          <p:nvPr>
            <p:ph type="title"/>
          </p:nvPr>
        </p:nvSpPr>
        <p:spPr>
          <a:xfrm>
            <a:off x="610875" y="2025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49" name="Google Shape;149;p20"/>
          <p:cNvSpPr txBox="1"/>
          <p:nvPr/>
        </p:nvSpPr>
        <p:spPr>
          <a:xfrm>
            <a:off x="276750" y="1291225"/>
            <a:ext cx="8590500" cy="35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Lato"/>
                <a:ea typeface="Lato"/>
                <a:cs typeface="Lato"/>
                <a:sym typeface="Lato"/>
              </a:rPr>
              <a:t>There are two main categories of state of the art that are interesting for this work:</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previous work on fake news detection and on general text classification. Works on fake news detection is almost in existent and mainly focus in 2016 US presidential elections or does not use the same features. That is, when this work focus on automatic features extraction using machine learning and deep learning, other works make use of hand-crafted features, such as psycholinguistic features  which are not the goal here. Current research focus mostly on using social features and speaker information in order to improve the quality of classifications.</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In addition to texts and social features, Yang  used visual features such as</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images with a convolutional neural network. Wang also used visual features for classifying fake news but uses adversarial neural networks to do so.</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3" name="Shape 153"/>
        <p:cNvGrpSpPr/>
        <p:nvPr/>
      </p:nvGrpSpPr>
      <p:grpSpPr>
        <a:xfrm>
          <a:off x="0" y="0"/>
          <a:ext cx="0" cy="0"/>
          <a:chOff x="0" y="0"/>
          <a:chExt cx="0" cy="0"/>
        </a:xfrm>
      </p:grpSpPr>
      <p:sp>
        <p:nvSpPr>
          <p:cNvPr id="154" name="Google Shape;154;p21"/>
          <p:cNvSpPr txBox="1"/>
          <p:nvPr>
            <p:ph type="title"/>
          </p:nvPr>
        </p:nvSpPr>
        <p:spPr>
          <a:xfrm>
            <a:off x="571350" y="38697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Data Preprocessing</a:t>
            </a:r>
            <a:endParaRPr sz="5100">
              <a:solidFill>
                <a:schemeClr val="dk2"/>
              </a:solidFill>
            </a:endParaRPr>
          </a:p>
        </p:txBody>
      </p:sp>
      <p:sp>
        <p:nvSpPr>
          <p:cNvPr id="155" name="Google Shape;155;p21"/>
          <p:cNvSpPr txBox="1"/>
          <p:nvPr/>
        </p:nvSpPr>
        <p:spPr>
          <a:xfrm>
            <a:off x="856425" y="1462525"/>
            <a:ext cx="6205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code reads in three CSV files - test, train, and valid. The data is then observed using the data_obs() function, which displays the size and head of each dataset. create_distribution() function is used to visualize the distribution of the classes in the datasets using a countplot. Additionally, the data_qualityCheck() function is used to check for any missing values in the datasets and display information on the datasets</a:t>
            </a:r>
            <a:endParaRPr sz="1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process_data() function is included to preprocess the text data by converting all words to lowercase, stemming the words, and removing stop words. However, it is currently commented out and not utilized in the code.</a:t>
            </a:r>
            <a:endParaRPr sz="17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