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61" r:id="rId6"/>
    <p:sldId id="262" r:id="rId7"/>
    <p:sldId id="263" r:id="rId8"/>
    <p:sldId id="279" r:id="rId9"/>
    <p:sldId id="265" r:id="rId10"/>
    <p:sldId id="258" r:id="rId11"/>
    <p:sldId id="266" r:id="rId12"/>
    <p:sldId id="267" r:id="rId13"/>
    <p:sldId id="268" r:id="rId14"/>
    <p:sldId id="269" r:id="rId15"/>
    <p:sldId id="270" r:id="rId16"/>
    <p:sldId id="271" r:id="rId17"/>
    <p:sldId id="272" r:id="rId18"/>
    <p:sldId id="273" r:id="rId19"/>
    <p:sldId id="274" r:id="rId20"/>
    <p:sldId id="281" r:id="rId21"/>
    <p:sldId id="282" r:id="rId22"/>
    <p:sldId id="277" r:id="rId23"/>
    <p:sldId id="278" r:id="rId24"/>
    <p:sldId id="275" r:id="rId25"/>
    <p:sldId id="276"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AB33-1D62-4DA3-AFB0-A17C2F4929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E50676-B7B3-469E-A914-12D312F69B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1F4A1B-E0EC-4969-980E-DE63120FF767}"/>
              </a:ext>
            </a:extLst>
          </p:cNvPr>
          <p:cNvSpPr>
            <a:spLocks noGrp="1"/>
          </p:cNvSpPr>
          <p:nvPr>
            <p:ph type="dt" sz="half" idx="10"/>
          </p:nvPr>
        </p:nvSpPr>
        <p:spPr/>
        <p:txBody>
          <a:bodyPr/>
          <a:lstStyle/>
          <a:p>
            <a:fld id="{CD2455F6-85EA-4D06-8861-985ABE9DC417}" type="datetimeFigureOut">
              <a:rPr lang="en-US" smtClean="0"/>
              <a:t>9/11/2024</a:t>
            </a:fld>
            <a:endParaRPr lang="en-US" dirty="0"/>
          </a:p>
        </p:txBody>
      </p:sp>
      <p:sp>
        <p:nvSpPr>
          <p:cNvPr id="5" name="Footer Placeholder 4">
            <a:extLst>
              <a:ext uri="{FF2B5EF4-FFF2-40B4-BE49-F238E27FC236}">
                <a16:creationId xmlns:a16="http://schemas.microsoft.com/office/drawing/2014/main" id="{AD6904A0-833C-4ABE-899D-F45FE53E310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5405A76-CD51-44D7-BF66-CFF12D5584E4}"/>
              </a:ext>
            </a:extLst>
          </p:cNvPr>
          <p:cNvSpPr>
            <a:spLocks noGrp="1"/>
          </p:cNvSpPr>
          <p:nvPr>
            <p:ph type="sldNum" sz="quarter" idx="12"/>
          </p:nvPr>
        </p:nvSpPr>
        <p:spPr/>
        <p:txBody>
          <a:bodyPr/>
          <a:lstStyle/>
          <a:p>
            <a:fld id="{CA0A18B9-75B2-4C13-8005-8F486571E664}" type="slidenum">
              <a:rPr lang="en-US" smtClean="0"/>
              <a:t>‹#›</a:t>
            </a:fld>
            <a:endParaRPr lang="en-US" dirty="0"/>
          </a:p>
        </p:txBody>
      </p:sp>
    </p:spTree>
    <p:extLst>
      <p:ext uri="{BB962C8B-B14F-4D97-AF65-F5344CB8AC3E}">
        <p14:creationId xmlns:p14="http://schemas.microsoft.com/office/powerpoint/2010/main" val="1889225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2B38F-4C8C-41C2-B368-4D70A757E1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5F6617-30E4-454B-B094-596C84F6998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81FC52-CCE3-4806-8903-B1A1215C97C9}"/>
              </a:ext>
            </a:extLst>
          </p:cNvPr>
          <p:cNvSpPr>
            <a:spLocks noGrp="1"/>
          </p:cNvSpPr>
          <p:nvPr>
            <p:ph type="dt" sz="half" idx="10"/>
          </p:nvPr>
        </p:nvSpPr>
        <p:spPr/>
        <p:txBody>
          <a:bodyPr/>
          <a:lstStyle/>
          <a:p>
            <a:fld id="{CD2455F6-85EA-4D06-8861-985ABE9DC417}" type="datetimeFigureOut">
              <a:rPr lang="en-US" smtClean="0"/>
              <a:t>9/11/2024</a:t>
            </a:fld>
            <a:endParaRPr lang="en-US" dirty="0"/>
          </a:p>
        </p:txBody>
      </p:sp>
      <p:sp>
        <p:nvSpPr>
          <p:cNvPr id="5" name="Footer Placeholder 4">
            <a:extLst>
              <a:ext uri="{FF2B5EF4-FFF2-40B4-BE49-F238E27FC236}">
                <a16:creationId xmlns:a16="http://schemas.microsoft.com/office/drawing/2014/main" id="{908A401B-FF35-4177-9EE0-E001C147A6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970CDF5-D531-4D4B-A3D0-7D76FDC335A5}"/>
              </a:ext>
            </a:extLst>
          </p:cNvPr>
          <p:cNvSpPr>
            <a:spLocks noGrp="1"/>
          </p:cNvSpPr>
          <p:nvPr>
            <p:ph type="sldNum" sz="quarter" idx="12"/>
          </p:nvPr>
        </p:nvSpPr>
        <p:spPr/>
        <p:txBody>
          <a:bodyPr/>
          <a:lstStyle/>
          <a:p>
            <a:fld id="{CA0A18B9-75B2-4C13-8005-8F486571E664}" type="slidenum">
              <a:rPr lang="en-US" smtClean="0"/>
              <a:t>‹#›</a:t>
            </a:fld>
            <a:endParaRPr lang="en-US" dirty="0"/>
          </a:p>
        </p:txBody>
      </p:sp>
    </p:spTree>
    <p:extLst>
      <p:ext uri="{BB962C8B-B14F-4D97-AF65-F5344CB8AC3E}">
        <p14:creationId xmlns:p14="http://schemas.microsoft.com/office/powerpoint/2010/main" val="2984467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17EE8-A00E-4924-B307-7A8CC6A484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4D1E4F-47E1-4B44-851D-AF0B8D04C16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E093BD-97B2-43B7-961F-5B73DCD696CA}"/>
              </a:ext>
            </a:extLst>
          </p:cNvPr>
          <p:cNvSpPr>
            <a:spLocks noGrp="1"/>
          </p:cNvSpPr>
          <p:nvPr>
            <p:ph type="dt" sz="half" idx="10"/>
          </p:nvPr>
        </p:nvSpPr>
        <p:spPr/>
        <p:txBody>
          <a:bodyPr/>
          <a:lstStyle/>
          <a:p>
            <a:fld id="{CD2455F6-85EA-4D06-8861-985ABE9DC417}" type="datetimeFigureOut">
              <a:rPr lang="en-US" smtClean="0"/>
              <a:t>9/11/2024</a:t>
            </a:fld>
            <a:endParaRPr lang="en-US" dirty="0"/>
          </a:p>
        </p:txBody>
      </p:sp>
      <p:sp>
        <p:nvSpPr>
          <p:cNvPr id="5" name="Footer Placeholder 4">
            <a:extLst>
              <a:ext uri="{FF2B5EF4-FFF2-40B4-BE49-F238E27FC236}">
                <a16:creationId xmlns:a16="http://schemas.microsoft.com/office/drawing/2014/main" id="{0D001797-FF7F-4348-8E62-5D4FF9251D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2BB13C-BA55-4D26-BC83-6DB098BE764A}"/>
              </a:ext>
            </a:extLst>
          </p:cNvPr>
          <p:cNvSpPr>
            <a:spLocks noGrp="1"/>
          </p:cNvSpPr>
          <p:nvPr>
            <p:ph type="sldNum" sz="quarter" idx="12"/>
          </p:nvPr>
        </p:nvSpPr>
        <p:spPr/>
        <p:txBody>
          <a:bodyPr/>
          <a:lstStyle/>
          <a:p>
            <a:fld id="{CA0A18B9-75B2-4C13-8005-8F486571E664}" type="slidenum">
              <a:rPr lang="en-US" smtClean="0"/>
              <a:t>‹#›</a:t>
            </a:fld>
            <a:endParaRPr lang="en-US" dirty="0"/>
          </a:p>
        </p:txBody>
      </p:sp>
    </p:spTree>
    <p:extLst>
      <p:ext uri="{BB962C8B-B14F-4D97-AF65-F5344CB8AC3E}">
        <p14:creationId xmlns:p14="http://schemas.microsoft.com/office/powerpoint/2010/main" val="662064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6CBBD-9794-4E50-9B83-506A720FB4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174F96-34DC-4486-A687-5059587DA5C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D262E0-8E76-48FC-B828-75B7D8241C43}"/>
              </a:ext>
            </a:extLst>
          </p:cNvPr>
          <p:cNvSpPr>
            <a:spLocks noGrp="1"/>
          </p:cNvSpPr>
          <p:nvPr>
            <p:ph type="dt" sz="half" idx="10"/>
          </p:nvPr>
        </p:nvSpPr>
        <p:spPr/>
        <p:txBody>
          <a:bodyPr/>
          <a:lstStyle/>
          <a:p>
            <a:fld id="{CD2455F6-85EA-4D06-8861-985ABE9DC417}" type="datetimeFigureOut">
              <a:rPr lang="en-US" smtClean="0"/>
              <a:t>9/11/2024</a:t>
            </a:fld>
            <a:endParaRPr lang="en-US" dirty="0"/>
          </a:p>
        </p:txBody>
      </p:sp>
      <p:sp>
        <p:nvSpPr>
          <p:cNvPr id="5" name="Footer Placeholder 4">
            <a:extLst>
              <a:ext uri="{FF2B5EF4-FFF2-40B4-BE49-F238E27FC236}">
                <a16:creationId xmlns:a16="http://schemas.microsoft.com/office/drawing/2014/main" id="{07430B2E-B220-43C8-BAFE-77EAE24B161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D6B0517-D2FF-454C-983F-DE072E173B14}"/>
              </a:ext>
            </a:extLst>
          </p:cNvPr>
          <p:cNvSpPr>
            <a:spLocks noGrp="1"/>
          </p:cNvSpPr>
          <p:nvPr>
            <p:ph type="sldNum" sz="quarter" idx="12"/>
          </p:nvPr>
        </p:nvSpPr>
        <p:spPr/>
        <p:txBody>
          <a:bodyPr/>
          <a:lstStyle/>
          <a:p>
            <a:fld id="{CA0A18B9-75B2-4C13-8005-8F486571E664}" type="slidenum">
              <a:rPr lang="en-US" smtClean="0"/>
              <a:t>‹#›</a:t>
            </a:fld>
            <a:endParaRPr lang="en-US" dirty="0"/>
          </a:p>
        </p:txBody>
      </p:sp>
    </p:spTree>
    <p:extLst>
      <p:ext uri="{BB962C8B-B14F-4D97-AF65-F5344CB8AC3E}">
        <p14:creationId xmlns:p14="http://schemas.microsoft.com/office/powerpoint/2010/main" val="3855011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781C6-B333-4251-8052-C9F3638388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7FB7A9-DF8B-4839-B1C5-D217FE8EA8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A20E039-A3E9-40D6-A53E-C1A4530ECB53}"/>
              </a:ext>
            </a:extLst>
          </p:cNvPr>
          <p:cNvSpPr>
            <a:spLocks noGrp="1"/>
          </p:cNvSpPr>
          <p:nvPr>
            <p:ph type="dt" sz="half" idx="10"/>
          </p:nvPr>
        </p:nvSpPr>
        <p:spPr/>
        <p:txBody>
          <a:bodyPr/>
          <a:lstStyle/>
          <a:p>
            <a:fld id="{CD2455F6-85EA-4D06-8861-985ABE9DC417}" type="datetimeFigureOut">
              <a:rPr lang="en-US" smtClean="0"/>
              <a:t>9/11/2024</a:t>
            </a:fld>
            <a:endParaRPr lang="en-US" dirty="0"/>
          </a:p>
        </p:txBody>
      </p:sp>
      <p:sp>
        <p:nvSpPr>
          <p:cNvPr id="5" name="Footer Placeholder 4">
            <a:extLst>
              <a:ext uri="{FF2B5EF4-FFF2-40B4-BE49-F238E27FC236}">
                <a16:creationId xmlns:a16="http://schemas.microsoft.com/office/drawing/2014/main" id="{C8192D30-5878-4E33-B359-6791E7D41F6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62CAD6D-0083-4131-866C-C6C4E0CAEAB6}"/>
              </a:ext>
            </a:extLst>
          </p:cNvPr>
          <p:cNvSpPr>
            <a:spLocks noGrp="1"/>
          </p:cNvSpPr>
          <p:nvPr>
            <p:ph type="sldNum" sz="quarter" idx="12"/>
          </p:nvPr>
        </p:nvSpPr>
        <p:spPr/>
        <p:txBody>
          <a:bodyPr/>
          <a:lstStyle/>
          <a:p>
            <a:fld id="{CA0A18B9-75B2-4C13-8005-8F486571E664}" type="slidenum">
              <a:rPr lang="en-US" smtClean="0"/>
              <a:t>‹#›</a:t>
            </a:fld>
            <a:endParaRPr lang="en-US" dirty="0"/>
          </a:p>
        </p:txBody>
      </p:sp>
    </p:spTree>
    <p:extLst>
      <p:ext uri="{BB962C8B-B14F-4D97-AF65-F5344CB8AC3E}">
        <p14:creationId xmlns:p14="http://schemas.microsoft.com/office/powerpoint/2010/main" val="3827951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0CABA-2908-4D80-8DB5-2742A7B486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81A2BC-5FA7-4C68-87E3-237CC6712C5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D97ECA-C418-4AA5-AD10-9B6FD8AC48A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058F2B-7238-4667-A43C-4306AD3EB077}"/>
              </a:ext>
            </a:extLst>
          </p:cNvPr>
          <p:cNvSpPr>
            <a:spLocks noGrp="1"/>
          </p:cNvSpPr>
          <p:nvPr>
            <p:ph type="dt" sz="half" idx="10"/>
          </p:nvPr>
        </p:nvSpPr>
        <p:spPr/>
        <p:txBody>
          <a:bodyPr/>
          <a:lstStyle/>
          <a:p>
            <a:fld id="{CD2455F6-85EA-4D06-8861-985ABE9DC417}" type="datetimeFigureOut">
              <a:rPr lang="en-US" smtClean="0"/>
              <a:t>9/11/2024</a:t>
            </a:fld>
            <a:endParaRPr lang="en-US" dirty="0"/>
          </a:p>
        </p:txBody>
      </p:sp>
      <p:sp>
        <p:nvSpPr>
          <p:cNvPr id="6" name="Footer Placeholder 5">
            <a:extLst>
              <a:ext uri="{FF2B5EF4-FFF2-40B4-BE49-F238E27FC236}">
                <a16:creationId xmlns:a16="http://schemas.microsoft.com/office/drawing/2014/main" id="{2DC28E77-9D6F-4918-B890-7F6086CAD48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2986556-E359-423E-9E42-F44229DDD7C6}"/>
              </a:ext>
            </a:extLst>
          </p:cNvPr>
          <p:cNvSpPr>
            <a:spLocks noGrp="1"/>
          </p:cNvSpPr>
          <p:nvPr>
            <p:ph type="sldNum" sz="quarter" idx="12"/>
          </p:nvPr>
        </p:nvSpPr>
        <p:spPr/>
        <p:txBody>
          <a:bodyPr/>
          <a:lstStyle/>
          <a:p>
            <a:fld id="{CA0A18B9-75B2-4C13-8005-8F486571E664}" type="slidenum">
              <a:rPr lang="en-US" smtClean="0"/>
              <a:t>‹#›</a:t>
            </a:fld>
            <a:endParaRPr lang="en-US" dirty="0"/>
          </a:p>
        </p:txBody>
      </p:sp>
    </p:spTree>
    <p:extLst>
      <p:ext uri="{BB962C8B-B14F-4D97-AF65-F5344CB8AC3E}">
        <p14:creationId xmlns:p14="http://schemas.microsoft.com/office/powerpoint/2010/main" val="502435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8A18E-D99F-49BD-8952-27806E8CB8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16D764-FA83-417F-9CE9-D42AD024E4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FED2595-5574-49C4-A8DD-59A2BCE2F5B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44C179-A6E6-4F8D-88ED-D499E330CA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725F772-6918-448A-B43A-891D2F9F293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DB4D42-0DCB-4CA8-B095-EC2CE2CF49AC}"/>
              </a:ext>
            </a:extLst>
          </p:cNvPr>
          <p:cNvSpPr>
            <a:spLocks noGrp="1"/>
          </p:cNvSpPr>
          <p:nvPr>
            <p:ph type="dt" sz="half" idx="10"/>
          </p:nvPr>
        </p:nvSpPr>
        <p:spPr/>
        <p:txBody>
          <a:bodyPr/>
          <a:lstStyle/>
          <a:p>
            <a:fld id="{CD2455F6-85EA-4D06-8861-985ABE9DC417}" type="datetimeFigureOut">
              <a:rPr lang="en-US" smtClean="0"/>
              <a:t>9/11/2024</a:t>
            </a:fld>
            <a:endParaRPr lang="en-US" dirty="0"/>
          </a:p>
        </p:txBody>
      </p:sp>
      <p:sp>
        <p:nvSpPr>
          <p:cNvPr id="8" name="Footer Placeholder 7">
            <a:extLst>
              <a:ext uri="{FF2B5EF4-FFF2-40B4-BE49-F238E27FC236}">
                <a16:creationId xmlns:a16="http://schemas.microsoft.com/office/drawing/2014/main" id="{772C13AB-655C-4075-A0F2-1E58BD33B17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8BBBCE4-BFE0-41C2-B6CB-48BF6DADED6E}"/>
              </a:ext>
            </a:extLst>
          </p:cNvPr>
          <p:cNvSpPr>
            <a:spLocks noGrp="1"/>
          </p:cNvSpPr>
          <p:nvPr>
            <p:ph type="sldNum" sz="quarter" idx="12"/>
          </p:nvPr>
        </p:nvSpPr>
        <p:spPr/>
        <p:txBody>
          <a:bodyPr/>
          <a:lstStyle/>
          <a:p>
            <a:fld id="{CA0A18B9-75B2-4C13-8005-8F486571E664}" type="slidenum">
              <a:rPr lang="en-US" smtClean="0"/>
              <a:t>‹#›</a:t>
            </a:fld>
            <a:endParaRPr lang="en-US" dirty="0"/>
          </a:p>
        </p:txBody>
      </p:sp>
    </p:spTree>
    <p:extLst>
      <p:ext uri="{BB962C8B-B14F-4D97-AF65-F5344CB8AC3E}">
        <p14:creationId xmlns:p14="http://schemas.microsoft.com/office/powerpoint/2010/main" val="1690935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4B8EA-874B-4A86-A26E-A6C9409C54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AED7F5-4876-4E03-B590-2AD3A3FD0FA5}"/>
              </a:ext>
            </a:extLst>
          </p:cNvPr>
          <p:cNvSpPr>
            <a:spLocks noGrp="1"/>
          </p:cNvSpPr>
          <p:nvPr>
            <p:ph type="dt" sz="half" idx="10"/>
          </p:nvPr>
        </p:nvSpPr>
        <p:spPr/>
        <p:txBody>
          <a:bodyPr/>
          <a:lstStyle/>
          <a:p>
            <a:fld id="{CD2455F6-85EA-4D06-8861-985ABE9DC417}" type="datetimeFigureOut">
              <a:rPr lang="en-US" smtClean="0"/>
              <a:t>9/11/2024</a:t>
            </a:fld>
            <a:endParaRPr lang="en-US" dirty="0"/>
          </a:p>
        </p:txBody>
      </p:sp>
      <p:sp>
        <p:nvSpPr>
          <p:cNvPr id="4" name="Footer Placeholder 3">
            <a:extLst>
              <a:ext uri="{FF2B5EF4-FFF2-40B4-BE49-F238E27FC236}">
                <a16:creationId xmlns:a16="http://schemas.microsoft.com/office/drawing/2014/main" id="{C1ABCDE2-BA7E-4B1A-AF29-A3774D83BFA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43BB4F7-5CC4-473C-91DD-93D0045BFE70}"/>
              </a:ext>
            </a:extLst>
          </p:cNvPr>
          <p:cNvSpPr>
            <a:spLocks noGrp="1"/>
          </p:cNvSpPr>
          <p:nvPr>
            <p:ph type="sldNum" sz="quarter" idx="12"/>
          </p:nvPr>
        </p:nvSpPr>
        <p:spPr/>
        <p:txBody>
          <a:bodyPr/>
          <a:lstStyle/>
          <a:p>
            <a:fld id="{CA0A18B9-75B2-4C13-8005-8F486571E664}" type="slidenum">
              <a:rPr lang="en-US" smtClean="0"/>
              <a:t>‹#›</a:t>
            </a:fld>
            <a:endParaRPr lang="en-US" dirty="0"/>
          </a:p>
        </p:txBody>
      </p:sp>
    </p:spTree>
    <p:extLst>
      <p:ext uri="{BB962C8B-B14F-4D97-AF65-F5344CB8AC3E}">
        <p14:creationId xmlns:p14="http://schemas.microsoft.com/office/powerpoint/2010/main" val="1403652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EA2F48-8AC8-427E-9BB0-3360C2108E60}"/>
              </a:ext>
            </a:extLst>
          </p:cNvPr>
          <p:cNvSpPr>
            <a:spLocks noGrp="1"/>
          </p:cNvSpPr>
          <p:nvPr>
            <p:ph type="dt" sz="half" idx="10"/>
          </p:nvPr>
        </p:nvSpPr>
        <p:spPr/>
        <p:txBody>
          <a:bodyPr/>
          <a:lstStyle/>
          <a:p>
            <a:fld id="{CD2455F6-85EA-4D06-8861-985ABE9DC417}" type="datetimeFigureOut">
              <a:rPr lang="en-US" smtClean="0"/>
              <a:t>9/11/2024</a:t>
            </a:fld>
            <a:endParaRPr lang="en-US" dirty="0"/>
          </a:p>
        </p:txBody>
      </p:sp>
      <p:sp>
        <p:nvSpPr>
          <p:cNvPr id="3" name="Footer Placeholder 2">
            <a:extLst>
              <a:ext uri="{FF2B5EF4-FFF2-40B4-BE49-F238E27FC236}">
                <a16:creationId xmlns:a16="http://schemas.microsoft.com/office/drawing/2014/main" id="{2E03F340-DB59-4978-850E-AA74C8C4EC9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5B783C9-21B2-4C0C-802F-3A67D48501BD}"/>
              </a:ext>
            </a:extLst>
          </p:cNvPr>
          <p:cNvSpPr>
            <a:spLocks noGrp="1"/>
          </p:cNvSpPr>
          <p:nvPr>
            <p:ph type="sldNum" sz="quarter" idx="12"/>
          </p:nvPr>
        </p:nvSpPr>
        <p:spPr/>
        <p:txBody>
          <a:bodyPr/>
          <a:lstStyle/>
          <a:p>
            <a:fld id="{CA0A18B9-75B2-4C13-8005-8F486571E664}" type="slidenum">
              <a:rPr lang="en-US" smtClean="0"/>
              <a:t>‹#›</a:t>
            </a:fld>
            <a:endParaRPr lang="en-US" dirty="0"/>
          </a:p>
        </p:txBody>
      </p:sp>
    </p:spTree>
    <p:extLst>
      <p:ext uri="{BB962C8B-B14F-4D97-AF65-F5344CB8AC3E}">
        <p14:creationId xmlns:p14="http://schemas.microsoft.com/office/powerpoint/2010/main" val="2500609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F222C-0616-49DA-9DD8-A00458F35D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7AB827-951C-465E-B951-A8D1D2854B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CFD458-195B-4CAA-8BC0-698C102328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1CEFE5-B63D-41BF-BDC9-9278C9524849}"/>
              </a:ext>
            </a:extLst>
          </p:cNvPr>
          <p:cNvSpPr>
            <a:spLocks noGrp="1"/>
          </p:cNvSpPr>
          <p:nvPr>
            <p:ph type="dt" sz="half" idx="10"/>
          </p:nvPr>
        </p:nvSpPr>
        <p:spPr/>
        <p:txBody>
          <a:bodyPr/>
          <a:lstStyle/>
          <a:p>
            <a:fld id="{CD2455F6-85EA-4D06-8861-985ABE9DC417}" type="datetimeFigureOut">
              <a:rPr lang="en-US" smtClean="0"/>
              <a:t>9/11/2024</a:t>
            </a:fld>
            <a:endParaRPr lang="en-US" dirty="0"/>
          </a:p>
        </p:txBody>
      </p:sp>
      <p:sp>
        <p:nvSpPr>
          <p:cNvPr id="6" name="Footer Placeholder 5">
            <a:extLst>
              <a:ext uri="{FF2B5EF4-FFF2-40B4-BE49-F238E27FC236}">
                <a16:creationId xmlns:a16="http://schemas.microsoft.com/office/drawing/2014/main" id="{5C5EB1F8-8562-4C87-9CF1-8AE86C6ED06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F7365F8-A68E-4F62-82BD-9B5C96B061C0}"/>
              </a:ext>
            </a:extLst>
          </p:cNvPr>
          <p:cNvSpPr>
            <a:spLocks noGrp="1"/>
          </p:cNvSpPr>
          <p:nvPr>
            <p:ph type="sldNum" sz="quarter" idx="12"/>
          </p:nvPr>
        </p:nvSpPr>
        <p:spPr/>
        <p:txBody>
          <a:bodyPr/>
          <a:lstStyle/>
          <a:p>
            <a:fld id="{CA0A18B9-75B2-4C13-8005-8F486571E664}" type="slidenum">
              <a:rPr lang="en-US" smtClean="0"/>
              <a:t>‹#›</a:t>
            </a:fld>
            <a:endParaRPr lang="en-US" dirty="0"/>
          </a:p>
        </p:txBody>
      </p:sp>
    </p:spTree>
    <p:extLst>
      <p:ext uri="{BB962C8B-B14F-4D97-AF65-F5344CB8AC3E}">
        <p14:creationId xmlns:p14="http://schemas.microsoft.com/office/powerpoint/2010/main" val="3221057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5DB37-14D4-4321-9FFF-315C987143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69016A-54ED-49F8-ABE8-B93198C178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CD77513-4E12-41F4-9CA0-13F662F806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9E3ABF-64E7-4ACE-8679-8AC176ADD188}"/>
              </a:ext>
            </a:extLst>
          </p:cNvPr>
          <p:cNvSpPr>
            <a:spLocks noGrp="1"/>
          </p:cNvSpPr>
          <p:nvPr>
            <p:ph type="dt" sz="half" idx="10"/>
          </p:nvPr>
        </p:nvSpPr>
        <p:spPr/>
        <p:txBody>
          <a:bodyPr/>
          <a:lstStyle/>
          <a:p>
            <a:fld id="{CD2455F6-85EA-4D06-8861-985ABE9DC417}" type="datetimeFigureOut">
              <a:rPr lang="en-US" smtClean="0"/>
              <a:t>9/11/2024</a:t>
            </a:fld>
            <a:endParaRPr lang="en-US" dirty="0"/>
          </a:p>
        </p:txBody>
      </p:sp>
      <p:sp>
        <p:nvSpPr>
          <p:cNvPr id="6" name="Footer Placeholder 5">
            <a:extLst>
              <a:ext uri="{FF2B5EF4-FFF2-40B4-BE49-F238E27FC236}">
                <a16:creationId xmlns:a16="http://schemas.microsoft.com/office/drawing/2014/main" id="{0DD2C5F5-1FD1-44D3-BF3A-9E7615328CD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EC11D83-6D3E-4359-9F79-489159E28391}"/>
              </a:ext>
            </a:extLst>
          </p:cNvPr>
          <p:cNvSpPr>
            <a:spLocks noGrp="1"/>
          </p:cNvSpPr>
          <p:nvPr>
            <p:ph type="sldNum" sz="quarter" idx="12"/>
          </p:nvPr>
        </p:nvSpPr>
        <p:spPr/>
        <p:txBody>
          <a:bodyPr/>
          <a:lstStyle/>
          <a:p>
            <a:fld id="{CA0A18B9-75B2-4C13-8005-8F486571E664}" type="slidenum">
              <a:rPr lang="en-US" smtClean="0"/>
              <a:t>‹#›</a:t>
            </a:fld>
            <a:endParaRPr lang="en-US" dirty="0"/>
          </a:p>
        </p:txBody>
      </p:sp>
    </p:spTree>
    <p:extLst>
      <p:ext uri="{BB962C8B-B14F-4D97-AF65-F5344CB8AC3E}">
        <p14:creationId xmlns:p14="http://schemas.microsoft.com/office/powerpoint/2010/main" val="776729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3D40F8-D0B6-453D-BF48-6EEAEB5A3F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413C22-B806-4EEB-8B1E-E5E0328647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E3EF89-10FB-410D-9141-F5A6F4D2D9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2455F6-85EA-4D06-8861-985ABE9DC417}" type="datetimeFigureOut">
              <a:rPr lang="en-US" smtClean="0"/>
              <a:t>9/11/2024</a:t>
            </a:fld>
            <a:endParaRPr lang="en-US" dirty="0"/>
          </a:p>
        </p:txBody>
      </p:sp>
      <p:sp>
        <p:nvSpPr>
          <p:cNvPr id="5" name="Footer Placeholder 4">
            <a:extLst>
              <a:ext uri="{FF2B5EF4-FFF2-40B4-BE49-F238E27FC236}">
                <a16:creationId xmlns:a16="http://schemas.microsoft.com/office/drawing/2014/main" id="{972E36A7-224E-43AD-A37D-7DE228D838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525AFE1-D4E6-4F28-8D80-23603AF72F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0A18B9-75B2-4C13-8005-8F486571E664}" type="slidenum">
              <a:rPr lang="en-US" smtClean="0"/>
              <a:t>‹#›</a:t>
            </a:fld>
            <a:endParaRPr lang="en-US" dirty="0"/>
          </a:p>
        </p:txBody>
      </p:sp>
    </p:spTree>
    <p:extLst>
      <p:ext uri="{BB962C8B-B14F-4D97-AF65-F5344CB8AC3E}">
        <p14:creationId xmlns:p14="http://schemas.microsoft.com/office/powerpoint/2010/main" val="391644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jp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www.btrc.gov.bd/site/page/347df7fe-409f-451e-a415-65b109a207f5/-"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5;p14">
            <a:extLst>
              <a:ext uri="{FF2B5EF4-FFF2-40B4-BE49-F238E27FC236}">
                <a16:creationId xmlns:a16="http://schemas.microsoft.com/office/drawing/2014/main" id="{080EF2F1-69BE-4D50-AE24-7E288B881D6F}"/>
              </a:ext>
            </a:extLst>
          </p:cNvPr>
          <p:cNvSpPr txBox="1">
            <a:spLocks noGrp="1"/>
          </p:cNvSpPr>
          <p:nvPr>
            <p:ph type="sldNum" idx="12"/>
          </p:nvPr>
        </p:nvSpPr>
        <p:spPr>
          <a:xfrm>
            <a:off x="9718162" y="555111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dirty="0"/>
          </a:p>
        </p:txBody>
      </p:sp>
      <p:sp>
        <p:nvSpPr>
          <p:cNvPr id="6" name="Title 4">
            <a:extLst>
              <a:ext uri="{FF2B5EF4-FFF2-40B4-BE49-F238E27FC236}">
                <a16:creationId xmlns:a16="http://schemas.microsoft.com/office/drawing/2014/main" id="{EB2489F8-C2A1-482D-A101-6806CE93CF44}"/>
              </a:ext>
            </a:extLst>
          </p:cNvPr>
          <p:cNvSpPr txBox="1">
            <a:spLocks/>
          </p:cNvSpPr>
          <p:nvPr/>
        </p:nvSpPr>
        <p:spPr>
          <a:xfrm>
            <a:off x="1686928" y="404831"/>
            <a:ext cx="8579934" cy="1246528"/>
          </a:xfrm>
          <a:prstGeom prst="rect">
            <a:avLst/>
          </a:prstGeom>
          <a:solidFill>
            <a:schemeClr val="accent2"/>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bg1"/>
                </a:solidFill>
                <a:latin typeface="Times New Roman" panose="02020603050405020304" pitchFamily="18" charset="0"/>
                <a:cs typeface="Times New Roman" panose="02020603050405020304" pitchFamily="18" charset="0"/>
              </a:rPr>
              <a:t>Multiclass Classification of Bangla Cyber Bullying Using Bi-LSTM and BanglaBERT</a:t>
            </a:r>
          </a:p>
        </p:txBody>
      </p:sp>
      <p:sp>
        <p:nvSpPr>
          <p:cNvPr id="7" name="Google Shape;89;p13">
            <a:extLst>
              <a:ext uri="{FF2B5EF4-FFF2-40B4-BE49-F238E27FC236}">
                <a16:creationId xmlns:a16="http://schemas.microsoft.com/office/drawing/2014/main" id="{85558A79-FB56-483D-8975-8601D9758543}"/>
              </a:ext>
            </a:extLst>
          </p:cNvPr>
          <p:cNvSpPr/>
          <p:nvPr/>
        </p:nvSpPr>
        <p:spPr>
          <a:xfrm>
            <a:off x="291121" y="3316246"/>
            <a:ext cx="4114800" cy="2144987"/>
          </a:xfrm>
          <a:prstGeom prst="rect">
            <a:avLst/>
          </a:prstGeom>
          <a:noFill/>
          <a:ln>
            <a:noFill/>
          </a:ln>
        </p:spPr>
        <p:txBody>
          <a:bodyPr spcFirstLastPara="1" wrap="square" lIns="91425" tIns="45700" rIns="91425" bIns="45700" anchor="ctr" anchorCtr="0">
            <a:noAutofit/>
          </a:bodyPr>
          <a:lstStyle/>
          <a:p>
            <a:pPr marL="0" marR="0" lvl="0" indent="0" algn="ctr" rtl="0">
              <a:lnSpc>
                <a:spcPct val="115000"/>
              </a:lnSpc>
              <a:spcBef>
                <a:spcPts val="0"/>
              </a:spcBef>
              <a:spcAft>
                <a:spcPts val="0"/>
              </a:spcAft>
              <a:buClr>
                <a:schemeClr val="dk1"/>
              </a:buClr>
              <a:buSzPts val="2000"/>
              <a:buFont typeface="Arial"/>
              <a:buNone/>
            </a:pPr>
            <a:br>
              <a:rPr lang="en-US" sz="2400" dirty="0">
                <a:latin typeface="Times New Roman" panose="02020603050405020304" pitchFamily="18" charset="0"/>
                <a:ea typeface="Merriweather Light"/>
                <a:cs typeface="Times New Roman" panose="02020603050405020304" pitchFamily="18" charset="0"/>
                <a:sym typeface="Merriweather Light"/>
              </a:rPr>
            </a:br>
            <a:r>
              <a:rPr lang="en-US" sz="2000" dirty="0">
                <a:latin typeface="Times New Roman" panose="02020603050405020304" pitchFamily="18" charset="0"/>
                <a:ea typeface="Merriweather Light"/>
                <a:cs typeface="Times New Roman" panose="02020603050405020304" pitchFamily="18" charset="0"/>
                <a:sym typeface="Merriweather Light"/>
              </a:rPr>
              <a:t>Name: Md. Asaduzzaman</a:t>
            </a:r>
            <a:br>
              <a:rPr lang="en-US" sz="2000" dirty="0">
                <a:latin typeface="Times New Roman" panose="02020603050405020304" pitchFamily="18" charset="0"/>
                <a:ea typeface="Merriweather Light"/>
                <a:cs typeface="Times New Roman" panose="02020603050405020304" pitchFamily="18" charset="0"/>
                <a:sym typeface="Merriweather Light"/>
              </a:rPr>
            </a:br>
            <a:r>
              <a:rPr lang="en-US" sz="2000" dirty="0">
                <a:latin typeface="Times New Roman" panose="02020603050405020304" pitchFamily="18" charset="0"/>
                <a:ea typeface="Merriweather Light"/>
                <a:cs typeface="Times New Roman" panose="02020603050405020304" pitchFamily="18" charset="0"/>
                <a:sym typeface="Merriweather Light"/>
              </a:rPr>
              <a:t>ID: M-200305019</a:t>
            </a:r>
            <a:endParaRPr sz="2000" dirty="0">
              <a:latin typeface="Times New Roman" panose="02020603050405020304" pitchFamily="18" charset="0"/>
              <a:ea typeface="Merriweather Light"/>
              <a:cs typeface="Times New Roman" panose="02020603050405020304" pitchFamily="18" charset="0"/>
              <a:sym typeface="Merriweather Light"/>
            </a:endParaRPr>
          </a:p>
          <a:p>
            <a:pPr marL="0" marR="0" lvl="0" indent="0" algn="ctr" rtl="0">
              <a:lnSpc>
                <a:spcPct val="115000"/>
              </a:lnSpc>
              <a:spcBef>
                <a:spcPts val="0"/>
              </a:spcBef>
              <a:spcAft>
                <a:spcPts val="0"/>
              </a:spcAft>
              <a:buClr>
                <a:schemeClr val="dk1"/>
              </a:buClr>
              <a:buSzPts val="2000"/>
              <a:buFont typeface="Arial"/>
              <a:buNone/>
            </a:pPr>
            <a:endParaRPr sz="2400" dirty="0">
              <a:latin typeface="Times New Roman" panose="02020603050405020304" pitchFamily="18" charset="0"/>
              <a:ea typeface="Merriweather Light"/>
              <a:cs typeface="Times New Roman" panose="02020603050405020304" pitchFamily="18" charset="0"/>
              <a:sym typeface="Merriweather Light"/>
            </a:endParaRPr>
          </a:p>
          <a:p>
            <a:pPr marL="0" marR="0" lvl="0" indent="0" algn="ctr" rtl="0">
              <a:lnSpc>
                <a:spcPct val="100000"/>
              </a:lnSpc>
              <a:spcBef>
                <a:spcPts val="0"/>
              </a:spcBef>
              <a:spcAft>
                <a:spcPts val="0"/>
              </a:spcAft>
              <a:buClr>
                <a:schemeClr val="dk1"/>
              </a:buClr>
              <a:buSzPts val="2000"/>
              <a:buFont typeface="Arial"/>
              <a:buNone/>
            </a:pPr>
            <a:endParaRPr sz="2400" dirty="0">
              <a:latin typeface="Times New Roman" panose="02020603050405020304" pitchFamily="18" charset="0"/>
              <a:ea typeface="Merriweather Light"/>
              <a:cs typeface="Times New Roman" panose="02020603050405020304" pitchFamily="18" charset="0"/>
              <a:sym typeface="Merriweather Light"/>
            </a:endParaRPr>
          </a:p>
          <a:p>
            <a:pPr marL="0" marR="0" lvl="0" indent="457200" algn="ctr" rtl="0">
              <a:lnSpc>
                <a:spcPct val="115000"/>
              </a:lnSpc>
              <a:spcBef>
                <a:spcPts val="0"/>
              </a:spcBef>
              <a:spcAft>
                <a:spcPts val="0"/>
              </a:spcAft>
              <a:buClr>
                <a:schemeClr val="dk1"/>
              </a:buClr>
              <a:buSzPts val="2000"/>
              <a:buFont typeface="Arial"/>
              <a:buNone/>
            </a:pPr>
            <a:endParaRPr sz="2400" i="0" u="none" strike="noStrike" cap="none" dirty="0">
              <a:latin typeface="Times New Roman" panose="02020603050405020304" pitchFamily="18" charset="0"/>
              <a:ea typeface="Merriweather Light"/>
              <a:cs typeface="Times New Roman" panose="02020603050405020304" pitchFamily="18" charset="0"/>
              <a:sym typeface="Merriweather Light"/>
            </a:endParaRPr>
          </a:p>
        </p:txBody>
      </p:sp>
      <p:sp>
        <p:nvSpPr>
          <p:cNvPr id="8" name="Google Shape;92;p13">
            <a:extLst>
              <a:ext uri="{FF2B5EF4-FFF2-40B4-BE49-F238E27FC236}">
                <a16:creationId xmlns:a16="http://schemas.microsoft.com/office/drawing/2014/main" id="{7F1E1389-B57A-4B2E-9DFE-1FC3120B1BAA}"/>
              </a:ext>
            </a:extLst>
          </p:cNvPr>
          <p:cNvSpPr txBox="1"/>
          <p:nvPr/>
        </p:nvSpPr>
        <p:spPr>
          <a:xfrm>
            <a:off x="4336938" y="3594084"/>
            <a:ext cx="3355767" cy="172351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000" dirty="0">
                <a:latin typeface="Times New Roman" panose="02020603050405020304" pitchFamily="18" charset="0"/>
                <a:ea typeface="Merriweather Light"/>
                <a:cs typeface="Times New Roman" panose="02020603050405020304" pitchFamily="18" charset="0"/>
                <a:sym typeface="Merriweather Light"/>
              </a:rPr>
              <a:t>Dr. Ujjal Kumar Acharjee</a:t>
            </a:r>
            <a:endParaRPr sz="2000" dirty="0">
              <a:latin typeface="Times New Roman" panose="02020603050405020304" pitchFamily="18" charset="0"/>
              <a:ea typeface="Merriweather Light"/>
              <a:cs typeface="Times New Roman" panose="02020603050405020304" pitchFamily="18" charset="0"/>
              <a:sym typeface="Merriweather Light"/>
            </a:endParaRPr>
          </a:p>
          <a:p>
            <a:pPr marL="0" lvl="0" indent="0" algn="ctr" rtl="0">
              <a:spcBef>
                <a:spcPts val="0"/>
              </a:spcBef>
              <a:spcAft>
                <a:spcPts val="0"/>
              </a:spcAft>
              <a:buNone/>
            </a:pPr>
            <a:r>
              <a:rPr lang="en-US" sz="2000" dirty="0">
                <a:latin typeface="Times New Roman" panose="02020603050405020304" pitchFamily="18" charset="0"/>
                <a:ea typeface="Merriweather Light"/>
                <a:cs typeface="Times New Roman" panose="02020603050405020304" pitchFamily="18" charset="0"/>
                <a:sym typeface="Merriweather Light"/>
              </a:rPr>
              <a:t>Professor</a:t>
            </a:r>
            <a:endParaRPr sz="2000" dirty="0">
              <a:latin typeface="Times New Roman" panose="02020603050405020304" pitchFamily="18" charset="0"/>
              <a:ea typeface="Merriweather Light"/>
              <a:cs typeface="Times New Roman" panose="02020603050405020304" pitchFamily="18" charset="0"/>
              <a:sym typeface="Merriweather Light"/>
            </a:endParaRPr>
          </a:p>
          <a:p>
            <a:pPr marL="0" lvl="0" indent="0" algn="ctr" rtl="0">
              <a:spcBef>
                <a:spcPts val="0"/>
              </a:spcBef>
              <a:spcAft>
                <a:spcPts val="0"/>
              </a:spcAft>
              <a:buNone/>
            </a:pPr>
            <a:r>
              <a:rPr lang="en-US" sz="2000" dirty="0">
                <a:latin typeface="Times New Roman" panose="02020603050405020304" pitchFamily="18" charset="0"/>
                <a:ea typeface="Merriweather Light"/>
                <a:cs typeface="Times New Roman" panose="02020603050405020304" pitchFamily="18" charset="0"/>
                <a:sym typeface="Merriweather Light"/>
              </a:rPr>
              <a:t>Department of Computer Science &amp; Engineering </a:t>
            </a:r>
          </a:p>
          <a:p>
            <a:pPr marL="0" lvl="0" indent="0" algn="ctr" rtl="0">
              <a:spcBef>
                <a:spcPts val="0"/>
              </a:spcBef>
              <a:spcAft>
                <a:spcPts val="0"/>
              </a:spcAft>
              <a:buNone/>
            </a:pPr>
            <a:r>
              <a:rPr lang="en-US" sz="2000" dirty="0">
                <a:latin typeface="Times New Roman" panose="02020603050405020304" pitchFamily="18" charset="0"/>
                <a:ea typeface="Merriweather Light"/>
                <a:cs typeface="Times New Roman" panose="02020603050405020304" pitchFamily="18" charset="0"/>
                <a:sym typeface="Merriweather Light"/>
              </a:rPr>
              <a:t> Jagannath University</a:t>
            </a:r>
            <a:endParaRPr sz="2000" dirty="0">
              <a:latin typeface="Times New Roman" panose="02020603050405020304" pitchFamily="18" charset="0"/>
              <a:ea typeface="Merriweather Light"/>
              <a:cs typeface="Times New Roman" panose="02020603050405020304" pitchFamily="18" charset="0"/>
              <a:sym typeface="Merriweather Light"/>
            </a:endParaRPr>
          </a:p>
        </p:txBody>
      </p:sp>
      <p:pic>
        <p:nvPicPr>
          <p:cNvPr id="12" name="Picture 11">
            <a:extLst>
              <a:ext uri="{FF2B5EF4-FFF2-40B4-BE49-F238E27FC236}">
                <a16:creationId xmlns:a16="http://schemas.microsoft.com/office/drawing/2014/main" id="{170B6F94-F3C3-4AEF-8649-62D8102E84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90138"/>
            <a:ext cx="12192000" cy="184728"/>
          </a:xfrm>
          <a:prstGeom prst="rect">
            <a:avLst/>
          </a:prstGeom>
        </p:spPr>
      </p:pic>
      <p:sp>
        <p:nvSpPr>
          <p:cNvPr id="2" name="Rectangle 1">
            <a:extLst>
              <a:ext uri="{FF2B5EF4-FFF2-40B4-BE49-F238E27FC236}">
                <a16:creationId xmlns:a16="http://schemas.microsoft.com/office/drawing/2014/main" id="{48178A91-2BD3-F8EC-DDF6-18CEB3FF0C4D}"/>
              </a:ext>
            </a:extLst>
          </p:cNvPr>
          <p:cNvSpPr/>
          <p:nvPr/>
        </p:nvSpPr>
        <p:spPr>
          <a:xfrm>
            <a:off x="8057353" y="2592197"/>
            <a:ext cx="2867336" cy="72405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Co-Supervised By</a:t>
            </a:r>
          </a:p>
        </p:txBody>
      </p:sp>
      <p:sp>
        <p:nvSpPr>
          <p:cNvPr id="3" name="Google Shape;92;p13">
            <a:extLst>
              <a:ext uri="{FF2B5EF4-FFF2-40B4-BE49-F238E27FC236}">
                <a16:creationId xmlns:a16="http://schemas.microsoft.com/office/drawing/2014/main" id="{3E9BE634-21D0-17C6-4E42-E0C2DABF14DE}"/>
              </a:ext>
            </a:extLst>
          </p:cNvPr>
          <p:cNvSpPr txBox="1"/>
          <p:nvPr/>
        </p:nvSpPr>
        <p:spPr>
          <a:xfrm>
            <a:off x="7877262" y="3602344"/>
            <a:ext cx="3561127" cy="172351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000" dirty="0">
                <a:latin typeface="Times New Roman" panose="02020603050405020304" pitchFamily="18" charset="0"/>
                <a:ea typeface="Merriweather Light"/>
                <a:cs typeface="Times New Roman" panose="02020603050405020304" pitchFamily="18" charset="0"/>
                <a:sym typeface="Merriweather Light"/>
              </a:rPr>
              <a:t>Dr. Md. Manowarul Islam </a:t>
            </a:r>
            <a:br>
              <a:rPr lang="en-US" sz="2000" dirty="0">
                <a:latin typeface="Times New Roman" panose="02020603050405020304" pitchFamily="18" charset="0"/>
                <a:ea typeface="Merriweather Light"/>
                <a:cs typeface="Times New Roman" panose="02020603050405020304" pitchFamily="18" charset="0"/>
                <a:sym typeface="Merriweather Light"/>
              </a:rPr>
            </a:br>
            <a:r>
              <a:rPr lang="en-US" sz="2000" dirty="0">
                <a:latin typeface="Times New Roman" panose="02020603050405020304" pitchFamily="18" charset="0"/>
                <a:ea typeface="Merriweather Light"/>
                <a:cs typeface="Times New Roman" panose="02020603050405020304" pitchFamily="18" charset="0"/>
                <a:sym typeface="Merriweather Light"/>
              </a:rPr>
              <a:t>Associate Professor</a:t>
            </a:r>
            <a:endParaRPr sz="2000" dirty="0">
              <a:latin typeface="Times New Roman" panose="02020603050405020304" pitchFamily="18" charset="0"/>
              <a:ea typeface="Merriweather Light"/>
              <a:cs typeface="Times New Roman" panose="02020603050405020304" pitchFamily="18" charset="0"/>
              <a:sym typeface="Merriweather Light"/>
            </a:endParaRPr>
          </a:p>
          <a:p>
            <a:pPr marL="0" lvl="0" indent="0" algn="ctr" rtl="0">
              <a:spcBef>
                <a:spcPts val="0"/>
              </a:spcBef>
              <a:spcAft>
                <a:spcPts val="0"/>
              </a:spcAft>
              <a:buNone/>
            </a:pPr>
            <a:r>
              <a:rPr lang="en-US" sz="2000" dirty="0">
                <a:latin typeface="Times New Roman" panose="02020603050405020304" pitchFamily="18" charset="0"/>
                <a:ea typeface="Merriweather Light"/>
                <a:cs typeface="Times New Roman" panose="02020603050405020304" pitchFamily="18" charset="0"/>
                <a:sym typeface="Merriweather Light"/>
              </a:rPr>
              <a:t>Department of Computer Science &amp; Engineering </a:t>
            </a:r>
          </a:p>
          <a:p>
            <a:pPr marL="0" lvl="0" indent="0" algn="ctr" rtl="0">
              <a:spcBef>
                <a:spcPts val="0"/>
              </a:spcBef>
              <a:spcAft>
                <a:spcPts val="0"/>
              </a:spcAft>
              <a:buNone/>
            </a:pPr>
            <a:r>
              <a:rPr lang="en-US" sz="2000" dirty="0">
                <a:latin typeface="Times New Roman" panose="02020603050405020304" pitchFamily="18" charset="0"/>
                <a:ea typeface="Merriweather Light"/>
                <a:cs typeface="Times New Roman" panose="02020603050405020304" pitchFamily="18" charset="0"/>
                <a:sym typeface="Merriweather Light"/>
              </a:rPr>
              <a:t> Jagannath University</a:t>
            </a:r>
            <a:endParaRPr sz="2000" dirty="0">
              <a:latin typeface="Times New Roman" panose="02020603050405020304" pitchFamily="18" charset="0"/>
              <a:ea typeface="Merriweather Light"/>
              <a:cs typeface="Times New Roman" panose="02020603050405020304" pitchFamily="18" charset="0"/>
              <a:sym typeface="Merriweather Light"/>
            </a:endParaRPr>
          </a:p>
        </p:txBody>
      </p:sp>
      <p:sp>
        <p:nvSpPr>
          <p:cNvPr id="4" name="Rectangle 3">
            <a:extLst>
              <a:ext uri="{FF2B5EF4-FFF2-40B4-BE49-F238E27FC236}">
                <a16:creationId xmlns:a16="http://schemas.microsoft.com/office/drawing/2014/main" id="{E81E375E-7F55-E0D3-CAF7-01B6C73CCBFB}"/>
              </a:ext>
            </a:extLst>
          </p:cNvPr>
          <p:cNvSpPr/>
          <p:nvPr/>
        </p:nvSpPr>
        <p:spPr>
          <a:xfrm>
            <a:off x="858200" y="2592197"/>
            <a:ext cx="2992347" cy="72405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Presented By</a:t>
            </a:r>
          </a:p>
        </p:txBody>
      </p:sp>
      <p:sp>
        <p:nvSpPr>
          <p:cNvPr id="11" name="Rectangle 10">
            <a:extLst>
              <a:ext uri="{FF2B5EF4-FFF2-40B4-BE49-F238E27FC236}">
                <a16:creationId xmlns:a16="http://schemas.microsoft.com/office/drawing/2014/main" id="{CA804FDF-BD25-420D-223A-0E75E6831B72}"/>
              </a:ext>
            </a:extLst>
          </p:cNvPr>
          <p:cNvSpPr/>
          <p:nvPr/>
        </p:nvSpPr>
        <p:spPr>
          <a:xfrm>
            <a:off x="4498199" y="2592197"/>
            <a:ext cx="2867336" cy="72404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Supervised By</a:t>
            </a:r>
          </a:p>
        </p:txBody>
      </p:sp>
    </p:spTree>
    <p:extLst>
      <p:ext uri="{BB962C8B-B14F-4D97-AF65-F5344CB8AC3E}">
        <p14:creationId xmlns:p14="http://schemas.microsoft.com/office/powerpoint/2010/main" val="188359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a:extLst>
              <a:ext uri="{FF2B5EF4-FFF2-40B4-BE49-F238E27FC236}">
                <a16:creationId xmlns:a16="http://schemas.microsoft.com/office/drawing/2014/main" id="{285DF4AB-360B-4ABF-A4FD-72A102A907B0}"/>
              </a:ext>
            </a:extLst>
          </p:cNvPr>
          <p:cNvGraphicFramePr>
            <a:graphicFrameLocks noGrp="1"/>
          </p:cNvGraphicFramePr>
          <p:nvPr>
            <p:extLst>
              <p:ext uri="{D42A27DB-BD31-4B8C-83A1-F6EECF244321}">
                <p14:modId xmlns:p14="http://schemas.microsoft.com/office/powerpoint/2010/main" val="2040389061"/>
              </p:ext>
            </p:extLst>
          </p:nvPr>
        </p:nvGraphicFramePr>
        <p:xfrm>
          <a:off x="351182" y="1577010"/>
          <a:ext cx="11489636" cy="4519914"/>
        </p:xfrm>
        <a:graphic>
          <a:graphicData uri="http://schemas.openxmlformats.org/drawingml/2006/table">
            <a:tbl>
              <a:tblPr firstRow="1" bandRow="1"/>
              <a:tblGrid>
                <a:gridCol w="2297927">
                  <a:extLst>
                    <a:ext uri="{9D8B030D-6E8A-4147-A177-3AD203B41FA5}">
                      <a16:colId xmlns:a16="http://schemas.microsoft.com/office/drawing/2014/main" val="20000"/>
                    </a:ext>
                  </a:extLst>
                </a:gridCol>
                <a:gridCol w="2977348">
                  <a:extLst>
                    <a:ext uri="{9D8B030D-6E8A-4147-A177-3AD203B41FA5}">
                      <a16:colId xmlns:a16="http://schemas.microsoft.com/office/drawing/2014/main" val="20001"/>
                    </a:ext>
                  </a:extLst>
                </a:gridCol>
                <a:gridCol w="2205578">
                  <a:extLst>
                    <a:ext uri="{9D8B030D-6E8A-4147-A177-3AD203B41FA5}">
                      <a16:colId xmlns:a16="http://schemas.microsoft.com/office/drawing/2014/main" val="20002"/>
                    </a:ext>
                  </a:extLst>
                </a:gridCol>
                <a:gridCol w="1969384">
                  <a:extLst>
                    <a:ext uri="{9D8B030D-6E8A-4147-A177-3AD203B41FA5}">
                      <a16:colId xmlns:a16="http://schemas.microsoft.com/office/drawing/2014/main" val="20003"/>
                    </a:ext>
                  </a:extLst>
                </a:gridCol>
                <a:gridCol w="2039399">
                  <a:extLst>
                    <a:ext uri="{9D8B030D-6E8A-4147-A177-3AD203B41FA5}">
                      <a16:colId xmlns:a16="http://schemas.microsoft.com/office/drawing/2014/main" val="20004"/>
                    </a:ext>
                  </a:extLst>
                </a:gridCol>
              </a:tblGrid>
              <a:tr h="641715">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Author’s Name</a:t>
                      </a:r>
                    </a:p>
                  </a:txBody>
                  <a:tcPr anchor="ctr">
                    <a:solidFill>
                      <a:schemeClr val="accent1">
                        <a:lumMod val="40000"/>
                        <a:lumOff val="60000"/>
                      </a:schemeClr>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Working</a:t>
                      </a:r>
                      <a:r>
                        <a:rPr lang="en-US" sz="1600" baseline="0" dirty="0">
                          <a:solidFill>
                            <a:schemeClr val="tx1"/>
                          </a:solidFill>
                          <a:latin typeface="Times New Roman" panose="02020603050405020304" pitchFamily="18" charset="0"/>
                          <a:cs typeface="Times New Roman" panose="02020603050405020304" pitchFamily="18" charset="0"/>
                        </a:rPr>
                        <a:t> Principal</a:t>
                      </a:r>
                      <a:endParaRPr lang="en-US" sz="1600" dirty="0">
                        <a:solidFill>
                          <a:schemeClr val="tx1"/>
                        </a:solidFill>
                        <a:latin typeface="Times New Roman" panose="02020603050405020304" pitchFamily="18" charset="0"/>
                        <a:cs typeface="Times New Roman" panose="02020603050405020304" pitchFamily="18" charset="0"/>
                      </a:endParaRPr>
                    </a:p>
                  </a:txBody>
                  <a:tcPr anchor="ctr">
                    <a:solidFill>
                      <a:schemeClr val="accent1">
                        <a:lumMod val="40000"/>
                        <a:lumOff val="60000"/>
                      </a:schemeClr>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Used Algorithms</a:t>
                      </a:r>
                    </a:p>
                  </a:txBody>
                  <a:tcPr anchor="ctr">
                    <a:solidFill>
                      <a:schemeClr val="accent1">
                        <a:lumMod val="40000"/>
                        <a:lumOff val="60000"/>
                      </a:schemeClr>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Classification Accuracy</a:t>
                      </a:r>
                    </a:p>
                  </a:txBody>
                  <a:tcPr anchor="ctr">
                    <a:solidFill>
                      <a:schemeClr val="accent1">
                        <a:lumMod val="40000"/>
                        <a:lumOff val="60000"/>
                      </a:schemeClr>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Year</a:t>
                      </a:r>
                    </a:p>
                  </a:txBody>
                  <a:tcPr anchor="ctr">
                    <a:solidFill>
                      <a:schemeClr val="accent1">
                        <a:lumMod val="40000"/>
                        <a:lumOff val="60000"/>
                      </a:schemeClr>
                    </a:solidFill>
                  </a:tcPr>
                </a:tc>
                <a:extLst>
                  <a:ext uri="{0D108BD9-81ED-4DB2-BD59-A6C34878D82A}">
                    <a16:rowId xmlns:a16="http://schemas.microsoft.com/office/drawing/2014/main" val="10000"/>
                  </a:ext>
                </a:extLst>
              </a:tr>
              <a:tr h="1199731">
                <a:tc>
                  <a:txBody>
                    <a:bodyPr/>
                    <a:lstStyle/>
                    <a:p>
                      <a:r>
                        <a:rPr lang="en-US" sz="1600" dirty="0">
                          <a:solidFill>
                            <a:schemeClr val="tx1"/>
                          </a:solidFill>
                          <a:latin typeface="Times New Roman" panose="02020603050405020304" pitchFamily="18" charset="0"/>
                          <a:cs typeface="Times New Roman" panose="02020603050405020304" pitchFamily="18" charset="0"/>
                        </a:rPr>
                        <a:t>R. Haque, N. Islam, M. Tasneem and A.K.Das</a:t>
                      </a:r>
                    </a:p>
                  </a:txBody>
                  <a:tcPr anchor="ct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Multi-class(4 Class) sentiment analysis using NLP and text mining for Bengali Facebook comments . </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Number of DL &amp; ML Model.  Proposed CLSTM model</a:t>
                      </a:r>
                    </a:p>
                  </a:txBody>
                  <a:tcPr anchor="ctr"/>
                </a:tc>
                <a:tc>
                  <a:txBody>
                    <a:bodyPr/>
                    <a:lstStyle/>
                    <a:p>
                      <a:r>
                        <a:rPr lang="en-US" sz="1600" dirty="0">
                          <a:solidFill>
                            <a:schemeClr val="tx1"/>
                          </a:solidFill>
                          <a:latin typeface="Times New Roman" panose="02020603050405020304" pitchFamily="18" charset="0"/>
                          <a:cs typeface="Times New Roman" panose="02020603050405020304" pitchFamily="18" charset="0"/>
                        </a:rPr>
                        <a:t>85.8%</a:t>
                      </a:r>
                    </a:p>
                  </a:txBody>
                  <a:tcPr anchor="ctr"/>
                </a:tc>
                <a:tc>
                  <a:txBody>
                    <a:bodyPr/>
                    <a:lstStyle/>
                    <a:p>
                      <a:r>
                        <a:rPr lang="en-US" sz="1600" dirty="0">
                          <a:solidFill>
                            <a:schemeClr val="tx1"/>
                          </a:solidFill>
                          <a:latin typeface="Times New Roman" panose="02020603050405020304" pitchFamily="18" charset="0"/>
                          <a:cs typeface="Times New Roman" panose="02020603050405020304" pitchFamily="18" charset="0"/>
                        </a:rPr>
                        <a:t>2023</a:t>
                      </a:r>
                    </a:p>
                  </a:txBody>
                  <a:tcPr anchor="ctr"/>
                </a:tc>
                <a:extLst>
                  <a:ext uri="{0D108BD9-81ED-4DB2-BD59-A6C34878D82A}">
                    <a16:rowId xmlns:a16="http://schemas.microsoft.com/office/drawing/2014/main" val="10001"/>
                  </a:ext>
                </a:extLst>
              </a:tr>
              <a:tr h="920723">
                <a:tc>
                  <a:txBody>
                    <a:bodyPr/>
                    <a:lstStyle/>
                    <a:p>
                      <a:r>
                        <a:rPr lang="en-US" sz="1600" dirty="0">
                          <a:solidFill>
                            <a:schemeClr val="tx1"/>
                          </a:solidFill>
                          <a:latin typeface="Times New Roman" panose="02020603050405020304" pitchFamily="18" charset="0"/>
                          <a:cs typeface="Times New Roman" panose="02020603050405020304" pitchFamily="18" charset="0"/>
                        </a:rPr>
                        <a:t>S. Saha, S. Islam, M. Alam and Z.H.Majumder</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Multiclass (5 class) bangla cyberbully detection using ML model &amp; DL model</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Naïve Bayes, Random Forest, SVM, XGB &amp; BanglaBERT Base</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90%</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2023</a:t>
                      </a:r>
                    </a:p>
                  </a:txBody>
                  <a:tcPr/>
                </a:tc>
                <a:extLst>
                  <a:ext uri="{0D108BD9-81ED-4DB2-BD59-A6C34878D82A}">
                    <a16:rowId xmlns:a16="http://schemas.microsoft.com/office/drawing/2014/main" val="10002"/>
                  </a:ext>
                </a:extLst>
              </a:tr>
              <a:tr h="1757745">
                <a:tc>
                  <a:txBody>
                    <a:bodyPr/>
                    <a:lstStyle/>
                    <a:p>
                      <a:r>
                        <a:rPr lang="en-US" sz="1600" dirty="0">
                          <a:solidFill>
                            <a:schemeClr val="tx1"/>
                          </a:solidFill>
                          <a:latin typeface="Times New Roman" panose="02020603050405020304" pitchFamily="18" charset="0"/>
                          <a:cs typeface="Times New Roman" panose="02020603050405020304" pitchFamily="18" charset="0"/>
                        </a:rPr>
                        <a:t>K.Poojitha, A.S.Charish, M.A.Kumar</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Binary classification of social media toxic comment from social media comments. TF-IDF  and BoW features were used and data sampling was performed.</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Traditional ML models and LSTM, CNN, LSTM+CNN(proposed)</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97.7</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2023</a:t>
                      </a:r>
                    </a:p>
                  </a:txBody>
                  <a:tcPr/>
                </a:tc>
                <a:extLst>
                  <a:ext uri="{0D108BD9-81ED-4DB2-BD59-A6C34878D82A}">
                    <a16:rowId xmlns:a16="http://schemas.microsoft.com/office/drawing/2014/main" val="10003"/>
                  </a:ext>
                </a:extLst>
              </a:tr>
            </a:tbl>
          </a:graphicData>
        </a:graphic>
      </p:graphicFrame>
      <p:sp>
        <p:nvSpPr>
          <p:cNvPr id="16" name="Title 4">
            <a:extLst>
              <a:ext uri="{FF2B5EF4-FFF2-40B4-BE49-F238E27FC236}">
                <a16:creationId xmlns:a16="http://schemas.microsoft.com/office/drawing/2014/main" id="{7DCF870C-BDC0-4B31-A6F9-BBBC55E5BFEC}"/>
              </a:ext>
            </a:extLst>
          </p:cNvPr>
          <p:cNvSpPr txBox="1">
            <a:spLocks/>
          </p:cNvSpPr>
          <p:nvPr/>
        </p:nvSpPr>
        <p:spPr>
          <a:xfrm>
            <a:off x="1647172" y="276837"/>
            <a:ext cx="8543750" cy="698790"/>
          </a:xfrm>
          <a:prstGeom prst="rect">
            <a:avLst/>
          </a:prstGeom>
          <a:solidFill>
            <a:schemeClr val="accent2"/>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3600" b="1" dirty="0">
                <a:solidFill>
                  <a:schemeClr val="bg1"/>
                </a:solidFill>
                <a:latin typeface="Times New Roman" panose="02020603050405020304" pitchFamily="18" charset="0"/>
                <a:cs typeface="Times New Roman" panose="02020603050405020304" pitchFamily="18" charset="0"/>
              </a:rPr>
              <a:t>Related Work</a:t>
            </a:r>
          </a:p>
        </p:txBody>
      </p:sp>
    </p:spTree>
    <p:extLst>
      <p:ext uri="{BB962C8B-B14F-4D97-AF65-F5344CB8AC3E}">
        <p14:creationId xmlns:p14="http://schemas.microsoft.com/office/powerpoint/2010/main" val="2722377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F269ED-621B-49BD-AE2A-2C1B40E87A90}"/>
              </a:ext>
            </a:extLst>
          </p:cNvPr>
          <p:cNvSpPr>
            <a:spLocks noGrp="1"/>
          </p:cNvSpPr>
          <p:nvPr>
            <p:ph type="sldNum" idx="12"/>
          </p:nvPr>
        </p:nvSpPr>
        <p:spPr>
          <a:xfrm>
            <a:off x="11507206" y="6348204"/>
            <a:ext cx="548700" cy="393600"/>
          </a:xfrm>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3" name="Google Shape;100;p14">
            <a:extLst>
              <a:ext uri="{FF2B5EF4-FFF2-40B4-BE49-F238E27FC236}">
                <a16:creationId xmlns:a16="http://schemas.microsoft.com/office/drawing/2014/main" id="{D6B4DA32-F981-4FCA-A6A5-30A3C0962988}"/>
              </a:ext>
            </a:extLst>
          </p:cNvPr>
          <p:cNvSpPr txBox="1">
            <a:spLocks/>
          </p:cNvSpPr>
          <p:nvPr/>
        </p:nvSpPr>
        <p:spPr>
          <a:xfrm>
            <a:off x="2319294" y="117446"/>
            <a:ext cx="6970644" cy="776702"/>
          </a:xfrm>
          <a:prstGeom prst="rect">
            <a:avLst/>
          </a:prstGeom>
          <a:solidFill>
            <a:schemeClr val="accent1">
              <a:lumMod val="75000"/>
            </a:schemeClr>
          </a:solid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chemeClr val="dk1"/>
              </a:buClr>
              <a:buSzPts val="2800"/>
              <a:buFont typeface="Times New Roman"/>
              <a:buNone/>
            </a:pPr>
            <a:r>
              <a:rPr lang="en-US" sz="3600" b="1" dirty="0">
                <a:solidFill>
                  <a:schemeClr val="bg1"/>
                </a:solidFill>
                <a:latin typeface="Times New Roman" panose="02020603050405020304" pitchFamily="18" charset="0"/>
                <a:ea typeface="Merriweather"/>
                <a:cs typeface="Times New Roman" panose="02020603050405020304" pitchFamily="18" charset="0"/>
                <a:sym typeface="Merriweather"/>
              </a:rPr>
              <a:t>Methodology</a:t>
            </a:r>
          </a:p>
        </p:txBody>
      </p:sp>
      <p:sp>
        <p:nvSpPr>
          <p:cNvPr id="5" name="Text Placeholder 1">
            <a:extLst>
              <a:ext uri="{FF2B5EF4-FFF2-40B4-BE49-F238E27FC236}">
                <a16:creationId xmlns:a16="http://schemas.microsoft.com/office/drawing/2014/main" id="{59F7F179-3DCE-412F-8972-48BC0720C6AE}"/>
              </a:ext>
            </a:extLst>
          </p:cNvPr>
          <p:cNvSpPr txBox="1">
            <a:spLocks/>
          </p:cNvSpPr>
          <p:nvPr/>
        </p:nvSpPr>
        <p:spPr>
          <a:xfrm>
            <a:off x="2195671" y="1895062"/>
            <a:ext cx="2720886" cy="761758"/>
          </a:xfrm>
          <a:prstGeom prst="rect">
            <a:avLst/>
          </a:prstGeom>
          <a:solidFill>
            <a:schemeClr val="bg1"/>
          </a:solidFill>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lgn="ctr"/>
            <a:r>
              <a:rPr lang="en-US" sz="3600" dirty="0">
                <a:solidFill>
                  <a:srgbClr val="0070C0"/>
                </a:solidFill>
                <a:latin typeface="Times New Roman" panose="02020603050405020304" pitchFamily="18" charset="0"/>
                <a:cs typeface="Times New Roman" panose="02020603050405020304" pitchFamily="18" charset="0"/>
              </a:rPr>
              <a:t>Dataset</a:t>
            </a:r>
          </a:p>
        </p:txBody>
      </p:sp>
      <p:sp>
        <p:nvSpPr>
          <p:cNvPr id="6" name="TextBox 5">
            <a:extLst>
              <a:ext uri="{FF2B5EF4-FFF2-40B4-BE49-F238E27FC236}">
                <a16:creationId xmlns:a16="http://schemas.microsoft.com/office/drawing/2014/main" id="{6AF3F058-5BE9-45E3-B29E-4CA6FA327493}"/>
              </a:ext>
            </a:extLst>
          </p:cNvPr>
          <p:cNvSpPr txBox="1"/>
          <p:nvPr/>
        </p:nvSpPr>
        <p:spPr>
          <a:xfrm>
            <a:off x="1224913" y="2819681"/>
            <a:ext cx="4301244" cy="193899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We worked on Bangla Social media comment dataset from Kaggle. The dataset contains Bangla comments from different social media platform. The dataset is classified into 6 different class. </a:t>
            </a:r>
          </a:p>
        </p:txBody>
      </p:sp>
      <p:pic>
        <p:nvPicPr>
          <p:cNvPr id="11" name="Picture 10">
            <a:extLst>
              <a:ext uri="{FF2B5EF4-FFF2-40B4-BE49-F238E27FC236}">
                <a16:creationId xmlns:a16="http://schemas.microsoft.com/office/drawing/2014/main" id="{203212DD-F3BA-4DDE-9871-8E96237043B8}"/>
              </a:ext>
            </a:extLst>
          </p:cNvPr>
          <p:cNvPicPr>
            <a:picLocks noChangeAspect="1"/>
          </p:cNvPicPr>
          <p:nvPr/>
        </p:nvPicPr>
        <p:blipFill>
          <a:blip r:embed="rId2"/>
          <a:stretch>
            <a:fillRect/>
          </a:stretch>
        </p:blipFill>
        <p:spPr>
          <a:xfrm>
            <a:off x="0" y="6722606"/>
            <a:ext cx="12192000" cy="184728"/>
          </a:xfrm>
          <a:prstGeom prst="rect">
            <a:avLst/>
          </a:prstGeom>
        </p:spPr>
      </p:pic>
      <p:pic>
        <p:nvPicPr>
          <p:cNvPr id="17" name="Picture 16">
            <a:extLst>
              <a:ext uri="{FF2B5EF4-FFF2-40B4-BE49-F238E27FC236}">
                <a16:creationId xmlns:a16="http://schemas.microsoft.com/office/drawing/2014/main" id="{5EEA979C-CC70-43BB-B329-132981967D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4616" y="1335755"/>
            <a:ext cx="5867060" cy="220648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4496" y="4101296"/>
            <a:ext cx="5867060" cy="1167018"/>
          </a:xfrm>
          <a:prstGeom prst="rect">
            <a:avLst/>
          </a:prstGeom>
        </p:spPr>
      </p:pic>
    </p:spTree>
    <p:extLst>
      <p:ext uri="{BB962C8B-B14F-4D97-AF65-F5344CB8AC3E}">
        <p14:creationId xmlns:p14="http://schemas.microsoft.com/office/powerpoint/2010/main" val="4069415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F269ED-621B-49BD-AE2A-2C1B40E87A90}"/>
              </a:ext>
            </a:extLst>
          </p:cNvPr>
          <p:cNvSpPr>
            <a:spLocks noGrp="1"/>
          </p:cNvSpPr>
          <p:nvPr>
            <p:ph type="sldNum" idx="12"/>
          </p:nvPr>
        </p:nvSpPr>
        <p:spPr>
          <a:xfrm>
            <a:off x="11507206" y="6348204"/>
            <a:ext cx="548700" cy="393600"/>
          </a:xfrm>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3" name="Google Shape;100;p14">
            <a:extLst>
              <a:ext uri="{FF2B5EF4-FFF2-40B4-BE49-F238E27FC236}">
                <a16:creationId xmlns:a16="http://schemas.microsoft.com/office/drawing/2014/main" id="{D6B4DA32-F981-4FCA-A6A5-30A3C0962988}"/>
              </a:ext>
            </a:extLst>
          </p:cNvPr>
          <p:cNvSpPr txBox="1">
            <a:spLocks/>
          </p:cNvSpPr>
          <p:nvPr/>
        </p:nvSpPr>
        <p:spPr>
          <a:xfrm>
            <a:off x="2517914" y="134224"/>
            <a:ext cx="6970642" cy="813732"/>
          </a:xfrm>
          <a:prstGeom prst="rect">
            <a:avLst/>
          </a:prstGeom>
          <a:solidFill>
            <a:schemeClr val="accent1">
              <a:lumMod val="75000"/>
            </a:schemeClr>
          </a:solid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chemeClr val="dk1"/>
              </a:buClr>
              <a:buSzPts val="2800"/>
              <a:buFont typeface="Times New Roman"/>
              <a:buNone/>
            </a:pPr>
            <a:r>
              <a:rPr lang="en-US" sz="3600" b="1" dirty="0">
                <a:solidFill>
                  <a:schemeClr val="bg1"/>
                </a:solidFill>
                <a:latin typeface="Times New Roman" panose="02020603050405020304" pitchFamily="18" charset="0"/>
                <a:ea typeface="Merriweather"/>
                <a:cs typeface="Times New Roman" panose="02020603050405020304" pitchFamily="18" charset="0"/>
                <a:sym typeface="Merriweather"/>
              </a:rPr>
              <a:t>Data Preprocessing</a:t>
            </a:r>
          </a:p>
        </p:txBody>
      </p:sp>
      <p:pic>
        <p:nvPicPr>
          <p:cNvPr id="11" name="Picture 10">
            <a:extLst>
              <a:ext uri="{FF2B5EF4-FFF2-40B4-BE49-F238E27FC236}">
                <a16:creationId xmlns:a16="http://schemas.microsoft.com/office/drawing/2014/main" id="{203212DD-F3BA-4DDE-9871-8E96237043B8}"/>
              </a:ext>
            </a:extLst>
          </p:cNvPr>
          <p:cNvPicPr>
            <a:picLocks noChangeAspect="1"/>
          </p:cNvPicPr>
          <p:nvPr/>
        </p:nvPicPr>
        <p:blipFill>
          <a:blip r:embed="rId2"/>
          <a:stretch>
            <a:fillRect/>
          </a:stretch>
        </p:blipFill>
        <p:spPr>
          <a:xfrm>
            <a:off x="0" y="6722606"/>
            <a:ext cx="12192000" cy="184728"/>
          </a:xfrm>
          <a:prstGeom prst="rect">
            <a:avLst/>
          </a:prstGeom>
        </p:spPr>
      </p:pic>
      <p:sp>
        <p:nvSpPr>
          <p:cNvPr id="4" name="TextBox 3">
            <a:extLst>
              <a:ext uri="{FF2B5EF4-FFF2-40B4-BE49-F238E27FC236}">
                <a16:creationId xmlns:a16="http://schemas.microsoft.com/office/drawing/2014/main" id="{84FE45A2-D618-4AF4-8029-D03EA04EA7DC}"/>
              </a:ext>
            </a:extLst>
          </p:cNvPr>
          <p:cNvSpPr txBox="1"/>
          <p:nvPr/>
        </p:nvSpPr>
        <p:spPr>
          <a:xfrm>
            <a:off x="1649896" y="1616765"/>
            <a:ext cx="8097078" cy="3108543"/>
          </a:xfrm>
          <a:prstGeom prst="rect">
            <a:avLst/>
          </a:prstGeom>
          <a:noFill/>
        </p:spPr>
        <p:txBody>
          <a:bodyPr wrap="square" rtlCol="0">
            <a:spAutoFit/>
          </a:bodyPr>
          <a:lstStyle/>
          <a:p>
            <a:pPr marL="285750" indent="-285750" algn="ctr">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Data Cleaning</a:t>
            </a:r>
          </a:p>
          <a:p>
            <a:pPr algn="ctr"/>
            <a:endParaRPr lang="en-US" sz="2800" dirty="0">
              <a:latin typeface="Times New Roman" panose="02020603050405020304" pitchFamily="18" charset="0"/>
              <a:cs typeface="Times New Roman" panose="02020603050405020304" pitchFamily="18" charset="0"/>
            </a:endParaRPr>
          </a:p>
          <a:p>
            <a:pPr marL="285750" indent="-285750" algn="ctr">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Remove Stop word and emoji </a:t>
            </a:r>
          </a:p>
          <a:p>
            <a:pPr algn="ctr"/>
            <a:endParaRPr lang="en-US" sz="2800" dirty="0">
              <a:latin typeface="Times New Roman" panose="02020603050405020304" pitchFamily="18" charset="0"/>
              <a:cs typeface="Times New Roman" panose="02020603050405020304" pitchFamily="18" charset="0"/>
            </a:endParaRPr>
          </a:p>
          <a:p>
            <a:pPr marL="285750" indent="-285750" algn="ctr">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Remove URLs non-word and whitespaces</a:t>
            </a:r>
          </a:p>
          <a:p>
            <a:pPr algn="ctr"/>
            <a:endParaRPr lang="en-US" sz="2800" dirty="0">
              <a:latin typeface="Times New Roman" panose="02020603050405020304" pitchFamily="18" charset="0"/>
              <a:cs typeface="Times New Roman" panose="02020603050405020304" pitchFamily="18" charset="0"/>
            </a:endParaRPr>
          </a:p>
          <a:p>
            <a:pPr marL="285750" indent="-285750" algn="ctr">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Stemming</a:t>
            </a:r>
          </a:p>
        </p:txBody>
      </p:sp>
    </p:spTree>
    <p:extLst>
      <p:ext uri="{BB962C8B-B14F-4D97-AF65-F5344CB8AC3E}">
        <p14:creationId xmlns:p14="http://schemas.microsoft.com/office/powerpoint/2010/main" val="2198826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F269ED-621B-49BD-AE2A-2C1B40E87A90}"/>
              </a:ext>
            </a:extLst>
          </p:cNvPr>
          <p:cNvSpPr>
            <a:spLocks noGrp="1"/>
          </p:cNvSpPr>
          <p:nvPr>
            <p:ph type="sldNum" idx="12"/>
          </p:nvPr>
        </p:nvSpPr>
        <p:spPr>
          <a:xfrm>
            <a:off x="11507206" y="6348204"/>
            <a:ext cx="548700" cy="393600"/>
          </a:xfrm>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3" name="Google Shape;100;p14">
            <a:extLst>
              <a:ext uri="{FF2B5EF4-FFF2-40B4-BE49-F238E27FC236}">
                <a16:creationId xmlns:a16="http://schemas.microsoft.com/office/drawing/2014/main" id="{D6B4DA32-F981-4FCA-A6A5-30A3C0962988}"/>
              </a:ext>
            </a:extLst>
          </p:cNvPr>
          <p:cNvSpPr txBox="1">
            <a:spLocks/>
          </p:cNvSpPr>
          <p:nvPr/>
        </p:nvSpPr>
        <p:spPr>
          <a:xfrm>
            <a:off x="2362578" y="92279"/>
            <a:ext cx="7050156" cy="755009"/>
          </a:xfrm>
          <a:prstGeom prst="rect">
            <a:avLst/>
          </a:prstGeom>
          <a:solidFill>
            <a:schemeClr val="accent1">
              <a:lumMod val="75000"/>
            </a:schemeClr>
          </a:solid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chemeClr val="dk1"/>
              </a:buClr>
              <a:buSzPts val="2800"/>
              <a:buFont typeface="Times New Roman"/>
              <a:buNone/>
            </a:pPr>
            <a:r>
              <a:rPr lang="en-US" sz="3600" b="1" dirty="0">
                <a:solidFill>
                  <a:schemeClr val="bg1"/>
                </a:solidFill>
                <a:latin typeface="Times New Roman" panose="02020603050405020304" pitchFamily="18" charset="0"/>
                <a:ea typeface="Merriweather"/>
                <a:cs typeface="Times New Roman" panose="02020603050405020304" pitchFamily="18" charset="0"/>
                <a:sym typeface="Merriweather"/>
              </a:rPr>
              <a:t>Data Preprocessing</a:t>
            </a:r>
          </a:p>
        </p:txBody>
      </p:sp>
      <p:pic>
        <p:nvPicPr>
          <p:cNvPr id="11" name="Picture 10">
            <a:extLst>
              <a:ext uri="{FF2B5EF4-FFF2-40B4-BE49-F238E27FC236}">
                <a16:creationId xmlns:a16="http://schemas.microsoft.com/office/drawing/2014/main" id="{203212DD-F3BA-4DDE-9871-8E96237043B8}"/>
              </a:ext>
            </a:extLst>
          </p:cNvPr>
          <p:cNvPicPr>
            <a:picLocks noChangeAspect="1"/>
          </p:cNvPicPr>
          <p:nvPr/>
        </p:nvPicPr>
        <p:blipFill>
          <a:blip r:embed="rId2"/>
          <a:stretch>
            <a:fillRect/>
          </a:stretch>
        </p:blipFill>
        <p:spPr>
          <a:xfrm>
            <a:off x="0" y="6722606"/>
            <a:ext cx="12192000" cy="184728"/>
          </a:xfrm>
          <a:prstGeom prst="rect">
            <a:avLst/>
          </a:prstGeom>
        </p:spPr>
      </p:pic>
      <p:pic>
        <p:nvPicPr>
          <p:cNvPr id="6" name="Picture 5">
            <a:extLst>
              <a:ext uri="{FF2B5EF4-FFF2-40B4-BE49-F238E27FC236}">
                <a16:creationId xmlns:a16="http://schemas.microsoft.com/office/drawing/2014/main" id="{2592D739-419B-4B49-88AA-7FCB482245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869" y="1012119"/>
            <a:ext cx="5565914" cy="2817862"/>
          </a:xfrm>
          <a:prstGeom prst="rect">
            <a:avLst/>
          </a:prstGeom>
        </p:spPr>
      </p:pic>
      <p:pic>
        <p:nvPicPr>
          <p:cNvPr id="8" name="Picture 7">
            <a:extLst>
              <a:ext uri="{FF2B5EF4-FFF2-40B4-BE49-F238E27FC236}">
                <a16:creationId xmlns:a16="http://schemas.microsoft.com/office/drawing/2014/main" id="{12EA44E3-8945-4D98-98D7-1307F199C8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4130" y="1116476"/>
            <a:ext cx="3597208" cy="3628080"/>
          </a:xfrm>
          <a:prstGeom prst="rect">
            <a:avLst/>
          </a:prstGeom>
        </p:spPr>
      </p:pic>
      <p:pic>
        <p:nvPicPr>
          <p:cNvPr id="10" name="Picture 9">
            <a:extLst>
              <a:ext uri="{FF2B5EF4-FFF2-40B4-BE49-F238E27FC236}">
                <a16:creationId xmlns:a16="http://schemas.microsoft.com/office/drawing/2014/main" id="{3D740D36-E6A3-4421-9311-217A4B1CEB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4273" y="3939332"/>
            <a:ext cx="3393598" cy="2673922"/>
          </a:xfrm>
          <a:prstGeom prst="rect">
            <a:avLst/>
          </a:prstGeom>
        </p:spPr>
      </p:pic>
    </p:spTree>
    <p:extLst>
      <p:ext uri="{BB962C8B-B14F-4D97-AF65-F5344CB8AC3E}">
        <p14:creationId xmlns:p14="http://schemas.microsoft.com/office/powerpoint/2010/main" val="3210558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F269ED-621B-49BD-AE2A-2C1B40E87A90}"/>
              </a:ext>
            </a:extLst>
          </p:cNvPr>
          <p:cNvSpPr>
            <a:spLocks noGrp="1"/>
          </p:cNvSpPr>
          <p:nvPr>
            <p:ph type="sldNum" idx="12"/>
          </p:nvPr>
        </p:nvSpPr>
        <p:spPr>
          <a:xfrm>
            <a:off x="11507206" y="6348204"/>
            <a:ext cx="548700" cy="393600"/>
          </a:xfrm>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3" name="Google Shape;100;p14">
            <a:extLst>
              <a:ext uri="{FF2B5EF4-FFF2-40B4-BE49-F238E27FC236}">
                <a16:creationId xmlns:a16="http://schemas.microsoft.com/office/drawing/2014/main" id="{D6B4DA32-F981-4FCA-A6A5-30A3C0962988}"/>
              </a:ext>
            </a:extLst>
          </p:cNvPr>
          <p:cNvSpPr txBox="1">
            <a:spLocks/>
          </p:cNvSpPr>
          <p:nvPr/>
        </p:nvSpPr>
        <p:spPr>
          <a:xfrm>
            <a:off x="2633491" y="92279"/>
            <a:ext cx="6500948" cy="663498"/>
          </a:xfrm>
          <a:prstGeom prst="rect">
            <a:avLst/>
          </a:prstGeom>
          <a:solidFill>
            <a:schemeClr val="accent1">
              <a:lumMod val="75000"/>
            </a:schemeClr>
          </a:solid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chemeClr val="dk1"/>
              </a:buClr>
              <a:buSzPts val="2800"/>
              <a:buFont typeface="Times New Roman"/>
              <a:buNone/>
            </a:pPr>
            <a:r>
              <a:rPr lang="en-US" sz="3600" b="1" dirty="0">
                <a:solidFill>
                  <a:schemeClr val="bg1"/>
                </a:solidFill>
                <a:latin typeface="Times New Roman" panose="02020603050405020304" pitchFamily="18" charset="0"/>
                <a:ea typeface="Merriweather"/>
                <a:cs typeface="Times New Roman" panose="02020603050405020304" pitchFamily="18" charset="0"/>
                <a:sym typeface="Merriweather"/>
              </a:rPr>
              <a:t>Proposed Model</a:t>
            </a:r>
          </a:p>
        </p:txBody>
      </p:sp>
      <p:pic>
        <p:nvPicPr>
          <p:cNvPr id="11" name="Picture 10">
            <a:extLst>
              <a:ext uri="{FF2B5EF4-FFF2-40B4-BE49-F238E27FC236}">
                <a16:creationId xmlns:a16="http://schemas.microsoft.com/office/drawing/2014/main" id="{203212DD-F3BA-4DDE-9871-8E96237043B8}"/>
              </a:ext>
            </a:extLst>
          </p:cNvPr>
          <p:cNvPicPr>
            <a:picLocks noChangeAspect="1"/>
          </p:cNvPicPr>
          <p:nvPr/>
        </p:nvPicPr>
        <p:blipFill>
          <a:blip r:embed="rId2"/>
          <a:stretch>
            <a:fillRect/>
          </a:stretch>
        </p:blipFill>
        <p:spPr>
          <a:xfrm>
            <a:off x="0" y="6722606"/>
            <a:ext cx="12192000" cy="184728"/>
          </a:xfrm>
          <a:prstGeom prst="rect">
            <a:avLst/>
          </a:prstGeom>
        </p:spPr>
      </p:pic>
      <p:sp>
        <p:nvSpPr>
          <p:cNvPr id="4" name="TextBox 3">
            <a:extLst>
              <a:ext uri="{FF2B5EF4-FFF2-40B4-BE49-F238E27FC236}">
                <a16:creationId xmlns:a16="http://schemas.microsoft.com/office/drawing/2014/main" id="{84FE45A2-D618-4AF4-8029-D03EA04EA7DC}"/>
              </a:ext>
            </a:extLst>
          </p:cNvPr>
          <p:cNvSpPr txBox="1"/>
          <p:nvPr/>
        </p:nvSpPr>
        <p:spPr>
          <a:xfrm>
            <a:off x="1537252" y="1630017"/>
            <a:ext cx="8097078" cy="523220"/>
          </a:xfrm>
          <a:prstGeom prst="rect">
            <a:avLst/>
          </a:prstGeom>
          <a:noFill/>
        </p:spPr>
        <p:txBody>
          <a:bodyPr wrap="square" rtlCol="0">
            <a:spAutoFit/>
          </a:bodyPr>
          <a:lstStyle/>
          <a:p>
            <a:pPr marL="285750" indent="-285750" algn="ctr">
              <a:buFont typeface="Wingdings" panose="05000000000000000000" pitchFamily="2" charset="2"/>
              <a:buChar char="q"/>
            </a:pPr>
            <a:endParaRPr lang="en-US" sz="2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FB5131F-9C6D-4792-A831-7E674F9FC2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6418" y="1615992"/>
            <a:ext cx="4797286" cy="2821930"/>
          </a:xfrm>
          <a:prstGeom prst="rect">
            <a:avLst/>
          </a:prstGeom>
        </p:spPr>
      </p:pic>
      <p:pic>
        <p:nvPicPr>
          <p:cNvPr id="13" name="Picture 12">
            <a:extLst>
              <a:ext uri="{FF2B5EF4-FFF2-40B4-BE49-F238E27FC236}">
                <a16:creationId xmlns:a16="http://schemas.microsoft.com/office/drawing/2014/main" id="{C76F144E-ED10-455C-A45A-345D033F60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165" y="2158940"/>
            <a:ext cx="6189176" cy="1893158"/>
          </a:xfrm>
          <a:prstGeom prst="rect">
            <a:avLst/>
          </a:prstGeom>
        </p:spPr>
      </p:pic>
      <p:sp>
        <p:nvSpPr>
          <p:cNvPr id="14" name="TextBox 13">
            <a:extLst>
              <a:ext uri="{FF2B5EF4-FFF2-40B4-BE49-F238E27FC236}">
                <a16:creationId xmlns:a16="http://schemas.microsoft.com/office/drawing/2014/main" id="{19EA84F3-0016-44F8-B36A-FEA4638E3EFB}"/>
              </a:ext>
            </a:extLst>
          </p:cNvPr>
          <p:cNvSpPr txBox="1"/>
          <p:nvPr/>
        </p:nvSpPr>
        <p:spPr>
          <a:xfrm>
            <a:off x="1258957" y="4664765"/>
            <a:ext cx="3511826"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Bangla-BERT</a:t>
            </a:r>
          </a:p>
        </p:txBody>
      </p:sp>
      <p:sp>
        <p:nvSpPr>
          <p:cNvPr id="15" name="TextBox 14">
            <a:extLst>
              <a:ext uri="{FF2B5EF4-FFF2-40B4-BE49-F238E27FC236}">
                <a16:creationId xmlns:a16="http://schemas.microsoft.com/office/drawing/2014/main" id="{1584EC0A-250B-462C-B7E6-2447426E97B3}"/>
              </a:ext>
            </a:extLst>
          </p:cNvPr>
          <p:cNvSpPr txBox="1"/>
          <p:nvPr/>
        </p:nvSpPr>
        <p:spPr>
          <a:xfrm>
            <a:off x="7759148" y="4610892"/>
            <a:ext cx="3511826"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Bi-LSTM</a:t>
            </a:r>
          </a:p>
        </p:txBody>
      </p:sp>
      <p:sp>
        <p:nvSpPr>
          <p:cNvPr id="16" name="Plus Sign 15">
            <a:extLst>
              <a:ext uri="{FF2B5EF4-FFF2-40B4-BE49-F238E27FC236}">
                <a16:creationId xmlns:a16="http://schemas.microsoft.com/office/drawing/2014/main" id="{48D1F27E-23D6-4FE7-8371-04F36EBABD49}"/>
              </a:ext>
            </a:extLst>
          </p:cNvPr>
          <p:cNvSpPr/>
          <p:nvPr/>
        </p:nvSpPr>
        <p:spPr>
          <a:xfrm>
            <a:off x="6573115" y="2966191"/>
            <a:ext cx="397529" cy="416274"/>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03936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F269ED-621B-49BD-AE2A-2C1B40E87A90}"/>
              </a:ext>
            </a:extLst>
          </p:cNvPr>
          <p:cNvSpPr>
            <a:spLocks noGrp="1"/>
          </p:cNvSpPr>
          <p:nvPr>
            <p:ph type="sldNum" idx="12"/>
          </p:nvPr>
        </p:nvSpPr>
        <p:spPr>
          <a:xfrm>
            <a:off x="11507206" y="6348204"/>
            <a:ext cx="548700" cy="393600"/>
          </a:xfrm>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3" name="Google Shape;100;p14">
            <a:extLst>
              <a:ext uri="{FF2B5EF4-FFF2-40B4-BE49-F238E27FC236}">
                <a16:creationId xmlns:a16="http://schemas.microsoft.com/office/drawing/2014/main" id="{D6B4DA32-F981-4FCA-A6A5-30A3C0962988}"/>
              </a:ext>
            </a:extLst>
          </p:cNvPr>
          <p:cNvSpPr txBox="1">
            <a:spLocks/>
          </p:cNvSpPr>
          <p:nvPr/>
        </p:nvSpPr>
        <p:spPr>
          <a:xfrm>
            <a:off x="2593735" y="92279"/>
            <a:ext cx="6500948" cy="606122"/>
          </a:xfrm>
          <a:prstGeom prst="rect">
            <a:avLst/>
          </a:prstGeom>
          <a:solidFill>
            <a:schemeClr val="accent1">
              <a:lumMod val="75000"/>
            </a:schemeClr>
          </a:solid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chemeClr val="dk1"/>
              </a:buClr>
              <a:buSzPts val="2800"/>
              <a:buFont typeface="Times New Roman"/>
              <a:buNone/>
            </a:pPr>
            <a:r>
              <a:rPr lang="en-US" sz="3600" b="1" dirty="0">
                <a:solidFill>
                  <a:schemeClr val="bg1"/>
                </a:solidFill>
                <a:latin typeface="Times New Roman" panose="02020603050405020304" pitchFamily="18" charset="0"/>
                <a:ea typeface="Merriweather"/>
                <a:cs typeface="Times New Roman" panose="02020603050405020304" pitchFamily="18" charset="0"/>
                <a:sym typeface="Merriweather"/>
              </a:rPr>
              <a:t>Model Training</a:t>
            </a:r>
          </a:p>
        </p:txBody>
      </p:sp>
      <p:pic>
        <p:nvPicPr>
          <p:cNvPr id="11" name="Picture 10">
            <a:extLst>
              <a:ext uri="{FF2B5EF4-FFF2-40B4-BE49-F238E27FC236}">
                <a16:creationId xmlns:a16="http://schemas.microsoft.com/office/drawing/2014/main" id="{203212DD-F3BA-4DDE-9871-8E96237043B8}"/>
              </a:ext>
            </a:extLst>
          </p:cNvPr>
          <p:cNvPicPr>
            <a:picLocks noChangeAspect="1"/>
          </p:cNvPicPr>
          <p:nvPr/>
        </p:nvPicPr>
        <p:blipFill>
          <a:blip r:embed="rId2"/>
          <a:stretch>
            <a:fillRect/>
          </a:stretch>
        </p:blipFill>
        <p:spPr>
          <a:xfrm>
            <a:off x="0" y="6722606"/>
            <a:ext cx="12192000" cy="184728"/>
          </a:xfrm>
          <a:prstGeom prst="rect">
            <a:avLst/>
          </a:prstGeom>
        </p:spPr>
      </p:pic>
      <p:graphicFrame>
        <p:nvGraphicFramePr>
          <p:cNvPr id="5" name="Table 4">
            <a:extLst>
              <a:ext uri="{FF2B5EF4-FFF2-40B4-BE49-F238E27FC236}">
                <a16:creationId xmlns:a16="http://schemas.microsoft.com/office/drawing/2014/main" id="{94C74B78-5669-467F-813C-49C5FED46191}"/>
              </a:ext>
            </a:extLst>
          </p:cNvPr>
          <p:cNvGraphicFramePr>
            <a:graphicFrameLocks noGrp="1"/>
          </p:cNvGraphicFramePr>
          <p:nvPr>
            <p:extLst>
              <p:ext uri="{D42A27DB-BD31-4B8C-83A1-F6EECF244321}">
                <p14:modId xmlns:p14="http://schemas.microsoft.com/office/powerpoint/2010/main" val="3748151045"/>
              </p:ext>
            </p:extLst>
          </p:nvPr>
        </p:nvGraphicFramePr>
        <p:xfrm>
          <a:off x="1041528" y="914348"/>
          <a:ext cx="9250016" cy="1781436"/>
        </p:xfrm>
        <a:graphic>
          <a:graphicData uri="http://schemas.openxmlformats.org/drawingml/2006/table">
            <a:tbl>
              <a:tblPr firstRow="1" bandRow="1">
                <a:tableStyleId>{5C22544A-7EE6-4342-B048-85BDC9FD1C3A}</a:tableStyleId>
              </a:tblPr>
              <a:tblGrid>
                <a:gridCol w="2312504">
                  <a:extLst>
                    <a:ext uri="{9D8B030D-6E8A-4147-A177-3AD203B41FA5}">
                      <a16:colId xmlns:a16="http://schemas.microsoft.com/office/drawing/2014/main" val="3334100757"/>
                    </a:ext>
                  </a:extLst>
                </a:gridCol>
                <a:gridCol w="2312504">
                  <a:extLst>
                    <a:ext uri="{9D8B030D-6E8A-4147-A177-3AD203B41FA5}">
                      <a16:colId xmlns:a16="http://schemas.microsoft.com/office/drawing/2014/main" val="3099842754"/>
                    </a:ext>
                  </a:extLst>
                </a:gridCol>
                <a:gridCol w="2312504">
                  <a:extLst>
                    <a:ext uri="{9D8B030D-6E8A-4147-A177-3AD203B41FA5}">
                      <a16:colId xmlns:a16="http://schemas.microsoft.com/office/drawing/2014/main" val="1702824118"/>
                    </a:ext>
                  </a:extLst>
                </a:gridCol>
                <a:gridCol w="2312504">
                  <a:extLst>
                    <a:ext uri="{9D8B030D-6E8A-4147-A177-3AD203B41FA5}">
                      <a16:colId xmlns:a16="http://schemas.microsoft.com/office/drawing/2014/main" val="3022791711"/>
                    </a:ext>
                  </a:extLst>
                </a:gridCol>
              </a:tblGrid>
              <a:tr h="890718">
                <a:tc>
                  <a:txBody>
                    <a:bodyPr/>
                    <a:lstStyle/>
                    <a:p>
                      <a:pPr algn="ctr">
                        <a:lnSpc>
                          <a:spcPct val="150000"/>
                        </a:lnSpc>
                      </a:pPr>
                      <a:r>
                        <a:rPr lang="en-US" sz="2400" dirty="0">
                          <a:latin typeface="Times New Roman" panose="02020603050405020304" pitchFamily="18" charset="0"/>
                          <a:cs typeface="Times New Roman" panose="02020603050405020304" pitchFamily="18" charset="0"/>
                        </a:rPr>
                        <a:t>Total Data</a:t>
                      </a:r>
                    </a:p>
                  </a:txBody>
                  <a:tcPr/>
                </a:tc>
                <a:tc>
                  <a:txBody>
                    <a:bodyPr/>
                    <a:lstStyle/>
                    <a:p>
                      <a:pPr algn="ctr">
                        <a:lnSpc>
                          <a:spcPct val="150000"/>
                        </a:lnSpc>
                      </a:pPr>
                      <a:r>
                        <a:rPr lang="en-US" sz="2400" dirty="0">
                          <a:latin typeface="Times New Roman" panose="02020603050405020304" pitchFamily="18" charset="0"/>
                          <a:cs typeface="Times New Roman" panose="02020603050405020304" pitchFamily="18" charset="0"/>
                        </a:rPr>
                        <a:t>Training </a:t>
                      </a:r>
                    </a:p>
                  </a:txBody>
                  <a:tcPr/>
                </a:tc>
                <a:tc>
                  <a:txBody>
                    <a:bodyPr/>
                    <a:lstStyle/>
                    <a:p>
                      <a:pPr algn="ctr">
                        <a:lnSpc>
                          <a:spcPct val="150000"/>
                        </a:lnSpc>
                      </a:pPr>
                      <a:r>
                        <a:rPr lang="en-US" sz="2400" dirty="0"/>
                        <a:t>Testing </a:t>
                      </a:r>
                    </a:p>
                  </a:txBody>
                  <a:tcPr/>
                </a:tc>
                <a:tc>
                  <a:txBody>
                    <a:bodyPr/>
                    <a:lstStyle/>
                    <a:p>
                      <a:pPr algn="ctr">
                        <a:lnSpc>
                          <a:spcPct val="150000"/>
                        </a:lnSpc>
                      </a:pPr>
                      <a:r>
                        <a:rPr lang="en-US" sz="2400" dirty="0"/>
                        <a:t>Validation</a:t>
                      </a:r>
                    </a:p>
                  </a:txBody>
                  <a:tcPr/>
                </a:tc>
                <a:extLst>
                  <a:ext uri="{0D108BD9-81ED-4DB2-BD59-A6C34878D82A}">
                    <a16:rowId xmlns:a16="http://schemas.microsoft.com/office/drawing/2014/main" val="3850786125"/>
                  </a:ext>
                </a:extLst>
              </a:tr>
              <a:tr h="890718">
                <a:tc>
                  <a:txBody>
                    <a:bodyPr/>
                    <a:lstStyle/>
                    <a:p>
                      <a:pPr algn="ctr">
                        <a:lnSpc>
                          <a:spcPct val="150000"/>
                        </a:lnSpc>
                      </a:pPr>
                      <a:r>
                        <a:rPr lang="en-US" sz="2400" b="1" dirty="0">
                          <a:latin typeface="Times New Roman" panose="02020603050405020304" pitchFamily="18" charset="0"/>
                          <a:cs typeface="Times New Roman" panose="02020603050405020304" pitchFamily="18" charset="0"/>
                        </a:rPr>
                        <a:t>16073</a:t>
                      </a:r>
                    </a:p>
                  </a:txBody>
                  <a:tcPr/>
                </a:tc>
                <a:tc>
                  <a:txBody>
                    <a:bodyPr/>
                    <a:lstStyle/>
                    <a:p>
                      <a:pPr algn="ctr">
                        <a:lnSpc>
                          <a:spcPct val="150000"/>
                        </a:lnSpc>
                      </a:pPr>
                      <a:r>
                        <a:rPr lang="en-US" sz="2400" dirty="0">
                          <a:latin typeface="Times New Roman" panose="02020603050405020304" pitchFamily="18" charset="0"/>
                          <a:cs typeface="Times New Roman" panose="02020603050405020304" pitchFamily="18" charset="0"/>
                        </a:rPr>
                        <a:t>5093</a:t>
                      </a:r>
                    </a:p>
                  </a:txBody>
                  <a:tcPr/>
                </a:tc>
                <a:tc>
                  <a:txBody>
                    <a:bodyPr/>
                    <a:lstStyle/>
                    <a:p>
                      <a:pPr algn="ctr">
                        <a:lnSpc>
                          <a:spcPct val="150000"/>
                        </a:lnSpc>
                      </a:pPr>
                      <a:r>
                        <a:rPr lang="en-US" sz="2400" dirty="0">
                          <a:latin typeface="Times New Roman" panose="02020603050405020304" pitchFamily="18" charset="0"/>
                          <a:cs typeface="Times New Roman" panose="02020603050405020304" pitchFamily="18" charset="0"/>
                        </a:rPr>
                        <a:t>1368</a:t>
                      </a:r>
                    </a:p>
                  </a:txBody>
                  <a:tcPr/>
                </a:tc>
                <a:tc>
                  <a:txBody>
                    <a:bodyPr/>
                    <a:lstStyle/>
                    <a:p>
                      <a:pPr algn="ctr">
                        <a:lnSpc>
                          <a:spcPct val="150000"/>
                        </a:lnSpc>
                      </a:pPr>
                      <a:r>
                        <a:rPr lang="en-US" sz="2400" dirty="0">
                          <a:latin typeface="Times New Roman" panose="02020603050405020304" pitchFamily="18" charset="0"/>
                          <a:cs typeface="Times New Roman" panose="02020603050405020304" pitchFamily="18" charset="0"/>
                        </a:rPr>
                        <a:t>2065</a:t>
                      </a:r>
                    </a:p>
                  </a:txBody>
                  <a:tcPr/>
                </a:tc>
                <a:extLst>
                  <a:ext uri="{0D108BD9-81ED-4DB2-BD59-A6C34878D82A}">
                    <a16:rowId xmlns:a16="http://schemas.microsoft.com/office/drawing/2014/main" val="3217109983"/>
                  </a:ext>
                </a:extLst>
              </a:tr>
            </a:tbl>
          </a:graphicData>
        </a:graphic>
      </p:graphicFrame>
      <p:graphicFrame>
        <p:nvGraphicFramePr>
          <p:cNvPr id="6" name="Table 5">
            <a:extLst>
              <a:ext uri="{FF2B5EF4-FFF2-40B4-BE49-F238E27FC236}">
                <a16:creationId xmlns:a16="http://schemas.microsoft.com/office/drawing/2014/main" id="{14D829A4-C63E-456C-9976-9AF36F2A60C9}"/>
              </a:ext>
            </a:extLst>
          </p:cNvPr>
          <p:cNvGraphicFramePr>
            <a:graphicFrameLocks noGrp="1"/>
          </p:cNvGraphicFramePr>
          <p:nvPr>
            <p:extLst>
              <p:ext uri="{D42A27DB-BD31-4B8C-83A1-F6EECF244321}">
                <p14:modId xmlns:p14="http://schemas.microsoft.com/office/powerpoint/2010/main" val="798343100"/>
              </p:ext>
            </p:extLst>
          </p:nvPr>
        </p:nvGraphicFramePr>
        <p:xfrm>
          <a:off x="1816933" y="2794998"/>
          <a:ext cx="7720472" cy="3456880"/>
        </p:xfrm>
        <a:graphic>
          <a:graphicData uri="http://schemas.openxmlformats.org/drawingml/2006/table">
            <a:tbl>
              <a:tblPr firstRow="1" bandRow="1">
                <a:tableStyleId>{21E4AEA4-8DFA-4A89-87EB-49C32662AFE0}</a:tableStyleId>
              </a:tblPr>
              <a:tblGrid>
                <a:gridCol w="3860236">
                  <a:extLst>
                    <a:ext uri="{9D8B030D-6E8A-4147-A177-3AD203B41FA5}">
                      <a16:colId xmlns:a16="http://schemas.microsoft.com/office/drawing/2014/main" val="1592152595"/>
                    </a:ext>
                  </a:extLst>
                </a:gridCol>
                <a:gridCol w="3860236">
                  <a:extLst>
                    <a:ext uri="{9D8B030D-6E8A-4147-A177-3AD203B41FA5}">
                      <a16:colId xmlns:a16="http://schemas.microsoft.com/office/drawing/2014/main" val="2307206431"/>
                    </a:ext>
                  </a:extLst>
                </a:gridCol>
              </a:tblGrid>
              <a:tr h="489220">
                <a:tc>
                  <a:txBody>
                    <a:bodyPr/>
                    <a:lstStyle/>
                    <a:p>
                      <a:pPr algn="ctr">
                        <a:lnSpc>
                          <a:spcPct val="150000"/>
                        </a:lnSpc>
                      </a:pPr>
                      <a:r>
                        <a:rPr lang="en-US" sz="2000" b="1" dirty="0">
                          <a:latin typeface="Times New Roman" panose="02020603050405020304" pitchFamily="18" charset="0"/>
                          <a:cs typeface="Times New Roman" panose="02020603050405020304" pitchFamily="18" charset="0"/>
                        </a:rPr>
                        <a:t>Class</a:t>
                      </a:r>
                    </a:p>
                  </a:txBody>
                  <a:tcPr/>
                </a:tc>
                <a:tc>
                  <a:txBody>
                    <a:bodyPr/>
                    <a:lstStyle/>
                    <a:p>
                      <a:pPr algn="ctr">
                        <a:lnSpc>
                          <a:spcPct val="150000"/>
                        </a:lnSpc>
                      </a:pPr>
                      <a:r>
                        <a:rPr lang="en-US" sz="2000" b="1" dirty="0">
                          <a:latin typeface="Times New Roman" panose="02020603050405020304" pitchFamily="18" charset="0"/>
                          <a:cs typeface="Times New Roman" panose="02020603050405020304" pitchFamily="18" charset="0"/>
                        </a:rPr>
                        <a:t>Count(training)</a:t>
                      </a:r>
                    </a:p>
                  </a:txBody>
                  <a:tcPr/>
                </a:tc>
                <a:extLst>
                  <a:ext uri="{0D108BD9-81ED-4DB2-BD59-A6C34878D82A}">
                    <a16:rowId xmlns:a16="http://schemas.microsoft.com/office/drawing/2014/main" val="4124953390"/>
                  </a:ext>
                </a:extLst>
              </a:tr>
              <a:tr h="489220">
                <a:tc>
                  <a:txBody>
                    <a:bodyPr/>
                    <a:lstStyle/>
                    <a:p>
                      <a:pPr algn="ctr">
                        <a:lnSpc>
                          <a:spcPct val="150000"/>
                        </a:lnSpc>
                      </a:pPr>
                      <a:r>
                        <a:rPr lang="en-US" sz="2000" b="1" dirty="0">
                          <a:latin typeface="Times New Roman" panose="02020603050405020304" pitchFamily="18" charset="0"/>
                          <a:cs typeface="Times New Roman" panose="02020603050405020304" pitchFamily="18" charset="0"/>
                        </a:rPr>
                        <a:t>Vulgar</a:t>
                      </a:r>
                    </a:p>
                  </a:txBody>
                  <a:tcPr/>
                </a:tc>
                <a:tc>
                  <a:txBody>
                    <a:bodyPr/>
                    <a:lstStyle/>
                    <a:p>
                      <a:pPr algn="ctr">
                        <a:lnSpc>
                          <a:spcPct val="150000"/>
                        </a:lnSpc>
                      </a:pPr>
                      <a:r>
                        <a:rPr lang="en-US" sz="2000" b="1" dirty="0">
                          <a:latin typeface="Times New Roman" panose="02020603050405020304" pitchFamily="18" charset="0"/>
                          <a:cs typeface="Times New Roman" panose="02020603050405020304" pitchFamily="18" charset="0"/>
                        </a:rPr>
                        <a:t>1503</a:t>
                      </a:r>
                    </a:p>
                  </a:txBody>
                  <a:tcPr/>
                </a:tc>
                <a:extLst>
                  <a:ext uri="{0D108BD9-81ED-4DB2-BD59-A6C34878D82A}">
                    <a16:rowId xmlns:a16="http://schemas.microsoft.com/office/drawing/2014/main" val="3554608970"/>
                  </a:ext>
                </a:extLst>
              </a:tr>
              <a:tr h="489220">
                <a:tc>
                  <a:txBody>
                    <a:bodyPr/>
                    <a:lstStyle/>
                    <a:p>
                      <a:pPr algn="ctr">
                        <a:lnSpc>
                          <a:spcPct val="150000"/>
                        </a:lnSpc>
                      </a:pPr>
                      <a:r>
                        <a:rPr lang="en-US" sz="2000" b="1" dirty="0">
                          <a:latin typeface="Times New Roman" panose="02020603050405020304" pitchFamily="18" charset="0"/>
                          <a:cs typeface="Times New Roman" panose="02020603050405020304" pitchFamily="18" charset="0"/>
                        </a:rPr>
                        <a:t>Hate</a:t>
                      </a:r>
                    </a:p>
                  </a:txBody>
                  <a:tcPr/>
                </a:tc>
                <a:tc>
                  <a:txBody>
                    <a:bodyPr/>
                    <a:lstStyle/>
                    <a:p>
                      <a:pPr algn="ctr">
                        <a:lnSpc>
                          <a:spcPct val="150000"/>
                        </a:lnSpc>
                      </a:pPr>
                      <a:r>
                        <a:rPr lang="en-US" sz="2000" b="1" dirty="0">
                          <a:latin typeface="Times New Roman" panose="02020603050405020304" pitchFamily="18" charset="0"/>
                          <a:cs typeface="Times New Roman" panose="02020603050405020304" pitchFamily="18" charset="0"/>
                        </a:rPr>
                        <a:t>1139</a:t>
                      </a:r>
                    </a:p>
                  </a:txBody>
                  <a:tcPr/>
                </a:tc>
                <a:extLst>
                  <a:ext uri="{0D108BD9-81ED-4DB2-BD59-A6C34878D82A}">
                    <a16:rowId xmlns:a16="http://schemas.microsoft.com/office/drawing/2014/main" val="1910541436"/>
                  </a:ext>
                </a:extLst>
              </a:tr>
              <a:tr h="489220">
                <a:tc>
                  <a:txBody>
                    <a:bodyPr/>
                    <a:lstStyle/>
                    <a:p>
                      <a:pPr algn="ctr">
                        <a:lnSpc>
                          <a:spcPct val="150000"/>
                        </a:lnSpc>
                      </a:pPr>
                      <a:r>
                        <a:rPr lang="en-US" sz="2000" b="1" dirty="0">
                          <a:latin typeface="Times New Roman" panose="02020603050405020304" pitchFamily="18" charset="0"/>
                          <a:cs typeface="Times New Roman" panose="02020603050405020304" pitchFamily="18" charset="0"/>
                        </a:rPr>
                        <a:t>Religious</a:t>
                      </a:r>
                    </a:p>
                  </a:txBody>
                  <a:tcPr/>
                </a:tc>
                <a:tc>
                  <a:txBody>
                    <a:bodyPr/>
                    <a:lstStyle/>
                    <a:p>
                      <a:pPr algn="ctr">
                        <a:lnSpc>
                          <a:spcPct val="150000"/>
                        </a:lnSpc>
                      </a:pPr>
                      <a:r>
                        <a:rPr lang="en-US" sz="2000" b="1" dirty="0">
                          <a:latin typeface="Times New Roman" panose="02020603050405020304" pitchFamily="18" charset="0"/>
                          <a:cs typeface="Times New Roman" panose="02020603050405020304" pitchFamily="18" charset="0"/>
                        </a:rPr>
                        <a:t>851</a:t>
                      </a:r>
                    </a:p>
                  </a:txBody>
                  <a:tcPr/>
                </a:tc>
                <a:extLst>
                  <a:ext uri="{0D108BD9-81ED-4DB2-BD59-A6C34878D82A}">
                    <a16:rowId xmlns:a16="http://schemas.microsoft.com/office/drawing/2014/main" val="1954364008"/>
                  </a:ext>
                </a:extLst>
              </a:tr>
              <a:tr h="489220">
                <a:tc>
                  <a:txBody>
                    <a:bodyPr/>
                    <a:lstStyle/>
                    <a:p>
                      <a:pPr algn="ctr">
                        <a:lnSpc>
                          <a:spcPct val="150000"/>
                        </a:lnSpc>
                      </a:pPr>
                      <a:r>
                        <a:rPr lang="en-US" sz="2000" b="1" dirty="0">
                          <a:latin typeface="Times New Roman" panose="02020603050405020304" pitchFamily="18" charset="0"/>
                          <a:cs typeface="Times New Roman" panose="02020603050405020304" pitchFamily="18" charset="0"/>
                        </a:rPr>
                        <a:t>Threat</a:t>
                      </a:r>
                    </a:p>
                  </a:txBody>
                  <a:tcPr/>
                </a:tc>
                <a:tc>
                  <a:txBody>
                    <a:bodyPr/>
                    <a:lstStyle/>
                    <a:p>
                      <a:pPr algn="ctr">
                        <a:lnSpc>
                          <a:spcPct val="150000"/>
                        </a:lnSpc>
                      </a:pPr>
                      <a:r>
                        <a:rPr lang="en-US" sz="2000" b="1" dirty="0">
                          <a:latin typeface="Times New Roman" panose="02020603050405020304" pitchFamily="18" charset="0"/>
                          <a:cs typeface="Times New Roman" panose="02020603050405020304" pitchFamily="18" charset="0"/>
                        </a:rPr>
                        <a:t>851</a:t>
                      </a:r>
                    </a:p>
                  </a:txBody>
                  <a:tcPr/>
                </a:tc>
                <a:extLst>
                  <a:ext uri="{0D108BD9-81ED-4DB2-BD59-A6C34878D82A}">
                    <a16:rowId xmlns:a16="http://schemas.microsoft.com/office/drawing/2014/main" val="2488422640"/>
                  </a:ext>
                </a:extLst>
              </a:tr>
              <a:tr h="489220">
                <a:tc>
                  <a:txBody>
                    <a:bodyPr/>
                    <a:lstStyle/>
                    <a:p>
                      <a:pPr algn="ctr">
                        <a:lnSpc>
                          <a:spcPct val="150000"/>
                        </a:lnSpc>
                      </a:pPr>
                      <a:r>
                        <a:rPr lang="en-US" sz="2000" b="1" dirty="0">
                          <a:latin typeface="Times New Roman" panose="02020603050405020304" pitchFamily="18" charset="0"/>
                          <a:cs typeface="Times New Roman" panose="02020603050405020304" pitchFamily="18" charset="0"/>
                        </a:rPr>
                        <a:t>Troll</a:t>
                      </a:r>
                    </a:p>
                  </a:txBody>
                  <a:tcPr/>
                </a:tc>
                <a:tc>
                  <a:txBody>
                    <a:bodyPr/>
                    <a:lstStyle/>
                    <a:p>
                      <a:pPr algn="ctr">
                        <a:lnSpc>
                          <a:spcPct val="150000"/>
                        </a:lnSpc>
                      </a:pPr>
                      <a:r>
                        <a:rPr lang="en-US" sz="2000" b="1" dirty="0">
                          <a:latin typeface="Times New Roman" panose="02020603050405020304" pitchFamily="18" charset="0"/>
                          <a:cs typeface="Times New Roman" panose="02020603050405020304" pitchFamily="18" charset="0"/>
                        </a:rPr>
                        <a:t>986</a:t>
                      </a:r>
                    </a:p>
                  </a:txBody>
                  <a:tcPr/>
                </a:tc>
                <a:extLst>
                  <a:ext uri="{0D108BD9-81ED-4DB2-BD59-A6C34878D82A}">
                    <a16:rowId xmlns:a16="http://schemas.microsoft.com/office/drawing/2014/main" val="1896922056"/>
                  </a:ext>
                </a:extLst>
              </a:tr>
              <a:tr h="489220">
                <a:tc>
                  <a:txBody>
                    <a:bodyPr/>
                    <a:lstStyle/>
                    <a:p>
                      <a:pPr algn="ctr">
                        <a:lnSpc>
                          <a:spcPct val="150000"/>
                        </a:lnSpc>
                      </a:pPr>
                      <a:r>
                        <a:rPr lang="en-US" sz="2000" b="1" dirty="0">
                          <a:latin typeface="Times New Roman" panose="02020603050405020304" pitchFamily="18" charset="0"/>
                          <a:cs typeface="Times New Roman" panose="02020603050405020304" pitchFamily="18" charset="0"/>
                        </a:rPr>
                        <a:t>Insult</a:t>
                      </a:r>
                    </a:p>
                  </a:txBody>
                  <a:tcPr/>
                </a:tc>
                <a:tc>
                  <a:txBody>
                    <a:bodyPr/>
                    <a:lstStyle/>
                    <a:p>
                      <a:pPr algn="ctr">
                        <a:lnSpc>
                          <a:spcPct val="150000"/>
                        </a:lnSpc>
                      </a:pPr>
                      <a:r>
                        <a:rPr lang="en-US" sz="2000" b="1" dirty="0">
                          <a:latin typeface="Times New Roman" panose="02020603050405020304" pitchFamily="18" charset="0"/>
                          <a:cs typeface="Times New Roman" panose="02020603050405020304" pitchFamily="18" charset="0"/>
                        </a:rPr>
                        <a:t>1631</a:t>
                      </a:r>
                    </a:p>
                  </a:txBody>
                  <a:tcPr/>
                </a:tc>
                <a:extLst>
                  <a:ext uri="{0D108BD9-81ED-4DB2-BD59-A6C34878D82A}">
                    <a16:rowId xmlns:a16="http://schemas.microsoft.com/office/drawing/2014/main" val="1794825621"/>
                  </a:ext>
                </a:extLst>
              </a:tr>
            </a:tbl>
          </a:graphicData>
        </a:graphic>
      </p:graphicFrame>
    </p:spTree>
    <p:extLst>
      <p:ext uri="{BB962C8B-B14F-4D97-AF65-F5344CB8AC3E}">
        <p14:creationId xmlns:p14="http://schemas.microsoft.com/office/powerpoint/2010/main" val="496411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F269ED-621B-49BD-AE2A-2C1B40E87A90}"/>
              </a:ext>
            </a:extLst>
          </p:cNvPr>
          <p:cNvSpPr>
            <a:spLocks noGrp="1"/>
          </p:cNvSpPr>
          <p:nvPr>
            <p:ph type="sldNum" idx="12"/>
          </p:nvPr>
        </p:nvSpPr>
        <p:spPr>
          <a:xfrm>
            <a:off x="11507206" y="6348204"/>
            <a:ext cx="548700" cy="393600"/>
          </a:xfrm>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3" name="Google Shape;100;p14">
            <a:extLst>
              <a:ext uri="{FF2B5EF4-FFF2-40B4-BE49-F238E27FC236}">
                <a16:creationId xmlns:a16="http://schemas.microsoft.com/office/drawing/2014/main" id="{D6B4DA32-F981-4FCA-A6A5-30A3C0962988}"/>
              </a:ext>
            </a:extLst>
          </p:cNvPr>
          <p:cNvSpPr txBox="1">
            <a:spLocks/>
          </p:cNvSpPr>
          <p:nvPr/>
        </p:nvSpPr>
        <p:spPr>
          <a:xfrm>
            <a:off x="2620239" y="83483"/>
            <a:ext cx="6500948" cy="663498"/>
          </a:xfrm>
          <a:prstGeom prst="rect">
            <a:avLst/>
          </a:prstGeom>
          <a:solidFill>
            <a:schemeClr val="accent1">
              <a:lumMod val="75000"/>
            </a:schemeClr>
          </a:solid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chemeClr val="dk1"/>
              </a:buClr>
              <a:buSzPts val="2800"/>
              <a:buFont typeface="Times New Roman"/>
              <a:buNone/>
            </a:pPr>
            <a:r>
              <a:rPr lang="en-US" sz="3600" b="1" dirty="0">
                <a:solidFill>
                  <a:schemeClr val="bg1"/>
                </a:solidFill>
                <a:latin typeface="Times New Roman" panose="02020603050405020304" pitchFamily="18" charset="0"/>
                <a:ea typeface="Merriweather"/>
                <a:cs typeface="Times New Roman" panose="02020603050405020304" pitchFamily="18" charset="0"/>
                <a:sym typeface="Merriweather"/>
              </a:rPr>
              <a:t>Model Hyperparameters</a:t>
            </a:r>
          </a:p>
        </p:txBody>
      </p:sp>
      <p:pic>
        <p:nvPicPr>
          <p:cNvPr id="11" name="Picture 10">
            <a:extLst>
              <a:ext uri="{FF2B5EF4-FFF2-40B4-BE49-F238E27FC236}">
                <a16:creationId xmlns:a16="http://schemas.microsoft.com/office/drawing/2014/main" id="{203212DD-F3BA-4DDE-9871-8E96237043B8}"/>
              </a:ext>
            </a:extLst>
          </p:cNvPr>
          <p:cNvPicPr>
            <a:picLocks noChangeAspect="1"/>
          </p:cNvPicPr>
          <p:nvPr/>
        </p:nvPicPr>
        <p:blipFill>
          <a:blip r:embed="rId2"/>
          <a:stretch>
            <a:fillRect/>
          </a:stretch>
        </p:blipFill>
        <p:spPr>
          <a:xfrm>
            <a:off x="0" y="6722606"/>
            <a:ext cx="12192000" cy="184728"/>
          </a:xfrm>
          <a:prstGeom prst="rect">
            <a:avLst/>
          </a:prstGeom>
        </p:spPr>
      </p:pic>
      <p:graphicFrame>
        <p:nvGraphicFramePr>
          <p:cNvPr id="5" name="Table 4">
            <a:extLst>
              <a:ext uri="{FF2B5EF4-FFF2-40B4-BE49-F238E27FC236}">
                <a16:creationId xmlns:a16="http://schemas.microsoft.com/office/drawing/2014/main" id="{811BE62D-384E-4A1A-ADAD-54204071B64A}"/>
              </a:ext>
            </a:extLst>
          </p:cNvPr>
          <p:cNvGraphicFramePr>
            <a:graphicFrameLocks noGrp="1"/>
          </p:cNvGraphicFramePr>
          <p:nvPr>
            <p:extLst>
              <p:ext uri="{D42A27DB-BD31-4B8C-83A1-F6EECF244321}">
                <p14:modId xmlns:p14="http://schemas.microsoft.com/office/powerpoint/2010/main" val="2356719210"/>
              </p:ext>
            </p:extLst>
          </p:nvPr>
        </p:nvGraphicFramePr>
        <p:xfrm>
          <a:off x="2199861" y="1029104"/>
          <a:ext cx="7527236" cy="5601505"/>
        </p:xfrm>
        <a:graphic>
          <a:graphicData uri="http://schemas.openxmlformats.org/drawingml/2006/table">
            <a:tbl>
              <a:tblPr firstRow="1" bandRow="1">
                <a:tableStyleId>{5C22544A-7EE6-4342-B048-85BDC9FD1C3A}</a:tableStyleId>
              </a:tblPr>
              <a:tblGrid>
                <a:gridCol w="3763618">
                  <a:extLst>
                    <a:ext uri="{9D8B030D-6E8A-4147-A177-3AD203B41FA5}">
                      <a16:colId xmlns:a16="http://schemas.microsoft.com/office/drawing/2014/main" val="120479923"/>
                    </a:ext>
                  </a:extLst>
                </a:gridCol>
                <a:gridCol w="3763618">
                  <a:extLst>
                    <a:ext uri="{9D8B030D-6E8A-4147-A177-3AD203B41FA5}">
                      <a16:colId xmlns:a16="http://schemas.microsoft.com/office/drawing/2014/main" val="3173203890"/>
                    </a:ext>
                  </a:extLst>
                </a:gridCol>
              </a:tblGrid>
              <a:tr h="790801">
                <a:tc>
                  <a:txBody>
                    <a:bodyPr/>
                    <a:lstStyle/>
                    <a:p>
                      <a:pPr algn="ctr">
                        <a:lnSpc>
                          <a:spcPct val="150000"/>
                        </a:lnSpc>
                      </a:pPr>
                      <a:r>
                        <a:rPr lang="en-US" sz="2400" b="1" dirty="0">
                          <a:latin typeface="Times New Roman" panose="02020603050405020304" pitchFamily="18" charset="0"/>
                          <a:cs typeface="Times New Roman" panose="02020603050405020304" pitchFamily="18" charset="0"/>
                        </a:rPr>
                        <a:t>Name</a:t>
                      </a:r>
                    </a:p>
                  </a:txBody>
                  <a:tcPr/>
                </a:tc>
                <a:tc>
                  <a:txBody>
                    <a:bodyPr/>
                    <a:lstStyle/>
                    <a:p>
                      <a:pPr algn="ctr">
                        <a:lnSpc>
                          <a:spcPct val="150000"/>
                        </a:lnSpc>
                      </a:pPr>
                      <a:r>
                        <a:rPr lang="en-US" sz="2400" b="1" dirty="0">
                          <a:latin typeface="Times New Roman" panose="02020603050405020304" pitchFamily="18" charset="0"/>
                          <a:cs typeface="Times New Roman" panose="02020603050405020304" pitchFamily="18" charset="0"/>
                        </a:rPr>
                        <a:t>Value</a:t>
                      </a:r>
                    </a:p>
                  </a:txBody>
                  <a:tcPr/>
                </a:tc>
                <a:extLst>
                  <a:ext uri="{0D108BD9-81ED-4DB2-BD59-A6C34878D82A}">
                    <a16:rowId xmlns:a16="http://schemas.microsoft.com/office/drawing/2014/main" val="358157437"/>
                  </a:ext>
                </a:extLst>
              </a:tr>
              <a:tr h="801784">
                <a:tc>
                  <a:txBody>
                    <a:bodyPr/>
                    <a:lstStyle/>
                    <a:p>
                      <a:pPr algn="ctr">
                        <a:lnSpc>
                          <a:spcPct val="150000"/>
                        </a:lnSpc>
                      </a:pPr>
                      <a:r>
                        <a:rPr lang="en-US" sz="2400" b="1" dirty="0">
                          <a:latin typeface="Times New Roman" panose="02020603050405020304" pitchFamily="18" charset="0"/>
                          <a:cs typeface="Times New Roman" panose="02020603050405020304" pitchFamily="18" charset="0"/>
                        </a:rPr>
                        <a:t>Optimizer</a:t>
                      </a:r>
                    </a:p>
                  </a:txBody>
                  <a:tcPr/>
                </a:tc>
                <a:tc>
                  <a:txBody>
                    <a:bodyPr/>
                    <a:lstStyle/>
                    <a:p>
                      <a:pPr algn="ctr">
                        <a:lnSpc>
                          <a:spcPct val="150000"/>
                        </a:lnSpc>
                      </a:pPr>
                      <a:r>
                        <a:rPr lang="en-US" sz="2400" b="1" dirty="0">
                          <a:latin typeface="Times New Roman" panose="02020603050405020304" pitchFamily="18" charset="0"/>
                          <a:cs typeface="Times New Roman" panose="02020603050405020304" pitchFamily="18" charset="0"/>
                        </a:rPr>
                        <a:t>Adam</a:t>
                      </a:r>
                    </a:p>
                  </a:txBody>
                  <a:tcPr/>
                </a:tc>
                <a:extLst>
                  <a:ext uri="{0D108BD9-81ED-4DB2-BD59-A6C34878D82A}">
                    <a16:rowId xmlns:a16="http://schemas.microsoft.com/office/drawing/2014/main" val="4187081268"/>
                  </a:ext>
                </a:extLst>
              </a:tr>
              <a:tr h="801784">
                <a:tc>
                  <a:txBody>
                    <a:bodyPr/>
                    <a:lstStyle/>
                    <a:p>
                      <a:pPr algn="ctr">
                        <a:lnSpc>
                          <a:spcPct val="150000"/>
                        </a:lnSpc>
                      </a:pPr>
                      <a:r>
                        <a:rPr lang="en-US" sz="2400" b="1" dirty="0">
                          <a:latin typeface="Times New Roman" panose="02020603050405020304" pitchFamily="18" charset="0"/>
                          <a:cs typeface="Times New Roman" panose="02020603050405020304" pitchFamily="18" charset="0"/>
                        </a:rPr>
                        <a:t>Loss function</a:t>
                      </a:r>
                    </a:p>
                  </a:txBody>
                  <a:tcPr/>
                </a:tc>
                <a:tc>
                  <a:txBody>
                    <a:bodyPr/>
                    <a:lstStyle/>
                    <a:p>
                      <a:pPr algn="ctr">
                        <a:lnSpc>
                          <a:spcPct val="150000"/>
                        </a:lnSpc>
                      </a:pPr>
                      <a:r>
                        <a:rPr lang="en-US" sz="2400" b="1" dirty="0">
                          <a:latin typeface="Times New Roman" panose="02020603050405020304" pitchFamily="18" charset="0"/>
                          <a:cs typeface="Times New Roman" panose="02020603050405020304" pitchFamily="18" charset="0"/>
                        </a:rPr>
                        <a:t>Binary Cross-entropy</a:t>
                      </a:r>
                    </a:p>
                  </a:txBody>
                  <a:tcPr/>
                </a:tc>
                <a:extLst>
                  <a:ext uri="{0D108BD9-81ED-4DB2-BD59-A6C34878D82A}">
                    <a16:rowId xmlns:a16="http://schemas.microsoft.com/office/drawing/2014/main" val="2281499687"/>
                  </a:ext>
                </a:extLst>
              </a:tr>
              <a:tr h="801784">
                <a:tc>
                  <a:txBody>
                    <a:bodyPr/>
                    <a:lstStyle/>
                    <a:p>
                      <a:pPr algn="ctr">
                        <a:lnSpc>
                          <a:spcPct val="150000"/>
                        </a:lnSpc>
                      </a:pPr>
                      <a:r>
                        <a:rPr lang="en-US" sz="2400" b="1" dirty="0">
                          <a:latin typeface="Times New Roman" panose="02020603050405020304" pitchFamily="18" charset="0"/>
                          <a:cs typeface="Times New Roman" panose="02020603050405020304" pitchFamily="18" charset="0"/>
                        </a:rPr>
                        <a:t>Metrices</a:t>
                      </a:r>
                    </a:p>
                  </a:txBody>
                  <a:tcPr/>
                </a:tc>
                <a:tc>
                  <a:txBody>
                    <a:bodyPr/>
                    <a:lstStyle/>
                    <a:p>
                      <a:pPr algn="ctr">
                        <a:lnSpc>
                          <a:spcPct val="150000"/>
                        </a:lnSpc>
                      </a:pPr>
                      <a:r>
                        <a:rPr lang="en-US" sz="2400" b="1" dirty="0">
                          <a:latin typeface="Times New Roman" panose="02020603050405020304" pitchFamily="18" charset="0"/>
                          <a:cs typeface="Times New Roman" panose="02020603050405020304" pitchFamily="18" charset="0"/>
                        </a:rPr>
                        <a:t>Accuracy</a:t>
                      </a:r>
                    </a:p>
                  </a:txBody>
                  <a:tcPr/>
                </a:tc>
                <a:extLst>
                  <a:ext uri="{0D108BD9-81ED-4DB2-BD59-A6C34878D82A}">
                    <a16:rowId xmlns:a16="http://schemas.microsoft.com/office/drawing/2014/main" val="2842908145"/>
                  </a:ext>
                </a:extLst>
              </a:tr>
              <a:tr h="801784">
                <a:tc>
                  <a:txBody>
                    <a:bodyPr/>
                    <a:lstStyle/>
                    <a:p>
                      <a:pPr algn="ctr">
                        <a:lnSpc>
                          <a:spcPct val="150000"/>
                        </a:lnSpc>
                      </a:pPr>
                      <a:r>
                        <a:rPr lang="en-US" sz="2400" b="1" dirty="0">
                          <a:latin typeface="Times New Roman" panose="02020603050405020304" pitchFamily="18" charset="0"/>
                          <a:cs typeface="Times New Roman" panose="02020603050405020304" pitchFamily="18" charset="0"/>
                        </a:rPr>
                        <a:t>Batch Size</a:t>
                      </a:r>
                    </a:p>
                  </a:txBody>
                  <a:tcPr/>
                </a:tc>
                <a:tc>
                  <a:txBody>
                    <a:bodyPr/>
                    <a:lstStyle/>
                    <a:p>
                      <a:pPr algn="ctr">
                        <a:lnSpc>
                          <a:spcPct val="150000"/>
                        </a:lnSpc>
                      </a:pPr>
                      <a:r>
                        <a:rPr lang="en-US" sz="2400" b="1" dirty="0">
                          <a:latin typeface="Times New Roman" panose="02020603050405020304" pitchFamily="18" charset="0"/>
                          <a:cs typeface="Times New Roman" panose="02020603050405020304" pitchFamily="18" charset="0"/>
                        </a:rPr>
                        <a:t>16</a:t>
                      </a:r>
                    </a:p>
                  </a:txBody>
                  <a:tcPr/>
                </a:tc>
                <a:extLst>
                  <a:ext uri="{0D108BD9-81ED-4DB2-BD59-A6C34878D82A}">
                    <a16:rowId xmlns:a16="http://schemas.microsoft.com/office/drawing/2014/main" val="3100459172"/>
                  </a:ext>
                </a:extLst>
              </a:tr>
              <a:tr h="801784">
                <a:tc>
                  <a:txBody>
                    <a:bodyPr/>
                    <a:lstStyle/>
                    <a:p>
                      <a:pPr algn="ctr">
                        <a:lnSpc>
                          <a:spcPct val="150000"/>
                        </a:lnSpc>
                      </a:pPr>
                      <a:r>
                        <a:rPr lang="en-US" sz="2400" b="1" dirty="0">
                          <a:latin typeface="Times New Roman" panose="02020603050405020304" pitchFamily="18" charset="0"/>
                          <a:cs typeface="Times New Roman" panose="02020603050405020304" pitchFamily="18" charset="0"/>
                        </a:rPr>
                        <a:t>Max Length</a:t>
                      </a:r>
                    </a:p>
                  </a:txBody>
                  <a:tcPr/>
                </a:tc>
                <a:tc>
                  <a:txBody>
                    <a:bodyPr/>
                    <a:lstStyle/>
                    <a:p>
                      <a:pPr algn="ctr">
                        <a:lnSpc>
                          <a:spcPct val="150000"/>
                        </a:lnSpc>
                      </a:pPr>
                      <a:r>
                        <a:rPr lang="en-US" sz="2400" b="1" dirty="0">
                          <a:latin typeface="Times New Roman" panose="02020603050405020304" pitchFamily="18" charset="0"/>
                          <a:cs typeface="Times New Roman" panose="02020603050405020304" pitchFamily="18" charset="0"/>
                        </a:rPr>
                        <a:t>300</a:t>
                      </a:r>
                    </a:p>
                  </a:txBody>
                  <a:tcPr/>
                </a:tc>
                <a:extLst>
                  <a:ext uri="{0D108BD9-81ED-4DB2-BD59-A6C34878D82A}">
                    <a16:rowId xmlns:a16="http://schemas.microsoft.com/office/drawing/2014/main" val="2482790611"/>
                  </a:ext>
                </a:extLst>
              </a:tr>
              <a:tr h="801784">
                <a:tc>
                  <a:txBody>
                    <a:bodyPr/>
                    <a:lstStyle/>
                    <a:p>
                      <a:pPr algn="ctr">
                        <a:lnSpc>
                          <a:spcPct val="150000"/>
                        </a:lnSpc>
                      </a:pPr>
                      <a:r>
                        <a:rPr lang="en-US" sz="2400" b="1" dirty="0">
                          <a:latin typeface="Times New Roman" panose="02020603050405020304" pitchFamily="18" charset="0"/>
                          <a:cs typeface="Times New Roman" panose="02020603050405020304" pitchFamily="18" charset="0"/>
                        </a:rPr>
                        <a:t>Activation Function</a:t>
                      </a:r>
                    </a:p>
                  </a:txBody>
                  <a:tcPr/>
                </a:tc>
                <a:tc>
                  <a:txBody>
                    <a:bodyPr/>
                    <a:lstStyle/>
                    <a:p>
                      <a:pPr algn="ctr">
                        <a:lnSpc>
                          <a:spcPct val="150000"/>
                        </a:lnSpc>
                      </a:pPr>
                      <a:r>
                        <a:rPr lang="en-US" sz="2400" b="1" dirty="0">
                          <a:latin typeface="Times New Roman" panose="02020603050405020304" pitchFamily="18" charset="0"/>
                          <a:cs typeface="Times New Roman" panose="02020603050405020304" pitchFamily="18" charset="0"/>
                        </a:rPr>
                        <a:t>Sigmoid</a:t>
                      </a:r>
                    </a:p>
                  </a:txBody>
                  <a:tcPr/>
                </a:tc>
                <a:extLst>
                  <a:ext uri="{0D108BD9-81ED-4DB2-BD59-A6C34878D82A}">
                    <a16:rowId xmlns:a16="http://schemas.microsoft.com/office/drawing/2014/main" val="324437974"/>
                  </a:ext>
                </a:extLst>
              </a:tr>
            </a:tbl>
          </a:graphicData>
        </a:graphic>
      </p:graphicFrame>
    </p:spTree>
    <p:extLst>
      <p:ext uri="{BB962C8B-B14F-4D97-AF65-F5344CB8AC3E}">
        <p14:creationId xmlns:p14="http://schemas.microsoft.com/office/powerpoint/2010/main" val="1991544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F269ED-621B-49BD-AE2A-2C1B40E87A90}"/>
              </a:ext>
            </a:extLst>
          </p:cNvPr>
          <p:cNvSpPr>
            <a:spLocks noGrp="1"/>
          </p:cNvSpPr>
          <p:nvPr>
            <p:ph type="sldNum" idx="12"/>
          </p:nvPr>
        </p:nvSpPr>
        <p:spPr>
          <a:xfrm>
            <a:off x="11507206" y="6348204"/>
            <a:ext cx="548700" cy="393600"/>
          </a:xfrm>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3" name="Google Shape;100;p14">
            <a:extLst>
              <a:ext uri="{FF2B5EF4-FFF2-40B4-BE49-F238E27FC236}">
                <a16:creationId xmlns:a16="http://schemas.microsoft.com/office/drawing/2014/main" id="{D6B4DA32-F981-4FCA-A6A5-30A3C0962988}"/>
              </a:ext>
            </a:extLst>
          </p:cNvPr>
          <p:cNvSpPr txBox="1">
            <a:spLocks/>
          </p:cNvSpPr>
          <p:nvPr/>
        </p:nvSpPr>
        <p:spPr>
          <a:xfrm>
            <a:off x="2447961" y="112218"/>
            <a:ext cx="6500948" cy="663498"/>
          </a:xfrm>
          <a:prstGeom prst="rect">
            <a:avLst/>
          </a:prstGeom>
          <a:solidFill>
            <a:schemeClr val="accent1">
              <a:lumMod val="75000"/>
            </a:schemeClr>
          </a:solid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chemeClr val="dk1"/>
              </a:buClr>
              <a:buSzPts val="2800"/>
              <a:buFont typeface="Times New Roman"/>
              <a:buNone/>
            </a:pPr>
            <a:r>
              <a:rPr lang="en-US" sz="3600" b="1" dirty="0">
                <a:solidFill>
                  <a:schemeClr val="bg1"/>
                </a:solidFill>
                <a:latin typeface="Times New Roman" panose="02020603050405020304" pitchFamily="18" charset="0"/>
                <a:ea typeface="Merriweather"/>
                <a:cs typeface="Times New Roman" panose="02020603050405020304" pitchFamily="18" charset="0"/>
                <a:sym typeface="Merriweather"/>
              </a:rPr>
              <a:t>Workflow Diagram</a:t>
            </a:r>
          </a:p>
        </p:txBody>
      </p:sp>
      <p:pic>
        <p:nvPicPr>
          <p:cNvPr id="11" name="Picture 10">
            <a:extLst>
              <a:ext uri="{FF2B5EF4-FFF2-40B4-BE49-F238E27FC236}">
                <a16:creationId xmlns:a16="http://schemas.microsoft.com/office/drawing/2014/main" id="{203212DD-F3BA-4DDE-9871-8E96237043B8}"/>
              </a:ext>
            </a:extLst>
          </p:cNvPr>
          <p:cNvPicPr>
            <a:picLocks noChangeAspect="1"/>
          </p:cNvPicPr>
          <p:nvPr/>
        </p:nvPicPr>
        <p:blipFill>
          <a:blip r:embed="rId2"/>
          <a:stretch>
            <a:fillRect/>
          </a:stretch>
        </p:blipFill>
        <p:spPr>
          <a:xfrm>
            <a:off x="0" y="6722606"/>
            <a:ext cx="12192000" cy="184728"/>
          </a:xfrm>
          <a:prstGeom prst="rect">
            <a:avLst/>
          </a:prstGeom>
        </p:spPr>
      </p:pic>
      <p:pic>
        <p:nvPicPr>
          <p:cNvPr id="6" name="Picture 5">
            <a:extLst>
              <a:ext uri="{FF2B5EF4-FFF2-40B4-BE49-F238E27FC236}">
                <a16:creationId xmlns:a16="http://schemas.microsoft.com/office/drawing/2014/main" id="{8CFC097E-C2EF-4B51-9A15-246B36EDBB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9530" y="1057839"/>
            <a:ext cx="8507898" cy="4896554"/>
          </a:xfrm>
          <a:prstGeom prst="rect">
            <a:avLst/>
          </a:prstGeom>
        </p:spPr>
      </p:pic>
    </p:spTree>
    <p:extLst>
      <p:ext uri="{BB962C8B-B14F-4D97-AF65-F5344CB8AC3E}">
        <p14:creationId xmlns:p14="http://schemas.microsoft.com/office/powerpoint/2010/main" val="2022820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F269ED-621B-49BD-AE2A-2C1B40E87A90}"/>
              </a:ext>
            </a:extLst>
          </p:cNvPr>
          <p:cNvSpPr>
            <a:spLocks noGrp="1"/>
          </p:cNvSpPr>
          <p:nvPr>
            <p:ph type="sldNum" idx="12"/>
          </p:nvPr>
        </p:nvSpPr>
        <p:spPr>
          <a:xfrm>
            <a:off x="11507206" y="6348204"/>
            <a:ext cx="548700" cy="393600"/>
          </a:xfrm>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3" name="Google Shape;100;p14">
            <a:extLst>
              <a:ext uri="{FF2B5EF4-FFF2-40B4-BE49-F238E27FC236}">
                <a16:creationId xmlns:a16="http://schemas.microsoft.com/office/drawing/2014/main" id="{D6B4DA32-F981-4FCA-A6A5-30A3C0962988}"/>
              </a:ext>
            </a:extLst>
          </p:cNvPr>
          <p:cNvSpPr txBox="1">
            <a:spLocks/>
          </p:cNvSpPr>
          <p:nvPr/>
        </p:nvSpPr>
        <p:spPr>
          <a:xfrm>
            <a:off x="2447961" y="103829"/>
            <a:ext cx="6500948" cy="663498"/>
          </a:xfrm>
          <a:prstGeom prst="rect">
            <a:avLst/>
          </a:prstGeom>
          <a:solidFill>
            <a:schemeClr val="accent1">
              <a:lumMod val="75000"/>
            </a:schemeClr>
          </a:solid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chemeClr val="dk1"/>
              </a:buClr>
              <a:buSzPts val="2800"/>
              <a:buFont typeface="Times New Roman"/>
              <a:buNone/>
            </a:pPr>
            <a:r>
              <a:rPr lang="en-US" sz="3600" b="1" dirty="0">
                <a:solidFill>
                  <a:schemeClr val="bg1"/>
                </a:solidFill>
                <a:latin typeface="Times New Roman" panose="02020603050405020304" pitchFamily="18" charset="0"/>
                <a:ea typeface="Merriweather"/>
                <a:cs typeface="Times New Roman" panose="02020603050405020304" pitchFamily="18" charset="0"/>
                <a:sym typeface="Merriweather"/>
              </a:rPr>
              <a:t>Model Performance</a:t>
            </a:r>
          </a:p>
        </p:txBody>
      </p:sp>
      <p:pic>
        <p:nvPicPr>
          <p:cNvPr id="11" name="Picture 10">
            <a:extLst>
              <a:ext uri="{FF2B5EF4-FFF2-40B4-BE49-F238E27FC236}">
                <a16:creationId xmlns:a16="http://schemas.microsoft.com/office/drawing/2014/main" id="{203212DD-F3BA-4DDE-9871-8E96237043B8}"/>
              </a:ext>
            </a:extLst>
          </p:cNvPr>
          <p:cNvPicPr>
            <a:picLocks noChangeAspect="1"/>
          </p:cNvPicPr>
          <p:nvPr/>
        </p:nvPicPr>
        <p:blipFill>
          <a:blip r:embed="rId2"/>
          <a:stretch>
            <a:fillRect/>
          </a:stretch>
        </p:blipFill>
        <p:spPr>
          <a:xfrm>
            <a:off x="0" y="6722606"/>
            <a:ext cx="12192000" cy="184728"/>
          </a:xfrm>
          <a:prstGeom prst="rect">
            <a:avLst/>
          </a:prstGeom>
        </p:spPr>
      </p:pic>
      <p:pic>
        <p:nvPicPr>
          <p:cNvPr id="6" name="Picture 5">
            <a:extLst>
              <a:ext uri="{FF2B5EF4-FFF2-40B4-BE49-F238E27FC236}">
                <a16:creationId xmlns:a16="http://schemas.microsoft.com/office/drawing/2014/main" id="{F8166ECD-EDAE-4E42-B3C3-063849526A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992" y="1133154"/>
            <a:ext cx="10860016" cy="4591691"/>
          </a:xfrm>
          <a:prstGeom prst="rect">
            <a:avLst/>
          </a:prstGeom>
        </p:spPr>
      </p:pic>
    </p:spTree>
    <p:extLst>
      <p:ext uri="{BB962C8B-B14F-4D97-AF65-F5344CB8AC3E}">
        <p14:creationId xmlns:p14="http://schemas.microsoft.com/office/powerpoint/2010/main" val="1071057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F269ED-621B-49BD-AE2A-2C1B40E87A90}"/>
              </a:ext>
            </a:extLst>
          </p:cNvPr>
          <p:cNvSpPr>
            <a:spLocks noGrp="1"/>
          </p:cNvSpPr>
          <p:nvPr>
            <p:ph type="sldNum" idx="12"/>
          </p:nvPr>
        </p:nvSpPr>
        <p:spPr>
          <a:xfrm>
            <a:off x="11507206" y="6348204"/>
            <a:ext cx="548700" cy="393600"/>
          </a:xfrm>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3" name="Google Shape;100;p14">
            <a:extLst>
              <a:ext uri="{FF2B5EF4-FFF2-40B4-BE49-F238E27FC236}">
                <a16:creationId xmlns:a16="http://schemas.microsoft.com/office/drawing/2014/main" id="{D6B4DA32-F981-4FCA-A6A5-30A3C0962988}"/>
              </a:ext>
            </a:extLst>
          </p:cNvPr>
          <p:cNvSpPr txBox="1">
            <a:spLocks/>
          </p:cNvSpPr>
          <p:nvPr/>
        </p:nvSpPr>
        <p:spPr>
          <a:xfrm>
            <a:off x="2447961" y="87051"/>
            <a:ext cx="6500948" cy="663498"/>
          </a:xfrm>
          <a:prstGeom prst="rect">
            <a:avLst/>
          </a:prstGeom>
          <a:solidFill>
            <a:schemeClr val="accent1">
              <a:lumMod val="75000"/>
            </a:schemeClr>
          </a:solid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chemeClr val="dk1"/>
              </a:buClr>
              <a:buSzPts val="2800"/>
              <a:buFont typeface="Times New Roman"/>
              <a:buNone/>
            </a:pPr>
            <a:r>
              <a:rPr lang="en-US" sz="3600" b="1" dirty="0">
                <a:solidFill>
                  <a:schemeClr val="bg1"/>
                </a:solidFill>
                <a:latin typeface="Times New Roman" panose="02020603050405020304" pitchFamily="18" charset="0"/>
                <a:ea typeface="Merriweather"/>
                <a:cs typeface="Times New Roman" panose="02020603050405020304" pitchFamily="18" charset="0"/>
                <a:sym typeface="Merriweather"/>
              </a:rPr>
              <a:t>Model Performance</a:t>
            </a:r>
          </a:p>
        </p:txBody>
      </p:sp>
      <p:pic>
        <p:nvPicPr>
          <p:cNvPr id="11" name="Picture 10">
            <a:extLst>
              <a:ext uri="{FF2B5EF4-FFF2-40B4-BE49-F238E27FC236}">
                <a16:creationId xmlns:a16="http://schemas.microsoft.com/office/drawing/2014/main" id="{203212DD-F3BA-4DDE-9871-8E96237043B8}"/>
              </a:ext>
            </a:extLst>
          </p:cNvPr>
          <p:cNvPicPr>
            <a:picLocks noChangeAspect="1"/>
          </p:cNvPicPr>
          <p:nvPr/>
        </p:nvPicPr>
        <p:blipFill>
          <a:blip r:embed="rId2"/>
          <a:stretch>
            <a:fillRect/>
          </a:stretch>
        </p:blipFill>
        <p:spPr>
          <a:xfrm>
            <a:off x="0" y="6722606"/>
            <a:ext cx="12192000" cy="184728"/>
          </a:xfrm>
          <a:prstGeom prst="rect">
            <a:avLst/>
          </a:prstGeom>
        </p:spPr>
      </p:pic>
      <p:pic>
        <p:nvPicPr>
          <p:cNvPr id="10" name="Picture 9">
            <a:extLst>
              <a:ext uri="{FF2B5EF4-FFF2-40B4-BE49-F238E27FC236}">
                <a16:creationId xmlns:a16="http://schemas.microsoft.com/office/drawing/2014/main" id="{0933665E-0C33-40BA-88D4-720524BD3D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4254" y="1093756"/>
            <a:ext cx="4808464" cy="5451248"/>
          </a:xfrm>
          <a:prstGeom prst="rect">
            <a:avLst/>
          </a:prstGeom>
        </p:spPr>
      </p:pic>
      <p:pic>
        <p:nvPicPr>
          <p:cNvPr id="13" name="Picture 12">
            <a:extLst>
              <a:ext uri="{FF2B5EF4-FFF2-40B4-BE49-F238E27FC236}">
                <a16:creationId xmlns:a16="http://schemas.microsoft.com/office/drawing/2014/main" id="{5EA60B25-65CA-4E2F-A1B3-DDE51E632D2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08254" y="1057839"/>
            <a:ext cx="4706240" cy="5451248"/>
          </a:xfrm>
          <a:prstGeom prst="rect">
            <a:avLst/>
          </a:prstGeom>
        </p:spPr>
      </p:pic>
    </p:spTree>
    <p:extLst>
      <p:ext uri="{BB962C8B-B14F-4D97-AF65-F5344CB8AC3E}">
        <p14:creationId xmlns:p14="http://schemas.microsoft.com/office/powerpoint/2010/main" val="2472468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5;p14">
            <a:extLst>
              <a:ext uri="{FF2B5EF4-FFF2-40B4-BE49-F238E27FC236}">
                <a16:creationId xmlns:a16="http://schemas.microsoft.com/office/drawing/2014/main" id="{080EF2F1-69BE-4D50-AE24-7E288B881D6F}"/>
              </a:ext>
            </a:extLst>
          </p:cNvPr>
          <p:cNvSpPr txBox="1">
            <a:spLocks noGrp="1"/>
          </p:cNvSpPr>
          <p:nvPr>
            <p:ph type="sldNum" idx="12"/>
          </p:nvPr>
        </p:nvSpPr>
        <p:spPr>
          <a:xfrm>
            <a:off x="9718162" y="555111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dirty="0"/>
          </a:p>
        </p:txBody>
      </p:sp>
      <p:sp>
        <p:nvSpPr>
          <p:cNvPr id="6" name="Title 4">
            <a:extLst>
              <a:ext uri="{FF2B5EF4-FFF2-40B4-BE49-F238E27FC236}">
                <a16:creationId xmlns:a16="http://schemas.microsoft.com/office/drawing/2014/main" id="{EB2489F8-C2A1-482D-A101-6806CE93CF44}"/>
              </a:ext>
            </a:extLst>
          </p:cNvPr>
          <p:cNvSpPr txBox="1">
            <a:spLocks/>
          </p:cNvSpPr>
          <p:nvPr/>
        </p:nvSpPr>
        <p:spPr>
          <a:xfrm>
            <a:off x="1723112" y="92278"/>
            <a:ext cx="8543750" cy="900126"/>
          </a:xfrm>
          <a:prstGeom prst="rect">
            <a:avLst/>
          </a:prstGeom>
          <a:solidFill>
            <a:schemeClr val="accent2"/>
          </a:solidFill>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US" sz="3600" b="1" dirty="0">
                <a:solidFill>
                  <a:schemeClr val="bg1"/>
                </a:solidFill>
                <a:latin typeface="Times New Roman" panose="02020603050405020304" pitchFamily="18" charset="0"/>
                <a:cs typeface="Times New Roman" panose="02020603050405020304" pitchFamily="18" charset="0"/>
              </a:rPr>
              <a:t>OUTLINE</a:t>
            </a:r>
          </a:p>
        </p:txBody>
      </p:sp>
      <p:pic>
        <p:nvPicPr>
          <p:cNvPr id="12" name="Picture 11">
            <a:extLst>
              <a:ext uri="{FF2B5EF4-FFF2-40B4-BE49-F238E27FC236}">
                <a16:creationId xmlns:a16="http://schemas.microsoft.com/office/drawing/2014/main" id="{170B6F94-F3C3-4AEF-8649-62D8102E84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90138"/>
            <a:ext cx="12192000" cy="184728"/>
          </a:xfrm>
          <a:prstGeom prst="rect">
            <a:avLst/>
          </a:prstGeom>
        </p:spPr>
      </p:pic>
      <p:sp>
        <p:nvSpPr>
          <p:cNvPr id="7" name="TextBox 6">
            <a:extLst>
              <a:ext uri="{FF2B5EF4-FFF2-40B4-BE49-F238E27FC236}">
                <a16:creationId xmlns:a16="http://schemas.microsoft.com/office/drawing/2014/main" id="{78302AA2-5441-4EF5-96BE-6FB1EEF91DF6}"/>
              </a:ext>
            </a:extLst>
          </p:cNvPr>
          <p:cNvSpPr txBox="1"/>
          <p:nvPr/>
        </p:nvSpPr>
        <p:spPr>
          <a:xfrm>
            <a:off x="1378226" y="1452952"/>
            <a:ext cx="9024730" cy="4684359"/>
          </a:xfrm>
          <a:prstGeom prst="rect">
            <a:avLst/>
          </a:prstGeom>
          <a:noFill/>
        </p:spPr>
        <p:txBody>
          <a:bodyPr wrap="square" rtlCol="0">
            <a:spAutoFit/>
          </a:bodyPr>
          <a:lstStyle/>
          <a:p>
            <a:pPr marL="218440" lvl="0" indent="-342900" algn="ctr">
              <a:lnSpc>
                <a:spcPct val="140000"/>
              </a:lnSpc>
              <a:buClr>
                <a:srgbClr val="000000"/>
              </a:buClr>
              <a:buSzPts val="1960"/>
              <a:buFont typeface="Wingdings" panose="05000000000000000000" pitchFamily="2" charset="2"/>
              <a:buChar char="q"/>
            </a:pPr>
            <a:r>
              <a:rPr lang="en-US" sz="2400" b="1" dirty="0">
                <a:solidFill>
                  <a:srgbClr val="000000"/>
                </a:solidFill>
                <a:latin typeface="Times New Roman" panose="02020603050405020304" pitchFamily="18" charset="0"/>
                <a:ea typeface="Arial"/>
                <a:cs typeface="Times New Roman" panose="02020603050405020304" pitchFamily="18" charset="0"/>
                <a:sym typeface="Arial"/>
              </a:rPr>
              <a:t> </a:t>
            </a:r>
            <a:r>
              <a:rPr lang="en-US" sz="2800" b="1" dirty="0">
                <a:solidFill>
                  <a:srgbClr val="000000"/>
                </a:solidFill>
                <a:latin typeface="Times New Roman" panose="02020603050405020304" pitchFamily="18" charset="0"/>
                <a:ea typeface="Arial"/>
                <a:cs typeface="Times New Roman" panose="02020603050405020304" pitchFamily="18" charset="0"/>
                <a:sym typeface="Arial"/>
              </a:rPr>
              <a:t>Introduction</a:t>
            </a:r>
          </a:p>
          <a:p>
            <a:pPr marL="218440" lvl="0" indent="-342900" algn="ctr">
              <a:lnSpc>
                <a:spcPct val="140000"/>
              </a:lnSpc>
              <a:buClr>
                <a:srgbClr val="000000"/>
              </a:buClr>
              <a:buSzPts val="1960"/>
              <a:buFont typeface="Wingdings" panose="05000000000000000000" pitchFamily="2" charset="2"/>
              <a:buChar char="q"/>
            </a:pPr>
            <a:r>
              <a:rPr lang="en-US" sz="2800" b="1" dirty="0">
                <a:solidFill>
                  <a:srgbClr val="000000"/>
                </a:solidFill>
                <a:latin typeface="Times New Roman" panose="02020603050405020304" pitchFamily="18" charset="0"/>
                <a:ea typeface="Arial"/>
                <a:cs typeface="Times New Roman" panose="02020603050405020304" pitchFamily="18" charset="0"/>
                <a:sym typeface="Arial"/>
              </a:rPr>
              <a:t> Motivation</a:t>
            </a:r>
          </a:p>
          <a:p>
            <a:pPr marL="218440" lvl="0" indent="-342900" algn="ctr">
              <a:lnSpc>
                <a:spcPct val="140000"/>
              </a:lnSpc>
              <a:buClr>
                <a:srgbClr val="000000"/>
              </a:buClr>
              <a:buSzPts val="1960"/>
              <a:buFont typeface="Wingdings" panose="05000000000000000000" pitchFamily="2" charset="2"/>
              <a:buChar char="q"/>
            </a:pPr>
            <a:r>
              <a:rPr lang="en-US" sz="2800" b="1" dirty="0">
                <a:solidFill>
                  <a:srgbClr val="000000"/>
                </a:solidFill>
                <a:latin typeface="Times New Roman" panose="02020603050405020304" pitchFamily="18" charset="0"/>
                <a:ea typeface="Arial"/>
                <a:cs typeface="Times New Roman" panose="02020603050405020304" pitchFamily="18" charset="0"/>
                <a:sym typeface="Arial"/>
              </a:rPr>
              <a:t> Objective</a:t>
            </a:r>
            <a:endParaRPr lang="en-US" sz="2800" dirty="0">
              <a:solidFill>
                <a:srgbClr val="000000"/>
              </a:solidFill>
              <a:latin typeface="Times New Roman" panose="02020603050405020304" pitchFamily="18" charset="0"/>
              <a:ea typeface="Arial"/>
              <a:cs typeface="Times New Roman" panose="02020603050405020304" pitchFamily="18" charset="0"/>
              <a:sym typeface="Arial"/>
            </a:endParaRPr>
          </a:p>
          <a:p>
            <a:pPr marL="218440" lvl="0" indent="-342900" algn="ctr">
              <a:lnSpc>
                <a:spcPct val="140000"/>
              </a:lnSpc>
              <a:buClr>
                <a:srgbClr val="000000"/>
              </a:buClr>
              <a:buSzPts val="1960"/>
              <a:buFont typeface="Wingdings" panose="05000000000000000000" pitchFamily="2" charset="2"/>
              <a:buChar char="q"/>
            </a:pPr>
            <a:r>
              <a:rPr lang="en-US" sz="2800" b="1" dirty="0">
                <a:solidFill>
                  <a:srgbClr val="000000"/>
                </a:solidFill>
                <a:latin typeface="Times New Roman" panose="02020603050405020304" pitchFamily="18" charset="0"/>
                <a:ea typeface="Arial"/>
                <a:cs typeface="Times New Roman" panose="02020603050405020304" pitchFamily="18" charset="0"/>
                <a:sym typeface="Arial"/>
              </a:rPr>
              <a:t> Related Works</a:t>
            </a:r>
            <a:endParaRPr lang="en-US" sz="2800" dirty="0">
              <a:solidFill>
                <a:srgbClr val="000000"/>
              </a:solidFill>
              <a:latin typeface="Times New Roman" panose="02020603050405020304" pitchFamily="18" charset="0"/>
              <a:ea typeface="Arial"/>
              <a:cs typeface="Times New Roman" panose="02020603050405020304" pitchFamily="18" charset="0"/>
              <a:sym typeface="Arial"/>
            </a:endParaRPr>
          </a:p>
          <a:p>
            <a:pPr marL="218440" lvl="0" indent="-342900" algn="ctr">
              <a:lnSpc>
                <a:spcPct val="140000"/>
              </a:lnSpc>
              <a:buClr>
                <a:srgbClr val="000000"/>
              </a:buClr>
              <a:buSzPts val="1960"/>
              <a:buFont typeface="Wingdings" panose="05000000000000000000" pitchFamily="2" charset="2"/>
              <a:buChar char="q"/>
            </a:pPr>
            <a:r>
              <a:rPr lang="en-US" sz="2800" b="1" dirty="0">
                <a:solidFill>
                  <a:srgbClr val="000000"/>
                </a:solidFill>
                <a:latin typeface="Times New Roman" panose="02020603050405020304" pitchFamily="18" charset="0"/>
                <a:ea typeface="Arial"/>
                <a:cs typeface="Times New Roman" panose="02020603050405020304" pitchFamily="18" charset="0"/>
                <a:sym typeface="Arial"/>
              </a:rPr>
              <a:t> Methodology</a:t>
            </a:r>
            <a:endParaRPr lang="en-US" sz="2800" dirty="0">
              <a:solidFill>
                <a:srgbClr val="000000"/>
              </a:solidFill>
              <a:latin typeface="Times New Roman" panose="02020603050405020304" pitchFamily="18" charset="0"/>
              <a:ea typeface="Arial"/>
              <a:cs typeface="Times New Roman" panose="02020603050405020304" pitchFamily="18" charset="0"/>
              <a:sym typeface="Arial"/>
            </a:endParaRPr>
          </a:p>
          <a:p>
            <a:pPr marL="218440" lvl="0" indent="-342900" algn="ctr">
              <a:lnSpc>
                <a:spcPct val="140000"/>
              </a:lnSpc>
              <a:buClr>
                <a:srgbClr val="000000"/>
              </a:buClr>
              <a:buSzPts val="1960"/>
              <a:buFont typeface="Wingdings" panose="05000000000000000000" pitchFamily="2" charset="2"/>
              <a:buChar char="q"/>
            </a:pPr>
            <a:r>
              <a:rPr lang="en-US" sz="2800" b="1" dirty="0">
                <a:solidFill>
                  <a:srgbClr val="000000"/>
                </a:solidFill>
                <a:latin typeface="Times New Roman" panose="02020603050405020304" pitchFamily="18" charset="0"/>
                <a:ea typeface="Arial"/>
                <a:cs typeface="Times New Roman" panose="02020603050405020304" pitchFamily="18" charset="0"/>
                <a:sym typeface="Arial"/>
              </a:rPr>
              <a:t> Experiments and Results</a:t>
            </a:r>
            <a:endParaRPr lang="en-US" sz="2800" dirty="0">
              <a:solidFill>
                <a:srgbClr val="000000"/>
              </a:solidFill>
              <a:latin typeface="Times New Roman" panose="02020603050405020304" pitchFamily="18" charset="0"/>
              <a:ea typeface="Arial"/>
              <a:cs typeface="Times New Roman" panose="02020603050405020304" pitchFamily="18" charset="0"/>
              <a:sym typeface="Arial"/>
            </a:endParaRPr>
          </a:p>
          <a:p>
            <a:pPr marL="218440" lvl="0" indent="-342900" algn="ctr">
              <a:lnSpc>
                <a:spcPct val="140000"/>
              </a:lnSpc>
              <a:buClr>
                <a:srgbClr val="000000"/>
              </a:buClr>
              <a:buSzPts val="1960"/>
              <a:buFont typeface="Wingdings" panose="05000000000000000000" pitchFamily="2" charset="2"/>
              <a:buChar char="q"/>
            </a:pPr>
            <a:r>
              <a:rPr lang="en-US" sz="2800" b="1" dirty="0">
                <a:solidFill>
                  <a:srgbClr val="000000"/>
                </a:solidFill>
                <a:latin typeface="Times New Roman" panose="02020603050405020304" pitchFamily="18" charset="0"/>
                <a:ea typeface="Arial"/>
                <a:cs typeface="Times New Roman" panose="02020603050405020304" pitchFamily="18" charset="0"/>
                <a:sym typeface="Arial"/>
              </a:rPr>
              <a:t> Conclusion &amp; Future Work</a:t>
            </a:r>
          </a:p>
          <a:p>
            <a:pPr marL="342900" indent="-342900" algn="ct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874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F269ED-621B-49BD-AE2A-2C1B40E87A90}"/>
              </a:ext>
            </a:extLst>
          </p:cNvPr>
          <p:cNvSpPr>
            <a:spLocks noGrp="1"/>
          </p:cNvSpPr>
          <p:nvPr>
            <p:ph type="sldNum" idx="12"/>
          </p:nvPr>
        </p:nvSpPr>
        <p:spPr>
          <a:xfrm>
            <a:off x="11507206" y="6348204"/>
            <a:ext cx="548700" cy="393600"/>
          </a:xfrm>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3" name="Google Shape;100;p14">
            <a:extLst>
              <a:ext uri="{FF2B5EF4-FFF2-40B4-BE49-F238E27FC236}">
                <a16:creationId xmlns:a16="http://schemas.microsoft.com/office/drawing/2014/main" id="{D6B4DA32-F981-4FCA-A6A5-30A3C0962988}"/>
              </a:ext>
            </a:extLst>
          </p:cNvPr>
          <p:cNvSpPr txBox="1">
            <a:spLocks/>
          </p:cNvSpPr>
          <p:nvPr/>
        </p:nvSpPr>
        <p:spPr>
          <a:xfrm>
            <a:off x="2447961" y="128996"/>
            <a:ext cx="6500948" cy="663498"/>
          </a:xfrm>
          <a:prstGeom prst="rect">
            <a:avLst/>
          </a:prstGeom>
          <a:solidFill>
            <a:schemeClr val="accent1">
              <a:lumMod val="75000"/>
            </a:schemeClr>
          </a:solid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chemeClr val="dk1"/>
              </a:buClr>
              <a:buSzPts val="2800"/>
              <a:buFont typeface="Times New Roman"/>
              <a:buNone/>
            </a:pPr>
            <a:r>
              <a:rPr lang="en-US" sz="3600" b="1" dirty="0">
                <a:solidFill>
                  <a:schemeClr val="bg1"/>
                </a:solidFill>
                <a:latin typeface="Times New Roman" panose="02020603050405020304" pitchFamily="18" charset="0"/>
                <a:ea typeface="Merriweather"/>
                <a:cs typeface="Times New Roman" panose="02020603050405020304" pitchFamily="18" charset="0"/>
                <a:sym typeface="Merriweather"/>
              </a:rPr>
              <a:t>Accuracy</a:t>
            </a:r>
          </a:p>
        </p:txBody>
      </p:sp>
      <p:pic>
        <p:nvPicPr>
          <p:cNvPr id="11" name="Picture 10">
            <a:extLst>
              <a:ext uri="{FF2B5EF4-FFF2-40B4-BE49-F238E27FC236}">
                <a16:creationId xmlns:a16="http://schemas.microsoft.com/office/drawing/2014/main" id="{203212DD-F3BA-4DDE-9871-8E96237043B8}"/>
              </a:ext>
            </a:extLst>
          </p:cNvPr>
          <p:cNvPicPr>
            <a:picLocks noChangeAspect="1"/>
          </p:cNvPicPr>
          <p:nvPr/>
        </p:nvPicPr>
        <p:blipFill>
          <a:blip r:embed="rId2"/>
          <a:stretch>
            <a:fillRect/>
          </a:stretch>
        </p:blipFill>
        <p:spPr>
          <a:xfrm>
            <a:off x="0" y="6722606"/>
            <a:ext cx="12192000" cy="184728"/>
          </a:xfrm>
          <a:prstGeom prst="rect">
            <a:avLst/>
          </a:prstGeom>
        </p:spPr>
      </p:pic>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307" y="2216112"/>
            <a:ext cx="6124575" cy="2638425"/>
          </a:xfrm>
          <a:prstGeom prst="rect">
            <a:avLst/>
          </a:prstGeom>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6530" y="2216112"/>
            <a:ext cx="4600676" cy="3621640"/>
          </a:xfrm>
          <a:prstGeom prst="rect">
            <a:avLst/>
          </a:prstGeom>
        </p:spPr>
      </p:pic>
    </p:spTree>
    <p:extLst>
      <p:ext uri="{BB962C8B-B14F-4D97-AF65-F5344CB8AC3E}">
        <p14:creationId xmlns:p14="http://schemas.microsoft.com/office/powerpoint/2010/main" val="1806889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F269ED-621B-49BD-AE2A-2C1B40E87A90}"/>
              </a:ext>
            </a:extLst>
          </p:cNvPr>
          <p:cNvSpPr>
            <a:spLocks noGrp="1"/>
          </p:cNvSpPr>
          <p:nvPr>
            <p:ph type="sldNum" idx="12"/>
          </p:nvPr>
        </p:nvSpPr>
        <p:spPr>
          <a:xfrm>
            <a:off x="11507206" y="6348204"/>
            <a:ext cx="548700" cy="393600"/>
          </a:xfrm>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3" name="Google Shape;100;p14">
            <a:extLst>
              <a:ext uri="{FF2B5EF4-FFF2-40B4-BE49-F238E27FC236}">
                <a16:creationId xmlns:a16="http://schemas.microsoft.com/office/drawing/2014/main" id="{D6B4DA32-F981-4FCA-A6A5-30A3C0962988}"/>
              </a:ext>
            </a:extLst>
          </p:cNvPr>
          <p:cNvSpPr txBox="1">
            <a:spLocks/>
          </p:cNvSpPr>
          <p:nvPr/>
        </p:nvSpPr>
        <p:spPr>
          <a:xfrm>
            <a:off x="2447961" y="112218"/>
            <a:ext cx="6500948" cy="663498"/>
          </a:xfrm>
          <a:prstGeom prst="rect">
            <a:avLst/>
          </a:prstGeom>
          <a:solidFill>
            <a:schemeClr val="accent1">
              <a:lumMod val="75000"/>
            </a:schemeClr>
          </a:solid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chemeClr val="dk1"/>
              </a:buClr>
              <a:buSzPts val="2800"/>
              <a:buFont typeface="Times New Roman"/>
              <a:buNone/>
            </a:pPr>
            <a:r>
              <a:rPr lang="en-US" sz="3600" b="1" dirty="0">
                <a:solidFill>
                  <a:schemeClr val="bg1"/>
                </a:solidFill>
                <a:latin typeface="Times New Roman" panose="02020603050405020304" pitchFamily="18" charset="0"/>
                <a:ea typeface="Merriweather"/>
                <a:cs typeface="Times New Roman" panose="02020603050405020304" pitchFamily="18" charset="0"/>
                <a:sym typeface="Merriweather"/>
              </a:rPr>
              <a:t>Confusion Matrix</a:t>
            </a:r>
          </a:p>
        </p:txBody>
      </p:sp>
      <p:pic>
        <p:nvPicPr>
          <p:cNvPr id="11" name="Picture 10">
            <a:extLst>
              <a:ext uri="{FF2B5EF4-FFF2-40B4-BE49-F238E27FC236}">
                <a16:creationId xmlns:a16="http://schemas.microsoft.com/office/drawing/2014/main" id="{203212DD-F3BA-4DDE-9871-8E96237043B8}"/>
              </a:ext>
            </a:extLst>
          </p:cNvPr>
          <p:cNvPicPr>
            <a:picLocks noChangeAspect="1"/>
          </p:cNvPicPr>
          <p:nvPr/>
        </p:nvPicPr>
        <p:blipFill>
          <a:blip r:embed="rId2"/>
          <a:stretch>
            <a:fillRect/>
          </a:stretch>
        </p:blipFill>
        <p:spPr>
          <a:xfrm>
            <a:off x="0" y="6722606"/>
            <a:ext cx="12192000" cy="184728"/>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874" y="1212112"/>
            <a:ext cx="2684252" cy="2030818"/>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9131" y="1212112"/>
            <a:ext cx="2602664" cy="1979492"/>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74800" y="1201479"/>
            <a:ext cx="2643216" cy="1909480"/>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1874" y="3771605"/>
            <a:ext cx="2798664" cy="2080934"/>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21379" y="3720279"/>
            <a:ext cx="2954112" cy="2262724"/>
          </a:xfrm>
          <a:prstGeom prst="rect">
            <a:avLst/>
          </a:prstGeom>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79616" y="4033769"/>
            <a:ext cx="2438400" cy="1897998"/>
          </a:xfrm>
          <a:prstGeom prst="rect">
            <a:avLst/>
          </a:prstGeom>
        </p:spPr>
      </p:pic>
    </p:spTree>
    <p:extLst>
      <p:ext uri="{BB962C8B-B14F-4D97-AF65-F5344CB8AC3E}">
        <p14:creationId xmlns:p14="http://schemas.microsoft.com/office/powerpoint/2010/main" val="3077859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F269ED-621B-49BD-AE2A-2C1B40E87A90}"/>
              </a:ext>
            </a:extLst>
          </p:cNvPr>
          <p:cNvSpPr>
            <a:spLocks noGrp="1"/>
          </p:cNvSpPr>
          <p:nvPr>
            <p:ph type="sldNum" idx="12"/>
          </p:nvPr>
        </p:nvSpPr>
        <p:spPr>
          <a:xfrm>
            <a:off x="11507206" y="6348204"/>
            <a:ext cx="548700" cy="393600"/>
          </a:xfrm>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3" name="Google Shape;100;p14">
            <a:extLst>
              <a:ext uri="{FF2B5EF4-FFF2-40B4-BE49-F238E27FC236}">
                <a16:creationId xmlns:a16="http://schemas.microsoft.com/office/drawing/2014/main" id="{D6B4DA32-F981-4FCA-A6A5-30A3C0962988}"/>
              </a:ext>
            </a:extLst>
          </p:cNvPr>
          <p:cNvSpPr txBox="1">
            <a:spLocks/>
          </p:cNvSpPr>
          <p:nvPr/>
        </p:nvSpPr>
        <p:spPr>
          <a:xfrm>
            <a:off x="2620240" y="151002"/>
            <a:ext cx="6500948" cy="663498"/>
          </a:xfrm>
          <a:prstGeom prst="rect">
            <a:avLst/>
          </a:prstGeom>
          <a:solidFill>
            <a:schemeClr val="accent1">
              <a:lumMod val="75000"/>
            </a:schemeClr>
          </a:solid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chemeClr val="dk1"/>
              </a:buClr>
              <a:buSzPts val="2800"/>
              <a:buFont typeface="Times New Roman"/>
              <a:buNone/>
            </a:pPr>
            <a:r>
              <a:rPr lang="en-US" sz="3600" b="1" dirty="0">
                <a:solidFill>
                  <a:schemeClr val="bg1"/>
                </a:solidFill>
                <a:latin typeface="Times New Roman" panose="02020603050405020304" pitchFamily="18" charset="0"/>
                <a:ea typeface="Merriweather"/>
                <a:cs typeface="Times New Roman" panose="02020603050405020304" pitchFamily="18" charset="0"/>
                <a:sym typeface="Merriweather"/>
              </a:rPr>
              <a:t>Conclusion</a:t>
            </a:r>
          </a:p>
        </p:txBody>
      </p:sp>
      <p:pic>
        <p:nvPicPr>
          <p:cNvPr id="11" name="Picture 10">
            <a:extLst>
              <a:ext uri="{FF2B5EF4-FFF2-40B4-BE49-F238E27FC236}">
                <a16:creationId xmlns:a16="http://schemas.microsoft.com/office/drawing/2014/main" id="{203212DD-F3BA-4DDE-9871-8E96237043B8}"/>
              </a:ext>
            </a:extLst>
          </p:cNvPr>
          <p:cNvPicPr>
            <a:picLocks noChangeAspect="1"/>
          </p:cNvPicPr>
          <p:nvPr/>
        </p:nvPicPr>
        <p:blipFill>
          <a:blip r:embed="rId2"/>
          <a:stretch>
            <a:fillRect/>
          </a:stretch>
        </p:blipFill>
        <p:spPr>
          <a:xfrm>
            <a:off x="0" y="6722606"/>
            <a:ext cx="12192000" cy="184728"/>
          </a:xfrm>
          <a:prstGeom prst="rect">
            <a:avLst/>
          </a:prstGeom>
        </p:spPr>
      </p:pic>
      <p:sp>
        <p:nvSpPr>
          <p:cNvPr id="4" name="TextBox 3">
            <a:extLst>
              <a:ext uri="{FF2B5EF4-FFF2-40B4-BE49-F238E27FC236}">
                <a16:creationId xmlns:a16="http://schemas.microsoft.com/office/drawing/2014/main" id="{8E7FB801-9019-436F-AC84-ECF59433D092}"/>
              </a:ext>
            </a:extLst>
          </p:cNvPr>
          <p:cNvSpPr txBox="1"/>
          <p:nvPr/>
        </p:nvSpPr>
        <p:spPr>
          <a:xfrm>
            <a:off x="821635" y="1298713"/>
            <a:ext cx="10548730" cy="501194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Integrated Approach</a:t>
            </a:r>
            <a:r>
              <a:rPr lang="en-US" sz="2400" dirty="0">
                <a:latin typeface="Times New Roman" panose="02020603050405020304" pitchFamily="18" charset="0"/>
                <a:cs typeface="Times New Roman" panose="02020603050405020304" pitchFamily="18" charset="0"/>
              </a:rPr>
              <a:t>: Combining CNN, Bi-LSTM and Bangla BERT shows significant promise in detecting various forms of cyberbullying in Bangla text</a:t>
            </a:r>
          </a:p>
          <a:p>
            <a:pPr marL="285750" indent="-285750" algn="just">
              <a:lnSpc>
                <a:spcPct val="15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Improved Accuracy</a:t>
            </a:r>
            <a:r>
              <a:rPr lang="en-US" sz="2400" dirty="0">
                <a:latin typeface="Times New Roman" panose="02020603050405020304" pitchFamily="18" charset="0"/>
                <a:cs typeface="Times New Roman" panose="02020603050405020304" pitchFamily="18" charset="0"/>
              </a:rPr>
              <a:t>: Initial results demonstrate enhanced accuracy and robustness compared to traditional methods.</a:t>
            </a:r>
          </a:p>
          <a:p>
            <a:pPr marL="285750" indent="-285750" algn="just">
              <a:lnSpc>
                <a:spcPct val="15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Comprehensive Solution</a:t>
            </a:r>
            <a:r>
              <a:rPr lang="en-US" sz="2400" dirty="0">
                <a:latin typeface="Times New Roman" panose="02020603050405020304" pitchFamily="18" charset="0"/>
                <a:cs typeface="Times New Roman" panose="02020603050405020304" pitchFamily="18" charset="0"/>
              </a:rPr>
              <a:t>: This approach leverages powerful contextual embeddings and captures both local and long-term dependencies effectively. </a:t>
            </a:r>
          </a:p>
          <a:p>
            <a:pPr marL="285750" indent="-28575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Continued advancement in data, model architectures, and ethical considerations are crucial</a:t>
            </a:r>
          </a:p>
          <a:p>
            <a:pPr marL="285750" indent="-28575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Collaborative efforts can drive the development of robust, real-world solutions</a:t>
            </a:r>
          </a:p>
        </p:txBody>
      </p:sp>
    </p:spTree>
    <p:extLst>
      <p:ext uri="{BB962C8B-B14F-4D97-AF65-F5344CB8AC3E}">
        <p14:creationId xmlns:p14="http://schemas.microsoft.com/office/powerpoint/2010/main" val="3311819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F269ED-621B-49BD-AE2A-2C1B40E87A90}"/>
              </a:ext>
            </a:extLst>
          </p:cNvPr>
          <p:cNvSpPr>
            <a:spLocks noGrp="1"/>
          </p:cNvSpPr>
          <p:nvPr>
            <p:ph type="sldNum" idx="12"/>
          </p:nvPr>
        </p:nvSpPr>
        <p:spPr>
          <a:xfrm>
            <a:off x="11507206" y="6348204"/>
            <a:ext cx="548700" cy="393600"/>
          </a:xfrm>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3" name="Google Shape;100;p14">
            <a:extLst>
              <a:ext uri="{FF2B5EF4-FFF2-40B4-BE49-F238E27FC236}">
                <a16:creationId xmlns:a16="http://schemas.microsoft.com/office/drawing/2014/main" id="{D6B4DA32-F981-4FCA-A6A5-30A3C0962988}"/>
              </a:ext>
            </a:extLst>
          </p:cNvPr>
          <p:cNvSpPr txBox="1">
            <a:spLocks/>
          </p:cNvSpPr>
          <p:nvPr/>
        </p:nvSpPr>
        <p:spPr>
          <a:xfrm>
            <a:off x="2620240" y="125835"/>
            <a:ext cx="6500948" cy="663498"/>
          </a:xfrm>
          <a:prstGeom prst="rect">
            <a:avLst/>
          </a:prstGeom>
          <a:solidFill>
            <a:schemeClr val="accent1">
              <a:lumMod val="75000"/>
            </a:schemeClr>
          </a:solid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chemeClr val="dk1"/>
              </a:buClr>
              <a:buSzPts val="2800"/>
              <a:buFont typeface="Times New Roman"/>
              <a:buNone/>
            </a:pPr>
            <a:r>
              <a:rPr lang="en-US" sz="3600" b="1" dirty="0">
                <a:solidFill>
                  <a:schemeClr val="bg1"/>
                </a:solidFill>
                <a:latin typeface="Times New Roman" panose="02020603050405020304" pitchFamily="18" charset="0"/>
                <a:ea typeface="Merriweather"/>
                <a:cs typeface="Times New Roman" panose="02020603050405020304" pitchFamily="18" charset="0"/>
                <a:sym typeface="Merriweather"/>
              </a:rPr>
              <a:t>Future Scope</a:t>
            </a:r>
          </a:p>
        </p:txBody>
      </p:sp>
      <p:pic>
        <p:nvPicPr>
          <p:cNvPr id="11" name="Picture 10">
            <a:extLst>
              <a:ext uri="{FF2B5EF4-FFF2-40B4-BE49-F238E27FC236}">
                <a16:creationId xmlns:a16="http://schemas.microsoft.com/office/drawing/2014/main" id="{203212DD-F3BA-4DDE-9871-8E96237043B8}"/>
              </a:ext>
            </a:extLst>
          </p:cNvPr>
          <p:cNvPicPr>
            <a:picLocks noChangeAspect="1"/>
          </p:cNvPicPr>
          <p:nvPr/>
        </p:nvPicPr>
        <p:blipFill>
          <a:blip r:embed="rId2"/>
          <a:stretch>
            <a:fillRect/>
          </a:stretch>
        </p:blipFill>
        <p:spPr>
          <a:xfrm>
            <a:off x="0" y="6722606"/>
            <a:ext cx="12192000" cy="184728"/>
          </a:xfrm>
          <a:prstGeom prst="rect">
            <a:avLst/>
          </a:prstGeom>
        </p:spPr>
      </p:pic>
      <p:sp>
        <p:nvSpPr>
          <p:cNvPr id="5" name="TextBox 4">
            <a:extLst>
              <a:ext uri="{FF2B5EF4-FFF2-40B4-BE49-F238E27FC236}">
                <a16:creationId xmlns:a16="http://schemas.microsoft.com/office/drawing/2014/main" id="{77630B29-BC7A-4B00-93CF-B6EB5C0370B4}"/>
              </a:ext>
            </a:extLst>
          </p:cNvPr>
          <p:cNvSpPr txBox="1"/>
          <p:nvPr/>
        </p:nvSpPr>
        <p:spPr>
          <a:xfrm>
            <a:off x="880518" y="1488417"/>
            <a:ext cx="3863760" cy="1569660"/>
          </a:xfrm>
          <a:prstGeom prst="rect">
            <a:avLst/>
          </a:prstGeom>
          <a:noFill/>
        </p:spPr>
        <p:txBody>
          <a:bodyPr wrap="square" rtlCol="0">
            <a:spAutoFit/>
          </a:bodyPr>
          <a:lstStyle/>
          <a:p>
            <a:pPr marL="285750" indent="-285750">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Data Enhancement</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Expansion of dataset</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Annotated Data</a:t>
            </a:r>
          </a:p>
          <a:p>
            <a:pPr lvl="1"/>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8521F32-4B32-4A62-9DF7-3BBE7B4F5CA7}"/>
              </a:ext>
            </a:extLst>
          </p:cNvPr>
          <p:cNvSpPr txBox="1"/>
          <p:nvPr/>
        </p:nvSpPr>
        <p:spPr>
          <a:xfrm>
            <a:off x="6553198" y="1285460"/>
            <a:ext cx="4247323" cy="1938992"/>
          </a:xfrm>
          <a:prstGeom prst="rect">
            <a:avLst/>
          </a:prstGeom>
          <a:noFill/>
        </p:spPr>
        <p:txBody>
          <a:bodyPr wrap="square" rtlCol="0">
            <a:spAutoFit/>
          </a:bodyPr>
          <a:lstStyle/>
          <a:p>
            <a:pPr marL="285750" indent="-285750">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Model Improvement</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Hybrid Model Exploration </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Attention Mechanisms</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Transfer Learning</a:t>
            </a:r>
          </a:p>
          <a:p>
            <a:pPr lvl="1"/>
            <a:endParaRPr lang="en-US"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03ECD1B-6F2C-4FB4-A893-514B63434BCB}"/>
              </a:ext>
            </a:extLst>
          </p:cNvPr>
          <p:cNvSpPr txBox="1"/>
          <p:nvPr/>
        </p:nvSpPr>
        <p:spPr>
          <a:xfrm>
            <a:off x="798065" y="3402263"/>
            <a:ext cx="4052232" cy="1938992"/>
          </a:xfrm>
          <a:prstGeom prst="rect">
            <a:avLst/>
          </a:prstGeom>
          <a:noFill/>
        </p:spPr>
        <p:txBody>
          <a:bodyPr wrap="square" rtlCol="0">
            <a:spAutoFit/>
          </a:bodyPr>
          <a:lstStyle/>
          <a:p>
            <a:pPr marL="285750" indent="-285750">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Optimization Techniques</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Hyperparameter Tuning</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Regularization Methods</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Hardware Utilization</a:t>
            </a:r>
          </a:p>
          <a:p>
            <a:pPr lvl="1"/>
            <a:endParaRPr lang="en-US"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61D6754-F5B9-457A-9C6E-2FC0385C403E}"/>
              </a:ext>
            </a:extLst>
          </p:cNvPr>
          <p:cNvSpPr txBox="1"/>
          <p:nvPr/>
        </p:nvSpPr>
        <p:spPr>
          <a:xfrm>
            <a:off x="6096000" y="3616984"/>
            <a:ext cx="5297935" cy="2308324"/>
          </a:xfrm>
          <a:prstGeom prst="rect">
            <a:avLst/>
          </a:prstGeom>
          <a:noFill/>
        </p:spPr>
        <p:txBody>
          <a:bodyPr wrap="square" rtlCol="0">
            <a:spAutoFit/>
          </a:bodyPr>
          <a:lstStyle/>
          <a:p>
            <a:pPr marL="285750" indent="-285750">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Multilingual &amp; Cross-Lingual Approach</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Multilingual Training</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Language Agnostic Models</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Local Language Translation</a:t>
            </a:r>
          </a:p>
          <a:p>
            <a:pPr lvl="1"/>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1518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F269ED-621B-49BD-AE2A-2C1B40E87A90}"/>
              </a:ext>
            </a:extLst>
          </p:cNvPr>
          <p:cNvSpPr>
            <a:spLocks noGrp="1"/>
          </p:cNvSpPr>
          <p:nvPr>
            <p:ph type="sldNum" idx="12"/>
          </p:nvPr>
        </p:nvSpPr>
        <p:spPr>
          <a:xfrm>
            <a:off x="11507206" y="6348204"/>
            <a:ext cx="548700" cy="393600"/>
          </a:xfrm>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3" name="Google Shape;100;p14">
            <a:extLst>
              <a:ext uri="{FF2B5EF4-FFF2-40B4-BE49-F238E27FC236}">
                <a16:creationId xmlns:a16="http://schemas.microsoft.com/office/drawing/2014/main" id="{D6B4DA32-F981-4FCA-A6A5-30A3C0962988}"/>
              </a:ext>
            </a:extLst>
          </p:cNvPr>
          <p:cNvSpPr txBox="1">
            <a:spLocks/>
          </p:cNvSpPr>
          <p:nvPr/>
        </p:nvSpPr>
        <p:spPr>
          <a:xfrm>
            <a:off x="2620240" y="92279"/>
            <a:ext cx="6500948" cy="663498"/>
          </a:xfrm>
          <a:prstGeom prst="rect">
            <a:avLst/>
          </a:prstGeom>
          <a:solidFill>
            <a:schemeClr val="accent1">
              <a:lumMod val="75000"/>
            </a:schemeClr>
          </a:solid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chemeClr val="dk1"/>
              </a:buClr>
              <a:buSzPts val="2800"/>
              <a:buFont typeface="Times New Roman"/>
              <a:buNone/>
            </a:pPr>
            <a:r>
              <a:rPr lang="en-US" sz="3600" b="1" dirty="0">
                <a:solidFill>
                  <a:schemeClr val="bg1"/>
                </a:solidFill>
                <a:latin typeface="Times New Roman" panose="02020603050405020304" pitchFamily="18" charset="0"/>
                <a:ea typeface="Merriweather"/>
                <a:cs typeface="Times New Roman" panose="02020603050405020304" pitchFamily="18" charset="0"/>
                <a:sym typeface="Merriweather"/>
              </a:rPr>
              <a:t>References</a:t>
            </a:r>
          </a:p>
        </p:txBody>
      </p:sp>
      <p:pic>
        <p:nvPicPr>
          <p:cNvPr id="11" name="Picture 10">
            <a:extLst>
              <a:ext uri="{FF2B5EF4-FFF2-40B4-BE49-F238E27FC236}">
                <a16:creationId xmlns:a16="http://schemas.microsoft.com/office/drawing/2014/main" id="{203212DD-F3BA-4DDE-9871-8E96237043B8}"/>
              </a:ext>
            </a:extLst>
          </p:cNvPr>
          <p:cNvPicPr>
            <a:picLocks noChangeAspect="1"/>
          </p:cNvPicPr>
          <p:nvPr/>
        </p:nvPicPr>
        <p:blipFill>
          <a:blip r:embed="rId2"/>
          <a:stretch>
            <a:fillRect/>
          </a:stretch>
        </p:blipFill>
        <p:spPr>
          <a:xfrm>
            <a:off x="0" y="6722606"/>
            <a:ext cx="12192000" cy="184728"/>
          </a:xfrm>
          <a:prstGeom prst="rect">
            <a:avLst/>
          </a:prstGeom>
        </p:spPr>
      </p:pic>
      <p:sp>
        <p:nvSpPr>
          <p:cNvPr id="5" name="TextBox 4">
            <a:extLst>
              <a:ext uri="{FF2B5EF4-FFF2-40B4-BE49-F238E27FC236}">
                <a16:creationId xmlns:a16="http://schemas.microsoft.com/office/drawing/2014/main" id="{962CCA07-C292-4F3D-A06A-E11E756CFFDE}"/>
              </a:ext>
            </a:extLst>
          </p:cNvPr>
          <p:cNvSpPr txBox="1"/>
          <p:nvPr/>
        </p:nvSpPr>
        <p:spPr>
          <a:xfrm>
            <a:off x="622852" y="1444487"/>
            <a:ext cx="10884354" cy="4401205"/>
          </a:xfrm>
          <a:prstGeom prst="rect">
            <a:avLst/>
          </a:prstGeom>
          <a:noFill/>
        </p:spPr>
        <p:txBody>
          <a:bodyPr wrap="square" rtlCol="0">
            <a:spAutoFit/>
          </a:bodyPr>
          <a:lstStyle/>
          <a:p>
            <a:pPr marL="342900" indent="-342900" algn="just" fontAlgn="base">
              <a:buFont typeface="+mj-lt"/>
              <a:buAutoNum type="arabicPeriod"/>
            </a:pPr>
            <a:r>
              <a:rPr lang="en-US" sz="2000" dirty="0">
                <a:latin typeface="Times New Roman" panose="02020603050405020304" pitchFamily="18" charset="0"/>
                <a:cs typeface="Times New Roman" panose="02020603050405020304" pitchFamily="18" charset="0"/>
              </a:rPr>
              <a:t>Bangladesh Telecommunication Regulatory Commission. Available online: </a:t>
            </a:r>
            <a:r>
              <a:rPr lang="en-US" sz="2000" u="sng" dirty="0">
                <a:latin typeface="Times New Roman" panose="02020603050405020304" pitchFamily="18" charset="0"/>
                <a:cs typeface="Times New Roman" panose="02020603050405020304" pitchFamily="18" charset="0"/>
                <a:hlinkClick r:id="rId3"/>
              </a:rPr>
              <a:t>http://www.btrc.gov.bd/site/page/347df7fe-409f-451e-a415-65b109a207f5/-</a:t>
            </a:r>
            <a:r>
              <a:rPr lang="en-US" sz="2000" dirty="0">
                <a:latin typeface="Times New Roman" panose="02020603050405020304" pitchFamily="18" charset="0"/>
                <a:cs typeface="Times New Roman" panose="02020603050405020304" pitchFamily="18" charset="0"/>
              </a:rPr>
              <a:t> (accessed on 15 January 2023).</a:t>
            </a:r>
          </a:p>
          <a:p>
            <a:pPr marL="342900" indent="-342900" algn="just" fontAlgn="base">
              <a:buFont typeface="+mj-lt"/>
              <a:buAutoNum type="arabicPeriod"/>
            </a:pPr>
            <a:r>
              <a:rPr lang="en-US" sz="2000" dirty="0">
                <a:latin typeface="Times New Roman" panose="02020603050405020304" pitchFamily="18" charset="0"/>
                <a:cs typeface="Times New Roman" panose="02020603050405020304" pitchFamily="18" charset="0"/>
              </a:rPr>
              <a:t>Mahmud, T.; Ptaszynski, M.; Eronen, J.; Masui, F. Cyberbullying detection for low-resource languages and dialects: Review of the state of the art. </a:t>
            </a:r>
            <a:r>
              <a:rPr lang="en-US" sz="2000" i="1" dirty="0">
                <a:latin typeface="Times New Roman" panose="02020603050405020304" pitchFamily="18" charset="0"/>
                <a:cs typeface="Times New Roman" panose="02020603050405020304" pitchFamily="18" charset="0"/>
              </a:rPr>
              <a:t>Inf. Process. Manag.</a:t>
            </a:r>
            <a:r>
              <a:rPr lang="en-US" sz="2000" dirty="0">
                <a:latin typeface="Times New Roman" panose="02020603050405020304" pitchFamily="18" charset="0"/>
                <a:cs typeface="Times New Roman" panose="02020603050405020304" pitchFamily="18" charset="0"/>
              </a:rPr>
              <a:t> 2023, </a:t>
            </a:r>
            <a:r>
              <a:rPr lang="en-US" sz="2000" i="1" dirty="0">
                <a:latin typeface="Times New Roman" panose="02020603050405020304" pitchFamily="18" charset="0"/>
                <a:cs typeface="Times New Roman" panose="02020603050405020304" pitchFamily="18" charset="0"/>
              </a:rPr>
              <a:t>60</a:t>
            </a:r>
            <a:r>
              <a:rPr lang="en-US" sz="2000" dirty="0">
                <a:latin typeface="Times New Roman" panose="02020603050405020304" pitchFamily="18" charset="0"/>
                <a:cs typeface="Times New Roman" panose="02020603050405020304" pitchFamily="18" charset="0"/>
              </a:rPr>
              <a:t>, 103454. </a:t>
            </a:r>
          </a:p>
          <a:p>
            <a:pPr marL="342900" indent="-342900" algn="just" fontAlgn="base">
              <a:buFont typeface="+mj-lt"/>
              <a:buAutoNum type="arabicPeriod"/>
            </a:pPr>
            <a:r>
              <a:rPr lang="en-US" sz="2000" dirty="0">
                <a:latin typeface="Times New Roman" panose="02020603050405020304" pitchFamily="18" charset="0"/>
                <a:cs typeface="Times New Roman" panose="02020603050405020304" pitchFamily="18" charset="0"/>
              </a:rPr>
              <a:t>Mahmud, T.; Ptaszynski, M.; Masui, F. Automatic Vulgar Word Extraction Method with Application to Vulgar Remark Detection in Chittagonian Dialect of Bangla. </a:t>
            </a:r>
            <a:r>
              <a:rPr lang="en-US" sz="2000" i="1" dirty="0">
                <a:latin typeface="Times New Roman" panose="02020603050405020304" pitchFamily="18" charset="0"/>
                <a:cs typeface="Times New Roman" panose="02020603050405020304" pitchFamily="18" charset="0"/>
              </a:rPr>
              <a:t>Appl. Sci.</a:t>
            </a:r>
            <a:r>
              <a:rPr lang="en-US" sz="2000" dirty="0">
                <a:latin typeface="Times New Roman" panose="02020603050405020304" pitchFamily="18" charset="0"/>
                <a:cs typeface="Times New Roman" panose="02020603050405020304" pitchFamily="18" charset="0"/>
              </a:rPr>
              <a:t> 2023, </a:t>
            </a:r>
            <a:r>
              <a:rPr lang="en-US" sz="2000" i="1" dirty="0">
                <a:latin typeface="Times New Roman" panose="02020603050405020304" pitchFamily="18" charset="0"/>
                <a:cs typeface="Times New Roman" panose="02020603050405020304" pitchFamily="18" charset="0"/>
              </a:rPr>
              <a:t>13</a:t>
            </a:r>
            <a:r>
              <a:rPr lang="en-US" sz="2000" dirty="0">
                <a:latin typeface="Times New Roman" panose="02020603050405020304" pitchFamily="18" charset="0"/>
                <a:cs typeface="Times New Roman" panose="02020603050405020304" pitchFamily="18" charset="0"/>
              </a:rPr>
              <a:t>, 11875. </a:t>
            </a:r>
          </a:p>
          <a:p>
            <a:pPr marL="342900" indent="-342900" algn="just" fontAlgn="base">
              <a:buFont typeface="+mj-lt"/>
              <a:buAutoNum type="arabicPeriod"/>
            </a:pPr>
            <a:r>
              <a:rPr lang="en-US" sz="2000" dirty="0">
                <a:latin typeface="Times New Roman" panose="02020603050405020304" pitchFamily="18" charset="0"/>
                <a:cs typeface="Times New Roman" panose="02020603050405020304" pitchFamily="18" charset="0"/>
              </a:rPr>
              <a:t>Pawar, R.; Raje, R.R. Multilingual cyberbullying detection system. In Proceedings of the 2019 IEEE international conference on electro information technology (EIT), Brookings, SD, USA, 20–22 May 2019; IEEE: Piscataway, NJ, USA, 2019; pp. 040–044. </a:t>
            </a:r>
          </a:p>
          <a:p>
            <a:pPr marL="342900" indent="-342900" algn="just" fontAlgn="base">
              <a:buFont typeface="+mj-lt"/>
              <a:buAutoNum type="arabicPeriod"/>
            </a:pPr>
            <a:r>
              <a:rPr lang="en-US" sz="2000" dirty="0">
                <a:latin typeface="Times New Roman" panose="02020603050405020304" pitchFamily="18" charset="0"/>
                <a:cs typeface="Times New Roman" panose="02020603050405020304" pitchFamily="18" charset="0"/>
              </a:rPr>
              <a:t>Haidar, B.; Chamoun, M.; Serhrouchni, A. Multilingual cyberbullying detection system: Detecting cyberbullying in Arabic content. In Proceedings of the 2017 1st cyber security in networking conference (CSNet), Rio de Janeiro, Brazil, 18–20 October 2017; IEEE: Piscataway, NJ, USA, 2017; pp. 1–8.</a:t>
            </a:r>
          </a:p>
        </p:txBody>
      </p:sp>
    </p:spTree>
    <p:extLst>
      <p:ext uri="{BB962C8B-B14F-4D97-AF65-F5344CB8AC3E}">
        <p14:creationId xmlns:p14="http://schemas.microsoft.com/office/powerpoint/2010/main" val="3969570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F269ED-621B-49BD-AE2A-2C1B40E87A90}"/>
              </a:ext>
            </a:extLst>
          </p:cNvPr>
          <p:cNvSpPr>
            <a:spLocks noGrp="1"/>
          </p:cNvSpPr>
          <p:nvPr>
            <p:ph type="sldNum" idx="12"/>
          </p:nvPr>
        </p:nvSpPr>
        <p:spPr>
          <a:xfrm>
            <a:off x="11507206" y="6348204"/>
            <a:ext cx="548700" cy="393600"/>
          </a:xfrm>
        </p:spPr>
        <p:txBody>
          <a:bodyPr/>
          <a:lstStyle/>
          <a:p>
            <a:pPr marL="0" lvl="0" indent="0" algn="r" rtl="0">
              <a:spcBef>
                <a:spcPts val="0"/>
              </a:spcBef>
              <a:spcAft>
                <a:spcPts val="0"/>
              </a:spcAft>
              <a:buNone/>
            </a:pPr>
            <a:fld id="{00000000-1234-1234-1234-123412341234}" type="slidenum">
              <a:rPr lang="en" smtClean="0"/>
              <a:t>25</a:t>
            </a:fld>
            <a:endParaRPr lang="en"/>
          </a:p>
        </p:txBody>
      </p:sp>
      <p:sp>
        <p:nvSpPr>
          <p:cNvPr id="3" name="Google Shape;100;p14">
            <a:extLst>
              <a:ext uri="{FF2B5EF4-FFF2-40B4-BE49-F238E27FC236}">
                <a16:creationId xmlns:a16="http://schemas.microsoft.com/office/drawing/2014/main" id="{D6B4DA32-F981-4FCA-A6A5-30A3C0962988}"/>
              </a:ext>
            </a:extLst>
          </p:cNvPr>
          <p:cNvSpPr txBox="1">
            <a:spLocks/>
          </p:cNvSpPr>
          <p:nvPr/>
        </p:nvSpPr>
        <p:spPr>
          <a:xfrm>
            <a:off x="2620240" y="134224"/>
            <a:ext cx="6500948" cy="663498"/>
          </a:xfrm>
          <a:prstGeom prst="rect">
            <a:avLst/>
          </a:prstGeom>
          <a:solidFill>
            <a:schemeClr val="accent1">
              <a:lumMod val="75000"/>
            </a:schemeClr>
          </a:solid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chemeClr val="dk1"/>
              </a:buClr>
              <a:buSzPts val="2800"/>
              <a:buFont typeface="Times New Roman"/>
              <a:buNone/>
            </a:pPr>
            <a:r>
              <a:rPr lang="en-US" sz="3600" b="1" dirty="0">
                <a:solidFill>
                  <a:schemeClr val="bg1"/>
                </a:solidFill>
                <a:latin typeface="Times New Roman" panose="02020603050405020304" pitchFamily="18" charset="0"/>
                <a:ea typeface="Merriweather"/>
                <a:cs typeface="Times New Roman" panose="02020603050405020304" pitchFamily="18" charset="0"/>
                <a:sym typeface="Merriweather"/>
              </a:rPr>
              <a:t>References</a:t>
            </a:r>
          </a:p>
        </p:txBody>
      </p:sp>
      <p:pic>
        <p:nvPicPr>
          <p:cNvPr id="11" name="Picture 10">
            <a:extLst>
              <a:ext uri="{FF2B5EF4-FFF2-40B4-BE49-F238E27FC236}">
                <a16:creationId xmlns:a16="http://schemas.microsoft.com/office/drawing/2014/main" id="{203212DD-F3BA-4DDE-9871-8E96237043B8}"/>
              </a:ext>
            </a:extLst>
          </p:cNvPr>
          <p:cNvPicPr>
            <a:picLocks noChangeAspect="1"/>
          </p:cNvPicPr>
          <p:nvPr/>
        </p:nvPicPr>
        <p:blipFill>
          <a:blip r:embed="rId2"/>
          <a:stretch>
            <a:fillRect/>
          </a:stretch>
        </p:blipFill>
        <p:spPr>
          <a:xfrm>
            <a:off x="0" y="6722606"/>
            <a:ext cx="12192000" cy="184728"/>
          </a:xfrm>
          <a:prstGeom prst="rect">
            <a:avLst/>
          </a:prstGeom>
        </p:spPr>
      </p:pic>
      <p:sp>
        <p:nvSpPr>
          <p:cNvPr id="5" name="TextBox 4">
            <a:extLst>
              <a:ext uri="{FF2B5EF4-FFF2-40B4-BE49-F238E27FC236}">
                <a16:creationId xmlns:a16="http://schemas.microsoft.com/office/drawing/2014/main" id="{962CCA07-C292-4F3D-A06A-E11E756CFFDE}"/>
              </a:ext>
            </a:extLst>
          </p:cNvPr>
          <p:cNvSpPr txBox="1"/>
          <p:nvPr/>
        </p:nvSpPr>
        <p:spPr>
          <a:xfrm>
            <a:off x="569843" y="1364975"/>
            <a:ext cx="10937363" cy="4708981"/>
          </a:xfrm>
          <a:prstGeom prst="rect">
            <a:avLst/>
          </a:prstGeom>
          <a:noFill/>
        </p:spPr>
        <p:txBody>
          <a:bodyPr wrap="square" rtlCol="0">
            <a:spAutoFit/>
          </a:bodyPr>
          <a:lstStyle/>
          <a:p>
            <a:pPr algn="just" fontAlgn="base"/>
            <a:r>
              <a:rPr lang="en-US" sz="2000" dirty="0">
                <a:latin typeface="Times New Roman" panose="02020603050405020304" pitchFamily="18" charset="0"/>
                <a:cs typeface="Times New Roman" panose="02020603050405020304" pitchFamily="18" charset="0"/>
              </a:rPr>
              <a:t>6. 	Okoloegbo, C.A.; Eze, U.F.; Chukwudebe, G.A.; Nwokonkwo, O.C. Multilingual Cyberbullying        	Detector (CD) Application for Nigerian Pidgin and Igbo Language Corpus. In Proceedings of 	the 2022 5th Information Technology for Education and Development (ITED), Abuja, Nigeria, 	1–3 November 2022; IEEE: Piscataway, NJ, USA, 2022; pp. 1–6. </a:t>
            </a:r>
          </a:p>
          <a:p>
            <a:pPr algn="just" fontAlgn="base"/>
            <a:r>
              <a:rPr lang="en-US" sz="2000" dirty="0">
                <a:latin typeface="Times New Roman" panose="02020603050405020304" pitchFamily="18" charset="0"/>
                <a:cs typeface="Times New Roman" panose="02020603050405020304" pitchFamily="18" charset="0"/>
              </a:rPr>
              <a:t>7. 	Mahajan, E.; Mahajan, H.; Kumar, S. EnsMulHateCyb: Multilingual hate speech and cyberbully 	detection in online social media. </a:t>
            </a:r>
            <a:r>
              <a:rPr lang="en-US" sz="2000" i="1" dirty="0">
                <a:latin typeface="Times New Roman" panose="02020603050405020304" pitchFamily="18" charset="0"/>
                <a:cs typeface="Times New Roman" panose="02020603050405020304" pitchFamily="18" charset="0"/>
              </a:rPr>
              <a:t>Expert Syst. Appl.</a:t>
            </a:r>
            <a:r>
              <a:rPr lang="en-US" sz="2000" dirty="0">
                <a:latin typeface="Times New Roman" panose="02020603050405020304" pitchFamily="18" charset="0"/>
                <a:cs typeface="Times New Roman" panose="02020603050405020304" pitchFamily="18" charset="0"/>
              </a:rPr>
              <a:t> 2023, </a:t>
            </a:r>
            <a:r>
              <a:rPr lang="en-US" sz="2000" i="1" dirty="0">
                <a:latin typeface="Times New Roman" panose="02020603050405020304" pitchFamily="18" charset="0"/>
                <a:cs typeface="Times New Roman" panose="02020603050405020304" pitchFamily="18" charset="0"/>
              </a:rPr>
              <a:t>236</a:t>
            </a:r>
            <a:r>
              <a:rPr lang="en-US" sz="2000" dirty="0">
                <a:latin typeface="Times New Roman" panose="02020603050405020304" pitchFamily="18" charset="0"/>
                <a:cs typeface="Times New Roman" panose="02020603050405020304" pitchFamily="18" charset="0"/>
              </a:rPr>
              <a:t>, 121228. </a:t>
            </a:r>
          </a:p>
          <a:p>
            <a:pPr algn="just" fontAlgn="base"/>
            <a:r>
              <a:rPr lang="en-US" sz="2000" dirty="0">
                <a:latin typeface="Times New Roman" panose="02020603050405020304" pitchFamily="18" charset="0"/>
                <a:cs typeface="Times New Roman" panose="02020603050405020304" pitchFamily="18" charset="0"/>
              </a:rPr>
              <a:t>8. 	Si, S.; Datta, A.; Banerjee, S.; Naskar, S.K. Aggression detection on multilingual social media 	text. In Proceedings of the 2019 10th International Conference on Computing, Communication 	and Networking Technologies (ICCCNT), Kanpur, India, 6–8 July 2019; IEEE: Piscataway, NJ, 	USA, 2019; pp. 1–5.</a:t>
            </a:r>
          </a:p>
          <a:p>
            <a:pPr algn="just" fontAlgn="base"/>
            <a:r>
              <a:rPr lang="en-US" sz="2000" dirty="0">
                <a:latin typeface="Times New Roman" panose="02020603050405020304" pitchFamily="18" charset="0"/>
                <a:cs typeface="Times New Roman" panose="02020603050405020304" pitchFamily="18" charset="0"/>
              </a:rPr>
              <a:t>9. 	Roy, S.G.; Narayan, U.; Raha, T.; Abid, Z.; Varma, V. Leveraging multilingual transformers for 	hate speech detection. </a:t>
            </a:r>
            <a:r>
              <a:rPr lang="en-US" sz="2000" i="1" dirty="0">
                <a:latin typeface="Times New Roman" panose="02020603050405020304" pitchFamily="18" charset="0"/>
                <a:cs typeface="Times New Roman" panose="02020603050405020304" pitchFamily="18" charset="0"/>
              </a:rPr>
              <a:t>arXiv</a:t>
            </a:r>
            <a:r>
              <a:rPr lang="en-US" sz="2000" dirty="0">
                <a:latin typeface="Times New Roman" panose="02020603050405020304" pitchFamily="18" charset="0"/>
                <a:cs typeface="Times New Roman" panose="02020603050405020304" pitchFamily="18" charset="0"/>
              </a:rPr>
              <a:t> 2021, arXiv:2101.03207.</a:t>
            </a:r>
          </a:p>
          <a:p>
            <a:pPr algn="just"/>
            <a:r>
              <a:rPr lang="en-US" sz="2000" dirty="0">
                <a:latin typeface="Times New Roman" panose="02020603050405020304" pitchFamily="18" charset="0"/>
                <a:cs typeface="Times New Roman" panose="02020603050405020304" pitchFamily="18" charset="0"/>
              </a:rPr>
              <a:t>10. 	El-Alami, F.z.; El Alaoui, S.O.; Nahnahi, N.E. A multilingual offensive language detection 	method based on transfer learning from transformer fine-tuning model. </a:t>
            </a:r>
            <a:r>
              <a:rPr lang="en-US" sz="2000" i="1" dirty="0">
                <a:latin typeface="Times New Roman" panose="02020603050405020304" pitchFamily="18" charset="0"/>
                <a:cs typeface="Times New Roman" panose="02020603050405020304" pitchFamily="18" charset="0"/>
              </a:rPr>
              <a:t>J. King Saud Univ.-	Comput. Inf. Sci.</a:t>
            </a:r>
            <a:r>
              <a:rPr lang="en-US" sz="2000" dirty="0">
                <a:latin typeface="Times New Roman" panose="02020603050405020304" pitchFamily="18" charset="0"/>
                <a:cs typeface="Times New Roman" panose="02020603050405020304" pitchFamily="18" charset="0"/>
              </a:rPr>
              <a:t> 2022, </a:t>
            </a:r>
            <a:r>
              <a:rPr lang="en-US" sz="2000" i="1" dirty="0">
                <a:latin typeface="Times New Roman" panose="02020603050405020304" pitchFamily="18" charset="0"/>
                <a:cs typeface="Times New Roman" panose="02020603050405020304" pitchFamily="18" charset="0"/>
              </a:rPr>
              <a:t>34</a:t>
            </a:r>
            <a:r>
              <a:rPr lang="en-US" sz="2000" dirty="0">
                <a:latin typeface="Times New Roman" panose="02020603050405020304" pitchFamily="18" charset="0"/>
                <a:cs typeface="Times New Roman" panose="02020603050405020304" pitchFamily="18" charset="0"/>
              </a:rPr>
              <a:t>, 6048–6056.</a:t>
            </a:r>
          </a:p>
        </p:txBody>
      </p:sp>
    </p:spTree>
    <p:extLst>
      <p:ext uri="{BB962C8B-B14F-4D97-AF65-F5344CB8AC3E}">
        <p14:creationId xmlns:p14="http://schemas.microsoft.com/office/powerpoint/2010/main" val="322512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AEEA1B-76DC-49E0-A62D-4E07B66F257F}"/>
              </a:ext>
            </a:extLst>
          </p:cNvPr>
          <p:cNvSpPr txBox="1"/>
          <p:nvPr/>
        </p:nvSpPr>
        <p:spPr>
          <a:xfrm>
            <a:off x="1987827" y="2584174"/>
            <a:ext cx="7964556" cy="707886"/>
          </a:xfrm>
          <a:prstGeom prst="rect">
            <a:avLst/>
          </a:prstGeom>
          <a:noFill/>
        </p:spPr>
        <p:txBody>
          <a:bodyPr wrap="square" rtlCol="0">
            <a:spAutoFit/>
          </a:bodyPr>
          <a:lstStyle/>
          <a:p>
            <a:pPr algn="ctr"/>
            <a:r>
              <a:rPr lang="en-US" sz="4000"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46448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5;p14">
            <a:extLst>
              <a:ext uri="{FF2B5EF4-FFF2-40B4-BE49-F238E27FC236}">
                <a16:creationId xmlns:a16="http://schemas.microsoft.com/office/drawing/2014/main" id="{080EF2F1-69BE-4D50-AE24-7E288B881D6F}"/>
              </a:ext>
            </a:extLst>
          </p:cNvPr>
          <p:cNvSpPr txBox="1">
            <a:spLocks noGrp="1"/>
          </p:cNvSpPr>
          <p:nvPr>
            <p:ph type="sldNum" idx="12"/>
          </p:nvPr>
        </p:nvSpPr>
        <p:spPr>
          <a:xfrm>
            <a:off x="9718162" y="555111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dirty="0"/>
          </a:p>
        </p:txBody>
      </p:sp>
      <p:sp>
        <p:nvSpPr>
          <p:cNvPr id="6" name="Title 4">
            <a:extLst>
              <a:ext uri="{FF2B5EF4-FFF2-40B4-BE49-F238E27FC236}">
                <a16:creationId xmlns:a16="http://schemas.microsoft.com/office/drawing/2014/main" id="{EB2489F8-C2A1-482D-A101-6806CE93CF44}"/>
              </a:ext>
            </a:extLst>
          </p:cNvPr>
          <p:cNvSpPr txBox="1">
            <a:spLocks/>
          </p:cNvSpPr>
          <p:nvPr/>
        </p:nvSpPr>
        <p:spPr>
          <a:xfrm>
            <a:off x="1448389" y="160048"/>
            <a:ext cx="8579934" cy="738071"/>
          </a:xfrm>
          <a:prstGeom prst="rect">
            <a:avLst/>
          </a:prstGeom>
          <a:solidFill>
            <a:schemeClr val="accent2"/>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3200" b="1" dirty="0">
                <a:solidFill>
                  <a:schemeClr val="bg1"/>
                </a:solidFill>
                <a:latin typeface="Times New Roman" panose="02020603050405020304" pitchFamily="18" charset="0"/>
                <a:cs typeface="Times New Roman" panose="02020603050405020304" pitchFamily="18" charset="0"/>
              </a:rPr>
              <a:t>Introduction</a:t>
            </a:r>
          </a:p>
        </p:txBody>
      </p:sp>
      <p:pic>
        <p:nvPicPr>
          <p:cNvPr id="12" name="Picture 11">
            <a:extLst>
              <a:ext uri="{FF2B5EF4-FFF2-40B4-BE49-F238E27FC236}">
                <a16:creationId xmlns:a16="http://schemas.microsoft.com/office/drawing/2014/main" id="{170B6F94-F3C3-4AEF-8649-62D8102E84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90138"/>
            <a:ext cx="12192000" cy="184728"/>
          </a:xfrm>
          <a:prstGeom prst="rect">
            <a:avLst/>
          </a:prstGeom>
        </p:spPr>
      </p:pic>
      <p:sp>
        <p:nvSpPr>
          <p:cNvPr id="2" name="TextBox 1">
            <a:extLst>
              <a:ext uri="{FF2B5EF4-FFF2-40B4-BE49-F238E27FC236}">
                <a16:creationId xmlns:a16="http://schemas.microsoft.com/office/drawing/2014/main" id="{5B13AD37-5437-42C6-89C0-3C84B647D073}"/>
              </a:ext>
            </a:extLst>
          </p:cNvPr>
          <p:cNvSpPr txBox="1"/>
          <p:nvPr/>
        </p:nvSpPr>
        <p:spPr>
          <a:xfrm>
            <a:off x="675861" y="1358922"/>
            <a:ext cx="10787269" cy="1292662"/>
          </a:xfrm>
          <a:prstGeom prst="rect">
            <a:avLst/>
          </a:prstGeom>
          <a:noFill/>
        </p:spPr>
        <p:txBody>
          <a:bodyPr wrap="square" rtlCol="0">
            <a:spAutoFit/>
          </a:bodyPr>
          <a:lstStyle/>
          <a:p>
            <a:pPr algn="ctr"/>
            <a:r>
              <a:rPr lang="en-US" sz="2400" b="1" dirty="0">
                <a:solidFill>
                  <a:schemeClr val="accent2">
                    <a:lumMod val="75000"/>
                  </a:schemeClr>
                </a:solidFill>
                <a:latin typeface="Times New Roman" panose="02020603050405020304" pitchFamily="18" charset="0"/>
                <a:cs typeface="Times New Roman" panose="02020603050405020304" pitchFamily="18" charset="0"/>
              </a:rPr>
              <a:t>What is Cyberbullying?</a:t>
            </a:r>
          </a:p>
          <a:p>
            <a:pPr algn="just"/>
            <a:r>
              <a:rPr lang="en-US" dirty="0">
                <a:latin typeface="Times New Roman" panose="02020603050405020304" pitchFamily="18" charset="0"/>
                <a:cs typeface="Times New Roman" panose="02020603050405020304" pitchFamily="18" charset="0"/>
              </a:rPr>
              <a:t>Cyberbullying refers to the use of digital technologies to intentionally and repeatedly harm, harass, or intimidate an individual or group. This can occur through various online platforms such as social media, messaging apps, forums, and other digital communication tools</a:t>
            </a:r>
          </a:p>
        </p:txBody>
      </p:sp>
      <p:sp>
        <p:nvSpPr>
          <p:cNvPr id="3" name="Rectangle: Rounded Corners 2">
            <a:extLst>
              <a:ext uri="{FF2B5EF4-FFF2-40B4-BE49-F238E27FC236}">
                <a16:creationId xmlns:a16="http://schemas.microsoft.com/office/drawing/2014/main" id="{A9706D66-45D2-47FD-933C-12E8CBE99F52}"/>
              </a:ext>
            </a:extLst>
          </p:cNvPr>
          <p:cNvSpPr/>
          <p:nvPr/>
        </p:nvSpPr>
        <p:spPr>
          <a:xfrm>
            <a:off x="675861" y="2973189"/>
            <a:ext cx="3750365" cy="8736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Times New Roman" panose="02020603050405020304" pitchFamily="18" charset="0"/>
                <a:cs typeface="Times New Roman" panose="02020603050405020304" pitchFamily="18" charset="0"/>
              </a:rPr>
              <a:t>Growing Concern</a:t>
            </a:r>
          </a:p>
        </p:txBody>
      </p:sp>
      <p:sp>
        <p:nvSpPr>
          <p:cNvPr id="11" name="Rectangle: Rounded Corners 10">
            <a:extLst>
              <a:ext uri="{FF2B5EF4-FFF2-40B4-BE49-F238E27FC236}">
                <a16:creationId xmlns:a16="http://schemas.microsoft.com/office/drawing/2014/main" id="{7F61050C-66A1-472F-A53E-8293999C2FFE}"/>
              </a:ext>
            </a:extLst>
          </p:cNvPr>
          <p:cNvSpPr/>
          <p:nvPr/>
        </p:nvSpPr>
        <p:spPr>
          <a:xfrm>
            <a:off x="6798365" y="2963252"/>
            <a:ext cx="4572000" cy="8736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Times New Roman" panose="02020603050405020304" pitchFamily="18" charset="0"/>
                <a:cs typeface="Times New Roman" panose="02020603050405020304" pitchFamily="18" charset="0"/>
              </a:rPr>
              <a:t>Why Automated Detection?</a:t>
            </a:r>
          </a:p>
        </p:txBody>
      </p:sp>
      <p:sp>
        <p:nvSpPr>
          <p:cNvPr id="4" name="TextBox 3">
            <a:extLst>
              <a:ext uri="{FF2B5EF4-FFF2-40B4-BE49-F238E27FC236}">
                <a16:creationId xmlns:a16="http://schemas.microsoft.com/office/drawing/2014/main" id="{B434668A-FEC4-4535-B2B2-B2A4118C6F83}"/>
              </a:ext>
            </a:extLst>
          </p:cNvPr>
          <p:cNvSpPr txBox="1"/>
          <p:nvPr/>
        </p:nvSpPr>
        <p:spPr>
          <a:xfrm>
            <a:off x="675861" y="4206417"/>
            <a:ext cx="4081669" cy="1938992"/>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Increase in the use of social media and online communication has led to a rise in cyber bullying cases.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Cyber bullying can occur anonymously, making it more prevalent and difficult to control.</a:t>
            </a:r>
          </a:p>
        </p:txBody>
      </p:sp>
      <p:sp>
        <p:nvSpPr>
          <p:cNvPr id="13" name="TextBox 12">
            <a:extLst>
              <a:ext uri="{FF2B5EF4-FFF2-40B4-BE49-F238E27FC236}">
                <a16:creationId xmlns:a16="http://schemas.microsoft.com/office/drawing/2014/main" id="{BE6178BA-C267-4EB2-AB0F-DAE2B418E853}"/>
              </a:ext>
            </a:extLst>
          </p:cNvPr>
          <p:cNvSpPr txBox="1"/>
          <p:nvPr/>
        </p:nvSpPr>
        <p:spPr>
          <a:xfrm>
            <a:off x="6798365" y="4206417"/>
            <a:ext cx="4797287" cy="1631216"/>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Manual monitoring is not scalable due to the large volume of online interactions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Automated systems can provide real-time detection and intervention, potentially preventing harmful effects.</a:t>
            </a:r>
          </a:p>
        </p:txBody>
      </p:sp>
    </p:spTree>
    <p:extLst>
      <p:ext uri="{BB962C8B-B14F-4D97-AF65-F5344CB8AC3E}">
        <p14:creationId xmlns:p14="http://schemas.microsoft.com/office/powerpoint/2010/main" val="700074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5;p14">
            <a:extLst>
              <a:ext uri="{FF2B5EF4-FFF2-40B4-BE49-F238E27FC236}">
                <a16:creationId xmlns:a16="http://schemas.microsoft.com/office/drawing/2014/main" id="{080EF2F1-69BE-4D50-AE24-7E288B881D6F}"/>
              </a:ext>
            </a:extLst>
          </p:cNvPr>
          <p:cNvSpPr txBox="1">
            <a:spLocks noGrp="1"/>
          </p:cNvSpPr>
          <p:nvPr>
            <p:ph type="sldNum" idx="12"/>
          </p:nvPr>
        </p:nvSpPr>
        <p:spPr>
          <a:xfrm>
            <a:off x="9718162" y="555111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dirty="0"/>
          </a:p>
        </p:txBody>
      </p:sp>
      <p:sp>
        <p:nvSpPr>
          <p:cNvPr id="6" name="Title 4">
            <a:extLst>
              <a:ext uri="{FF2B5EF4-FFF2-40B4-BE49-F238E27FC236}">
                <a16:creationId xmlns:a16="http://schemas.microsoft.com/office/drawing/2014/main" id="{EB2489F8-C2A1-482D-A101-6806CE93CF44}"/>
              </a:ext>
            </a:extLst>
          </p:cNvPr>
          <p:cNvSpPr txBox="1">
            <a:spLocks/>
          </p:cNvSpPr>
          <p:nvPr/>
        </p:nvSpPr>
        <p:spPr>
          <a:xfrm>
            <a:off x="1723112" y="97613"/>
            <a:ext cx="8543750" cy="900126"/>
          </a:xfrm>
          <a:prstGeom prst="rect">
            <a:avLst/>
          </a:prstGeom>
          <a:solidFill>
            <a:schemeClr val="accent2"/>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3600" b="1" dirty="0">
                <a:solidFill>
                  <a:schemeClr val="bg1"/>
                </a:solidFill>
                <a:latin typeface="Times New Roman" panose="02020603050405020304" pitchFamily="18" charset="0"/>
                <a:cs typeface="Times New Roman" panose="02020603050405020304" pitchFamily="18" charset="0"/>
              </a:rPr>
              <a:t>Cyberbully Scenario in Bangladesh</a:t>
            </a:r>
          </a:p>
        </p:txBody>
      </p:sp>
      <p:pic>
        <p:nvPicPr>
          <p:cNvPr id="12" name="Picture 11">
            <a:extLst>
              <a:ext uri="{FF2B5EF4-FFF2-40B4-BE49-F238E27FC236}">
                <a16:creationId xmlns:a16="http://schemas.microsoft.com/office/drawing/2014/main" id="{170B6F94-F3C3-4AEF-8649-62D8102E84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90138"/>
            <a:ext cx="12192000" cy="184728"/>
          </a:xfrm>
          <a:prstGeom prst="rect">
            <a:avLst/>
          </a:prstGeom>
        </p:spPr>
      </p:pic>
      <p:sp>
        <p:nvSpPr>
          <p:cNvPr id="7" name="TextBox 6">
            <a:extLst>
              <a:ext uri="{FF2B5EF4-FFF2-40B4-BE49-F238E27FC236}">
                <a16:creationId xmlns:a16="http://schemas.microsoft.com/office/drawing/2014/main" id="{78302AA2-5441-4EF5-96BE-6FB1EEF91DF6}"/>
              </a:ext>
            </a:extLst>
          </p:cNvPr>
          <p:cNvSpPr txBox="1"/>
          <p:nvPr/>
        </p:nvSpPr>
        <p:spPr>
          <a:xfrm>
            <a:off x="1448389" y="1633321"/>
            <a:ext cx="9024730" cy="3785652"/>
          </a:xfrm>
          <a:prstGeom prst="rect">
            <a:avLst/>
          </a:prstGeom>
          <a:noFill/>
        </p:spPr>
        <p:txBody>
          <a:bodyPr wrap="square" rtlCol="0">
            <a:spAutoFit/>
          </a:bodyPr>
          <a:lstStyle/>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Almost 49% of students have reported being victims of cyberbullying</a:t>
            </a: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 study has concluded that 50% of Bangladeshi teenagers had been victims of cyberbullying until 2018.</a:t>
            </a: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study also indicates that 61% of the in Bangladesh send explicit messages online, which is known as “sexting.”</a:t>
            </a: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Around 40% of students expressed positive opinions about consulting with their parents. </a:t>
            </a: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32% kids at risk of cyberbullying in Bangladesh: UNICEF</a:t>
            </a: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80% of cyberbullying victims are women</a:t>
            </a:r>
          </a:p>
        </p:txBody>
      </p:sp>
    </p:spTree>
    <p:extLst>
      <p:ext uri="{BB962C8B-B14F-4D97-AF65-F5344CB8AC3E}">
        <p14:creationId xmlns:p14="http://schemas.microsoft.com/office/powerpoint/2010/main" val="352381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5;p14">
            <a:extLst>
              <a:ext uri="{FF2B5EF4-FFF2-40B4-BE49-F238E27FC236}">
                <a16:creationId xmlns:a16="http://schemas.microsoft.com/office/drawing/2014/main" id="{080EF2F1-69BE-4D50-AE24-7E288B881D6F}"/>
              </a:ext>
            </a:extLst>
          </p:cNvPr>
          <p:cNvSpPr txBox="1">
            <a:spLocks noGrp="1"/>
          </p:cNvSpPr>
          <p:nvPr>
            <p:ph type="sldNum" idx="12"/>
          </p:nvPr>
        </p:nvSpPr>
        <p:spPr>
          <a:xfrm>
            <a:off x="9718162" y="555111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dirty="0"/>
          </a:p>
        </p:txBody>
      </p:sp>
      <p:sp>
        <p:nvSpPr>
          <p:cNvPr id="6" name="Title 4">
            <a:extLst>
              <a:ext uri="{FF2B5EF4-FFF2-40B4-BE49-F238E27FC236}">
                <a16:creationId xmlns:a16="http://schemas.microsoft.com/office/drawing/2014/main" id="{EB2489F8-C2A1-482D-A101-6806CE93CF44}"/>
              </a:ext>
            </a:extLst>
          </p:cNvPr>
          <p:cNvSpPr txBox="1">
            <a:spLocks/>
          </p:cNvSpPr>
          <p:nvPr/>
        </p:nvSpPr>
        <p:spPr>
          <a:xfrm>
            <a:off x="1568032" y="86067"/>
            <a:ext cx="8543750" cy="900126"/>
          </a:xfrm>
          <a:prstGeom prst="rect">
            <a:avLst/>
          </a:prstGeom>
          <a:solidFill>
            <a:schemeClr val="accent2"/>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3600" b="1" dirty="0">
                <a:solidFill>
                  <a:schemeClr val="bg1"/>
                </a:solidFill>
                <a:latin typeface="Times New Roman" panose="02020603050405020304" pitchFamily="18" charset="0"/>
                <a:cs typeface="Times New Roman" panose="02020603050405020304" pitchFamily="18" charset="0"/>
              </a:rPr>
              <a:t>Statistical View of Bangla Cyberbullying</a:t>
            </a:r>
          </a:p>
        </p:txBody>
      </p:sp>
      <p:pic>
        <p:nvPicPr>
          <p:cNvPr id="12" name="Picture 11">
            <a:extLst>
              <a:ext uri="{FF2B5EF4-FFF2-40B4-BE49-F238E27FC236}">
                <a16:creationId xmlns:a16="http://schemas.microsoft.com/office/drawing/2014/main" id="{170B6F94-F3C3-4AEF-8649-62D8102E84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90138"/>
            <a:ext cx="12192000" cy="184728"/>
          </a:xfrm>
          <a:prstGeom prst="rect">
            <a:avLst/>
          </a:prstGeom>
        </p:spPr>
      </p:pic>
      <p:pic>
        <p:nvPicPr>
          <p:cNvPr id="3" name="Picture 2">
            <a:extLst>
              <a:ext uri="{FF2B5EF4-FFF2-40B4-BE49-F238E27FC236}">
                <a16:creationId xmlns:a16="http://schemas.microsoft.com/office/drawing/2014/main" id="{6403E26E-DB36-4B07-93C8-77D72818A2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103" y="1968203"/>
            <a:ext cx="5910472" cy="3055412"/>
          </a:xfrm>
          <a:prstGeom prst="rect">
            <a:avLst/>
          </a:prstGeom>
        </p:spPr>
      </p:pic>
      <p:pic>
        <p:nvPicPr>
          <p:cNvPr id="8" name="Picture 7">
            <a:extLst>
              <a:ext uri="{FF2B5EF4-FFF2-40B4-BE49-F238E27FC236}">
                <a16:creationId xmlns:a16="http://schemas.microsoft.com/office/drawing/2014/main" id="{6F27F8ED-61E1-420C-A1AC-134BD92EC6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1116" y="1752590"/>
            <a:ext cx="3823868" cy="319586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049538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5;p14">
            <a:extLst>
              <a:ext uri="{FF2B5EF4-FFF2-40B4-BE49-F238E27FC236}">
                <a16:creationId xmlns:a16="http://schemas.microsoft.com/office/drawing/2014/main" id="{080EF2F1-69BE-4D50-AE24-7E288B881D6F}"/>
              </a:ext>
            </a:extLst>
          </p:cNvPr>
          <p:cNvSpPr txBox="1">
            <a:spLocks noGrp="1"/>
          </p:cNvSpPr>
          <p:nvPr>
            <p:ph type="sldNum" idx="12"/>
          </p:nvPr>
        </p:nvSpPr>
        <p:spPr>
          <a:xfrm>
            <a:off x="9718162" y="555111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dirty="0"/>
          </a:p>
        </p:txBody>
      </p:sp>
      <p:sp>
        <p:nvSpPr>
          <p:cNvPr id="6" name="Title 4">
            <a:extLst>
              <a:ext uri="{FF2B5EF4-FFF2-40B4-BE49-F238E27FC236}">
                <a16:creationId xmlns:a16="http://schemas.microsoft.com/office/drawing/2014/main" id="{EB2489F8-C2A1-482D-A101-6806CE93CF44}"/>
              </a:ext>
            </a:extLst>
          </p:cNvPr>
          <p:cNvSpPr txBox="1">
            <a:spLocks/>
          </p:cNvSpPr>
          <p:nvPr/>
        </p:nvSpPr>
        <p:spPr>
          <a:xfrm>
            <a:off x="1562795" y="89391"/>
            <a:ext cx="8579934" cy="738071"/>
          </a:xfrm>
          <a:prstGeom prst="rect">
            <a:avLst/>
          </a:prstGeom>
          <a:solidFill>
            <a:schemeClr val="accent2"/>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chemeClr val="bg1"/>
                </a:solidFill>
                <a:latin typeface="Times New Roman" panose="02020603050405020304" pitchFamily="18" charset="0"/>
                <a:cs typeface="Times New Roman" panose="02020603050405020304" pitchFamily="18" charset="0"/>
              </a:rPr>
              <a:t>Motivation</a:t>
            </a:r>
          </a:p>
        </p:txBody>
      </p:sp>
      <p:pic>
        <p:nvPicPr>
          <p:cNvPr id="12" name="Picture 11">
            <a:extLst>
              <a:ext uri="{FF2B5EF4-FFF2-40B4-BE49-F238E27FC236}">
                <a16:creationId xmlns:a16="http://schemas.microsoft.com/office/drawing/2014/main" id="{170B6F94-F3C3-4AEF-8649-62D8102E84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90138"/>
            <a:ext cx="12192000" cy="184728"/>
          </a:xfrm>
          <a:prstGeom prst="rect">
            <a:avLst/>
          </a:prstGeom>
        </p:spPr>
      </p:pic>
      <p:sp>
        <p:nvSpPr>
          <p:cNvPr id="2" name="TextBox 1">
            <a:extLst>
              <a:ext uri="{FF2B5EF4-FFF2-40B4-BE49-F238E27FC236}">
                <a16:creationId xmlns:a16="http://schemas.microsoft.com/office/drawing/2014/main" id="{5B13AD37-5437-42C6-89C0-3C84B647D073}"/>
              </a:ext>
            </a:extLst>
          </p:cNvPr>
          <p:cNvSpPr txBox="1"/>
          <p:nvPr/>
        </p:nvSpPr>
        <p:spPr>
          <a:xfrm>
            <a:off x="675861" y="1187053"/>
            <a:ext cx="10787269" cy="1477328"/>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Cyberbullying is a pervasive issue in today's digital age, affecting millions of individuals worldwide, including a significant number of people in Bangladesh. With the rapid expansion of internet access and the widespread use of social media platforms, the incidence of cyberbullying has increased, leading to severe psychological, emotional, and social consequences for victims. This underscores the urgent need for effective detection and intervention strategies to combat cyberbullying.</a:t>
            </a:r>
          </a:p>
        </p:txBody>
      </p:sp>
      <p:sp>
        <p:nvSpPr>
          <p:cNvPr id="3" name="Rectangle: Rounded Corners 2">
            <a:extLst>
              <a:ext uri="{FF2B5EF4-FFF2-40B4-BE49-F238E27FC236}">
                <a16:creationId xmlns:a16="http://schemas.microsoft.com/office/drawing/2014/main" id="{A9706D66-45D2-47FD-933C-12E8CBE99F52}"/>
              </a:ext>
            </a:extLst>
          </p:cNvPr>
          <p:cNvSpPr/>
          <p:nvPr/>
        </p:nvSpPr>
        <p:spPr>
          <a:xfrm>
            <a:off x="675861" y="2973189"/>
            <a:ext cx="3750365" cy="8736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Prevalence of Cyberbullying</a:t>
            </a:r>
            <a:endParaRPr lang="en-US" sz="2400" b="1" dirty="0">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7F61050C-66A1-472F-A53E-8293999C2FFE}"/>
              </a:ext>
            </a:extLst>
          </p:cNvPr>
          <p:cNvSpPr/>
          <p:nvPr/>
        </p:nvSpPr>
        <p:spPr>
          <a:xfrm>
            <a:off x="6798365" y="2963252"/>
            <a:ext cx="4572000" cy="8736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Challenges in Manual Detection</a:t>
            </a:r>
          </a:p>
        </p:txBody>
      </p:sp>
      <p:sp>
        <p:nvSpPr>
          <p:cNvPr id="13" name="TextBox 12">
            <a:extLst>
              <a:ext uri="{FF2B5EF4-FFF2-40B4-BE49-F238E27FC236}">
                <a16:creationId xmlns:a16="http://schemas.microsoft.com/office/drawing/2014/main" id="{BE6178BA-C267-4EB2-AB0F-DAE2B418E853}"/>
              </a:ext>
            </a:extLst>
          </p:cNvPr>
          <p:cNvSpPr txBox="1"/>
          <p:nvPr/>
        </p:nvSpPr>
        <p:spPr>
          <a:xfrm>
            <a:off x="6798365" y="4206417"/>
            <a:ext cx="4797287" cy="1323439"/>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Impractical of manual monitoring due to high volume of online interactions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Need for scalable, automated detection system</a:t>
            </a:r>
          </a:p>
        </p:txBody>
      </p:sp>
      <p:sp>
        <p:nvSpPr>
          <p:cNvPr id="9" name="TextBox 8">
            <a:extLst>
              <a:ext uri="{FF2B5EF4-FFF2-40B4-BE49-F238E27FC236}">
                <a16:creationId xmlns:a16="http://schemas.microsoft.com/office/drawing/2014/main" id="{5A706C7C-9EFF-467E-AF3F-14AB38A1F653}"/>
              </a:ext>
            </a:extLst>
          </p:cNvPr>
          <p:cNvSpPr txBox="1"/>
          <p:nvPr/>
        </p:nvSpPr>
        <p:spPr>
          <a:xfrm>
            <a:off x="675861" y="4206417"/>
            <a:ext cx="3750365"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 percentage of teenagers in Bangladesh experiencing cyberbullying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Significant impact on mental health, particularly among females</a:t>
            </a:r>
          </a:p>
        </p:txBody>
      </p:sp>
    </p:spTree>
    <p:extLst>
      <p:ext uri="{BB962C8B-B14F-4D97-AF65-F5344CB8AC3E}">
        <p14:creationId xmlns:p14="http://schemas.microsoft.com/office/powerpoint/2010/main" val="384664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5;p14">
            <a:extLst>
              <a:ext uri="{FF2B5EF4-FFF2-40B4-BE49-F238E27FC236}">
                <a16:creationId xmlns:a16="http://schemas.microsoft.com/office/drawing/2014/main" id="{080EF2F1-69BE-4D50-AE24-7E288B881D6F}"/>
              </a:ext>
            </a:extLst>
          </p:cNvPr>
          <p:cNvSpPr txBox="1">
            <a:spLocks noGrp="1"/>
          </p:cNvSpPr>
          <p:nvPr>
            <p:ph type="sldNum" idx="12"/>
          </p:nvPr>
        </p:nvSpPr>
        <p:spPr>
          <a:xfrm>
            <a:off x="9718162" y="555111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dirty="0"/>
          </a:p>
        </p:txBody>
      </p:sp>
      <p:sp>
        <p:nvSpPr>
          <p:cNvPr id="6" name="Title 4">
            <a:extLst>
              <a:ext uri="{FF2B5EF4-FFF2-40B4-BE49-F238E27FC236}">
                <a16:creationId xmlns:a16="http://schemas.microsoft.com/office/drawing/2014/main" id="{EB2489F8-C2A1-482D-A101-6806CE93CF44}"/>
              </a:ext>
            </a:extLst>
          </p:cNvPr>
          <p:cNvSpPr txBox="1">
            <a:spLocks/>
          </p:cNvSpPr>
          <p:nvPr/>
        </p:nvSpPr>
        <p:spPr>
          <a:xfrm>
            <a:off x="1686928" y="86121"/>
            <a:ext cx="8579934" cy="738071"/>
          </a:xfrm>
          <a:prstGeom prst="rect">
            <a:avLst/>
          </a:prstGeom>
          <a:solidFill>
            <a:schemeClr val="accent2"/>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bg1"/>
                </a:solidFill>
                <a:latin typeface="Times New Roman" panose="02020603050405020304" pitchFamily="18" charset="0"/>
                <a:cs typeface="Times New Roman" panose="02020603050405020304" pitchFamily="18" charset="0"/>
              </a:rPr>
              <a:t>Future Vision</a:t>
            </a:r>
          </a:p>
        </p:txBody>
      </p:sp>
      <p:pic>
        <p:nvPicPr>
          <p:cNvPr id="12" name="Picture 11">
            <a:extLst>
              <a:ext uri="{FF2B5EF4-FFF2-40B4-BE49-F238E27FC236}">
                <a16:creationId xmlns:a16="http://schemas.microsoft.com/office/drawing/2014/main" id="{170B6F94-F3C3-4AEF-8649-62D8102E84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90138"/>
            <a:ext cx="12192000" cy="184728"/>
          </a:xfrm>
          <a:prstGeom prst="rect">
            <a:avLst/>
          </a:prstGeom>
        </p:spPr>
      </p:pic>
      <p:sp>
        <p:nvSpPr>
          <p:cNvPr id="3" name="Rectangle: Rounded Corners 2">
            <a:extLst>
              <a:ext uri="{FF2B5EF4-FFF2-40B4-BE49-F238E27FC236}">
                <a16:creationId xmlns:a16="http://schemas.microsoft.com/office/drawing/2014/main" id="{A9706D66-45D2-47FD-933C-12E8CBE99F52}"/>
              </a:ext>
            </a:extLst>
          </p:cNvPr>
          <p:cNvSpPr/>
          <p:nvPr/>
        </p:nvSpPr>
        <p:spPr>
          <a:xfrm>
            <a:off x="675860" y="1467693"/>
            <a:ext cx="3750365" cy="8736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Advancement of NLP and ML</a:t>
            </a:r>
          </a:p>
        </p:txBody>
      </p:sp>
      <p:sp>
        <p:nvSpPr>
          <p:cNvPr id="11" name="Rectangle: Rounded Corners 10">
            <a:extLst>
              <a:ext uri="{FF2B5EF4-FFF2-40B4-BE49-F238E27FC236}">
                <a16:creationId xmlns:a16="http://schemas.microsoft.com/office/drawing/2014/main" id="{7F61050C-66A1-472F-A53E-8293999C2FFE}"/>
              </a:ext>
            </a:extLst>
          </p:cNvPr>
          <p:cNvSpPr/>
          <p:nvPr/>
        </p:nvSpPr>
        <p:spPr>
          <a:xfrm>
            <a:off x="6546905" y="1435784"/>
            <a:ext cx="4572000" cy="8736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Impact of Accurate Detection</a:t>
            </a:r>
          </a:p>
        </p:txBody>
      </p:sp>
      <p:sp>
        <p:nvSpPr>
          <p:cNvPr id="13" name="TextBox 12">
            <a:extLst>
              <a:ext uri="{FF2B5EF4-FFF2-40B4-BE49-F238E27FC236}">
                <a16:creationId xmlns:a16="http://schemas.microsoft.com/office/drawing/2014/main" id="{BE6178BA-C267-4EB2-AB0F-DAE2B418E853}"/>
              </a:ext>
            </a:extLst>
          </p:cNvPr>
          <p:cNvSpPr txBox="1"/>
          <p:nvPr/>
        </p:nvSpPr>
        <p:spPr>
          <a:xfrm>
            <a:off x="6434261" y="2516189"/>
            <a:ext cx="4797287"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Crucial for implementing effective intervention strategies.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Ability to distinguish between various types of cyberbullying for tailored responses</a:t>
            </a:r>
          </a:p>
        </p:txBody>
      </p:sp>
      <p:sp>
        <p:nvSpPr>
          <p:cNvPr id="9" name="TextBox 8">
            <a:extLst>
              <a:ext uri="{FF2B5EF4-FFF2-40B4-BE49-F238E27FC236}">
                <a16:creationId xmlns:a16="http://schemas.microsoft.com/office/drawing/2014/main" id="{5A706C7C-9EFF-467E-AF3F-14AB38A1F653}"/>
              </a:ext>
            </a:extLst>
          </p:cNvPr>
          <p:cNvSpPr txBox="1"/>
          <p:nvPr/>
        </p:nvSpPr>
        <p:spPr>
          <a:xfrm>
            <a:off x="569844" y="2551837"/>
            <a:ext cx="3750365" cy="1754326"/>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Utilization of NLP and Machine Learning for advanced text classification.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Enhanced detection capabilities by capturing contextual nuances in Bangla text</a:t>
            </a:r>
          </a:p>
        </p:txBody>
      </p:sp>
      <p:sp>
        <p:nvSpPr>
          <p:cNvPr id="10" name="Rectangle: Rounded Corners 9">
            <a:extLst>
              <a:ext uri="{FF2B5EF4-FFF2-40B4-BE49-F238E27FC236}">
                <a16:creationId xmlns:a16="http://schemas.microsoft.com/office/drawing/2014/main" id="{3909E529-2054-4EA4-97D5-009BAB74BA26}"/>
              </a:ext>
            </a:extLst>
          </p:cNvPr>
          <p:cNvSpPr/>
          <p:nvPr/>
        </p:nvSpPr>
        <p:spPr>
          <a:xfrm>
            <a:off x="2700626" y="4201631"/>
            <a:ext cx="6172199" cy="8736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Times New Roman" panose="02020603050405020304" pitchFamily="18" charset="0"/>
                <a:cs typeface="Times New Roman" panose="02020603050405020304" pitchFamily="18" charset="0"/>
              </a:rPr>
              <a:t>Contributing to Safer Digital Spaces</a:t>
            </a:r>
          </a:p>
        </p:txBody>
      </p:sp>
      <p:sp>
        <p:nvSpPr>
          <p:cNvPr id="4" name="TextBox 3">
            <a:extLst>
              <a:ext uri="{FF2B5EF4-FFF2-40B4-BE49-F238E27FC236}">
                <a16:creationId xmlns:a16="http://schemas.microsoft.com/office/drawing/2014/main" id="{511430BC-6AC5-4D0B-94DF-32721A62D75D}"/>
              </a:ext>
            </a:extLst>
          </p:cNvPr>
          <p:cNvSpPr txBox="1"/>
          <p:nvPr/>
        </p:nvSpPr>
        <p:spPr>
          <a:xfrm>
            <a:off x="569844" y="5390307"/>
            <a:ext cx="10443045" cy="923330"/>
          </a:xfrm>
          <a:prstGeom prst="rect">
            <a:avLst/>
          </a:prstGeom>
          <a:noFill/>
        </p:spPr>
        <p:txBody>
          <a:bodyPr wrap="square" rtlCol="0">
            <a:spAutoFit/>
          </a:bodyPr>
          <a:lstStyle/>
          <a:p>
            <a:pPr marL="285750" indent="-285750" algn="ct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Promotes positive and respectful online interactions</a:t>
            </a:r>
          </a:p>
          <a:p>
            <a:pPr marL="285750" indent="-285750" algn="ct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Provide a language specific solutions in digital spaces</a:t>
            </a:r>
          </a:p>
          <a:p>
            <a:pPr marL="285750" indent="-285750" algn="ct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Benefits the overall digital ecosystem in Bangladesh</a:t>
            </a:r>
          </a:p>
        </p:txBody>
      </p:sp>
    </p:spTree>
    <p:extLst>
      <p:ext uri="{BB962C8B-B14F-4D97-AF65-F5344CB8AC3E}">
        <p14:creationId xmlns:p14="http://schemas.microsoft.com/office/powerpoint/2010/main" val="1588662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5;p14">
            <a:extLst>
              <a:ext uri="{FF2B5EF4-FFF2-40B4-BE49-F238E27FC236}">
                <a16:creationId xmlns:a16="http://schemas.microsoft.com/office/drawing/2014/main" id="{080EF2F1-69BE-4D50-AE24-7E288B881D6F}"/>
              </a:ext>
            </a:extLst>
          </p:cNvPr>
          <p:cNvSpPr txBox="1">
            <a:spLocks noGrp="1"/>
          </p:cNvSpPr>
          <p:nvPr>
            <p:ph type="sldNum" idx="12"/>
          </p:nvPr>
        </p:nvSpPr>
        <p:spPr>
          <a:xfrm>
            <a:off x="9718162" y="555111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dirty="0"/>
          </a:p>
        </p:txBody>
      </p:sp>
      <p:pic>
        <p:nvPicPr>
          <p:cNvPr id="12" name="Picture 11">
            <a:extLst>
              <a:ext uri="{FF2B5EF4-FFF2-40B4-BE49-F238E27FC236}">
                <a16:creationId xmlns:a16="http://schemas.microsoft.com/office/drawing/2014/main" id="{170B6F94-F3C3-4AEF-8649-62D8102E84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90138"/>
            <a:ext cx="12192000" cy="184728"/>
          </a:xfrm>
          <a:prstGeom prst="rect">
            <a:avLst/>
          </a:prstGeom>
        </p:spPr>
      </p:pic>
      <p:sp>
        <p:nvSpPr>
          <p:cNvPr id="7" name="TextBox 6">
            <a:extLst>
              <a:ext uri="{FF2B5EF4-FFF2-40B4-BE49-F238E27FC236}">
                <a16:creationId xmlns:a16="http://schemas.microsoft.com/office/drawing/2014/main" id="{78302AA2-5441-4EF5-96BE-6FB1EEF91DF6}"/>
              </a:ext>
            </a:extLst>
          </p:cNvPr>
          <p:cNvSpPr txBox="1"/>
          <p:nvPr/>
        </p:nvSpPr>
        <p:spPr>
          <a:xfrm>
            <a:off x="1364974" y="1156377"/>
            <a:ext cx="9024730" cy="5115246"/>
          </a:xfrm>
          <a:prstGeom prst="rect">
            <a:avLst/>
          </a:prstGeom>
          <a:noFill/>
        </p:spPr>
        <p:txBody>
          <a:bodyPr wrap="square" rtlCol="0">
            <a:spAutoFit/>
          </a:bodyPr>
          <a:lstStyle/>
          <a:p>
            <a:pPr marL="218440" lvl="0" indent="-342900" algn="ctr">
              <a:lnSpc>
                <a:spcPct val="140000"/>
              </a:lnSpc>
              <a:buClr>
                <a:srgbClr val="000000"/>
              </a:buClr>
              <a:buSzPts val="1960"/>
              <a:buFont typeface="Wingdings" panose="05000000000000000000" pitchFamily="2" charset="2"/>
              <a:buChar char="q"/>
            </a:pPr>
            <a:r>
              <a:rPr lang="en-US" sz="2400" b="1" dirty="0">
                <a:solidFill>
                  <a:srgbClr val="000000"/>
                </a:solidFill>
                <a:latin typeface="Times New Roman" panose="02020603050405020304" pitchFamily="18" charset="0"/>
                <a:ea typeface="Arial"/>
                <a:cs typeface="Times New Roman" panose="02020603050405020304" pitchFamily="18" charset="0"/>
                <a:sym typeface="Arial"/>
              </a:rPr>
              <a:t> </a:t>
            </a:r>
            <a:r>
              <a:rPr lang="en-US" sz="2400" b="1" dirty="0">
                <a:solidFill>
                  <a:srgbClr val="0070C0"/>
                </a:solidFill>
                <a:latin typeface="Times New Roman" panose="02020603050405020304" pitchFamily="18" charset="0"/>
                <a:ea typeface="Arial"/>
                <a:cs typeface="Times New Roman" panose="02020603050405020304" pitchFamily="18" charset="0"/>
                <a:sym typeface="Arial"/>
              </a:rPr>
              <a:t>Dataset Collection</a:t>
            </a:r>
          </a:p>
          <a:p>
            <a:pPr lvl="0" algn="ctr">
              <a:lnSpc>
                <a:spcPct val="140000"/>
              </a:lnSpc>
              <a:buClr>
                <a:srgbClr val="000000"/>
              </a:buClr>
              <a:buSzPts val="1960"/>
            </a:pPr>
            <a:endParaRPr lang="en-US" sz="2400" b="1" dirty="0">
              <a:solidFill>
                <a:srgbClr val="0070C0"/>
              </a:solidFill>
              <a:latin typeface="Times New Roman" panose="02020603050405020304" pitchFamily="18" charset="0"/>
              <a:ea typeface="Arial"/>
              <a:cs typeface="Times New Roman" panose="02020603050405020304" pitchFamily="18" charset="0"/>
              <a:sym typeface="Arial"/>
            </a:endParaRPr>
          </a:p>
          <a:p>
            <a:pPr marL="218440" lvl="0" indent="-342900" algn="ctr">
              <a:lnSpc>
                <a:spcPct val="140000"/>
              </a:lnSpc>
              <a:buClr>
                <a:srgbClr val="000000"/>
              </a:buClr>
              <a:buSzPts val="1960"/>
              <a:buFont typeface="Wingdings" panose="05000000000000000000" pitchFamily="2" charset="2"/>
              <a:buChar char="q"/>
            </a:pPr>
            <a:r>
              <a:rPr lang="en-US" sz="2400" b="1" dirty="0">
                <a:solidFill>
                  <a:srgbClr val="0070C0"/>
                </a:solidFill>
                <a:latin typeface="Times New Roman" panose="02020603050405020304" pitchFamily="18" charset="0"/>
                <a:ea typeface="Arial"/>
                <a:cs typeface="Times New Roman" panose="02020603050405020304" pitchFamily="18" charset="0"/>
                <a:sym typeface="Arial"/>
              </a:rPr>
              <a:t> Data Preprocessing</a:t>
            </a:r>
          </a:p>
          <a:p>
            <a:pPr lvl="0" algn="ctr">
              <a:lnSpc>
                <a:spcPct val="140000"/>
              </a:lnSpc>
              <a:buClr>
                <a:srgbClr val="000000"/>
              </a:buClr>
              <a:buSzPts val="1960"/>
            </a:pPr>
            <a:endParaRPr lang="en-US" sz="2400" dirty="0">
              <a:solidFill>
                <a:srgbClr val="0070C0"/>
              </a:solidFill>
              <a:latin typeface="Times New Roman" panose="02020603050405020304" pitchFamily="18" charset="0"/>
              <a:ea typeface="Arial"/>
              <a:cs typeface="Times New Roman" panose="02020603050405020304" pitchFamily="18" charset="0"/>
              <a:sym typeface="Arial"/>
            </a:endParaRPr>
          </a:p>
          <a:p>
            <a:pPr marL="218440" lvl="0" indent="-342900" algn="ctr">
              <a:lnSpc>
                <a:spcPct val="140000"/>
              </a:lnSpc>
              <a:buClr>
                <a:srgbClr val="000000"/>
              </a:buClr>
              <a:buSzPts val="1960"/>
              <a:buFont typeface="Wingdings" panose="05000000000000000000" pitchFamily="2" charset="2"/>
              <a:buChar char="q"/>
            </a:pPr>
            <a:r>
              <a:rPr lang="en-US" sz="2400" b="1" dirty="0">
                <a:solidFill>
                  <a:srgbClr val="0070C0"/>
                </a:solidFill>
                <a:latin typeface="Times New Roman" panose="02020603050405020304" pitchFamily="18" charset="0"/>
                <a:ea typeface="Arial"/>
                <a:cs typeface="Times New Roman" panose="02020603050405020304" pitchFamily="18" charset="0"/>
                <a:sym typeface="Arial"/>
              </a:rPr>
              <a:t> Model Selection and training</a:t>
            </a:r>
          </a:p>
          <a:p>
            <a:pPr lvl="0" algn="ctr">
              <a:lnSpc>
                <a:spcPct val="140000"/>
              </a:lnSpc>
              <a:buClr>
                <a:srgbClr val="000000"/>
              </a:buClr>
              <a:buSzPts val="1960"/>
            </a:pPr>
            <a:endParaRPr lang="en-US" sz="2400" dirty="0">
              <a:solidFill>
                <a:srgbClr val="0070C0"/>
              </a:solidFill>
              <a:latin typeface="Times New Roman" panose="02020603050405020304" pitchFamily="18" charset="0"/>
              <a:ea typeface="Arial"/>
              <a:cs typeface="Times New Roman" panose="02020603050405020304" pitchFamily="18" charset="0"/>
              <a:sym typeface="Arial"/>
            </a:endParaRPr>
          </a:p>
          <a:p>
            <a:pPr marL="218440" lvl="0" indent="-342900" algn="ctr">
              <a:lnSpc>
                <a:spcPct val="140000"/>
              </a:lnSpc>
              <a:buClr>
                <a:srgbClr val="000000"/>
              </a:buClr>
              <a:buSzPts val="1960"/>
              <a:buFont typeface="Wingdings" panose="05000000000000000000" pitchFamily="2" charset="2"/>
              <a:buChar char="q"/>
            </a:pPr>
            <a:r>
              <a:rPr lang="en-US" sz="2400" b="1" dirty="0">
                <a:solidFill>
                  <a:srgbClr val="0070C0"/>
                </a:solidFill>
                <a:latin typeface="Times New Roman" panose="02020603050405020304" pitchFamily="18" charset="0"/>
                <a:ea typeface="Arial"/>
                <a:cs typeface="Times New Roman" panose="02020603050405020304" pitchFamily="18" charset="0"/>
                <a:sym typeface="Arial"/>
              </a:rPr>
              <a:t> Performance Evaluation </a:t>
            </a:r>
          </a:p>
          <a:p>
            <a:pPr lvl="0" algn="ctr">
              <a:lnSpc>
                <a:spcPct val="140000"/>
              </a:lnSpc>
              <a:buClr>
                <a:srgbClr val="000000"/>
              </a:buClr>
              <a:buSzPts val="1960"/>
            </a:pPr>
            <a:endParaRPr lang="en-US" sz="2400" dirty="0">
              <a:solidFill>
                <a:srgbClr val="0070C0"/>
              </a:solidFill>
              <a:latin typeface="Times New Roman" panose="02020603050405020304" pitchFamily="18" charset="0"/>
              <a:ea typeface="Arial"/>
              <a:cs typeface="Times New Roman" panose="02020603050405020304" pitchFamily="18" charset="0"/>
              <a:sym typeface="Arial"/>
            </a:endParaRPr>
          </a:p>
          <a:p>
            <a:pPr marL="218440" lvl="0" indent="-342900" algn="ctr">
              <a:lnSpc>
                <a:spcPct val="140000"/>
              </a:lnSpc>
              <a:buClr>
                <a:srgbClr val="000000"/>
              </a:buClr>
              <a:buSzPts val="1960"/>
              <a:buFont typeface="Wingdings" panose="05000000000000000000" pitchFamily="2" charset="2"/>
              <a:buChar char="q"/>
            </a:pPr>
            <a:r>
              <a:rPr lang="en-US" sz="2400" b="1" dirty="0">
                <a:solidFill>
                  <a:srgbClr val="0070C0"/>
                </a:solidFill>
                <a:latin typeface="Times New Roman" panose="02020603050405020304" pitchFamily="18" charset="0"/>
                <a:ea typeface="Arial"/>
                <a:cs typeface="Times New Roman" panose="02020603050405020304" pitchFamily="18" charset="0"/>
                <a:sym typeface="Arial"/>
              </a:rPr>
              <a:t> Result analysis</a:t>
            </a:r>
          </a:p>
          <a:p>
            <a:pPr marL="342900" indent="-342900" algn="ct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sp>
        <p:nvSpPr>
          <p:cNvPr id="2" name="Title 4">
            <a:extLst>
              <a:ext uri="{FF2B5EF4-FFF2-40B4-BE49-F238E27FC236}">
                <a16:creationId xmlns:a16="http://schemas.microsoft.com/office/drawing/2014/main" id="{89B4CF52-C5BB-E4D7-86AC-9816754160FF}"/>
              </a:ext>
            </a:extLst>
          </p:cNvPr>
          <p:cNvSpPr txBox="1">
            <a:spLocks/>
          </p:cNvSpPr>
          <p:nvPr/>
        </p:nvSpPr>
        <p:spPr>
          <a:xfrm>
            <a:off x="1686928" y="86121"/>
            <a:ext cx="8579934" cy="738071"/>
          </a:xfrm>
          <a:prstGeom prst="rect">
            <a:avLst/>
          </a:prstGeom>
          <a:solidFill>
            <a:schemeClr val="accent2"/>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bg1"/>
                </a:solidFill>
                <a:latin typeface="Times New Roman" panose="02020603050405020304" pitchFamily="18" charset="0"/>
                <a:cs typeface="Times New Roman" panose="02020603050405020304" pitchFamily="18" charset="0"/>
              </a:rPr>
              <a:t>Objectives</a:t>
            </a:r>
          </a:p>
        </p:txBody>
      </p:sp>
    </p:spTree>
    <p:extLst>
      <p:ext uri="{BB962C8B-B14F-4D97-AF65-F5344CB8AC3E}">
        <p14:creationId xmlns:p14="http://schemas.microsoft.com/office/powerpoint/2010/main" val="3214452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a:extLst>
              <a:ext uri="{FF2B5EF4-FFF2-40B4-BE49-F238E27FC236}">
                <a16:creationId xmlns:a16="http://schemas.microsoft.com/office/drawing/2014/main" id="{285DF4AB-360B-4ABF-A4FD-72A102A907B0}"/>
              </a:ext>
            </a:extLst>
          </p:cNvPr>
          <p:cNvGraphicFramePr>
            <a:graphicFrameLocks noGrp="1"/>
          </p:cNvGraphicFramePr>
          <p:nvPr>
            <p:extLst>
              <p:ext uri="{D42A27DB-BD31-4B8C-83A1-F6EECF244321}">
                <p14:modId xmlns:p14="http://schemas.microsoft.com/office/powerpoint/2010/main" val="3265108412"/>
              </p:ext>
            </p:extLst>
          </p:nvPr>
        </p:nvGraphicFramePr>
        <p:xfrm>
          <a:off x="351182" y="1590262"/>
          <a:ext cx="11489636" cy="4909831"/>
        </p:xfrm>
        <a:graphic>
          <a:graphicData uri="http://schemas.openxmlformats.org/drawingml/2006/table">
            <a:tbl>
              <a:tblPr firstRow="1" bandRow="1"/>
              <a:tblGrid>
                <a:gridCol w="2297927">
                  <a:extLst>
                    <a:ext uri="{9D8B030D-6E8A-4147-A177-3AD203B41FA5}">
                      <a16:colId xmlns:a16="http://schemas.microsoft.com/office/drawing/2014/main" val="20000"/>
                    </a:ext>
                  </a:extLst>
                </a:gridCol>
                <a:gridCol w="2977348">
                  <a:extLst>
                    <a:ext uri="{9D8B030D-6E8A-4147-A177-3AD203B41FA5}">
                      <a16:colId xmlns:a16="http://schemas.microsoft.com/office/drawing/2014/main" val="20001"/>
                    </a:ext>
                  </a:extLst>
                </a:gridCol>
                <a:gridCol w="1985652">
                  <a:extLst>
                    <a:ext uri="{9D8B030D-6E8A-4147-A177-3AD203B41FA5}">
                      <a16:colId xmlns:a16="http://schemas.microsoft.com/office/drawing/2014/main" val="20002"/>
                    </a:ext>
                  </a:extLst>
                </a:gridCol>
                <a:gridCol w="2189310">
                  <a:extLst>
                    <a:ext uri="{9D8B030D-6E8A-4147-A177-3AD203B41FA5}">
                      <a16:colId xmlns:a16="http://schemas.microsoft.com/office/drawing/2014/main" val="20003"/>
                    </a:ext>
                  </a:extLst>
                </a:gridCol>
                <a:gridCol w="2039399">
                  <a:extLst>
                    <a:ext uri="{9D8B030D-6E8A-4147-A177-3AD203B41FA5}">
                      <a16:colId xmlns:a16="http://schemas.microsoft.com/office/drawing/2014/main" val="20004"/>
                    </a:ext>
                  </a:extLst>
                </a:gridCol>
              </a:tblGrid>
              <a:tr h="641715">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Author’s Name</a:t>
                      </a:r>
                    </a:p>
                  </a:txBody>
                  <a:tcPr anchor="ctr">
                    <a:solidFill>
                      <a:schemeClr val="accent1">
                        <a:lumMod val="40000"/>
                        <a:lumOff val="60000"/>
                      </a:schemeClr>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Working</a:t>
                      </a:r>
                      <a:r>
                        <a:rPr lang="en-US" sz="1600" baseline="0" dirty="0">
                          <a:solidFill>
                            <a:schemeClr val="tx1"/>
                          </a:solidFill>
                          <a:latin typeface="Times New Roman" panose="02020603050405020304" pitchFamily="18" charset="0"/>
                          <a:cs typeface="Times New Roman" panose="02020603050405020304" pitchFamily="18" charset="0"/>
                        </a:rPr>
                        <a:t> Principal</a:t>
                      </a:r>
                      <a:endParaRPr lang="en-US" sz="1600" dirty="0">
                        <a:solidFill>
                          <a:schemeClr val="tx1"/>
                        </a:solidFill>
                        <a:latin typeface="Times New Roman" panose="02020603050405020304" pitchFamily="18" charset="0"/>
                        <a:cs typeface="Times New Roman" panose="02020603050405020304" pitchFamily="18" charset="0"/>
                      </a:endParaRPr>
                    </a:p>
                  </a:txBody>
                  <a:tcPr anchor="ctr">
                    <a:solidFill>
                      <a:schemeClr val="accent1">
                        <a:lumMod val="40000"/>
                        <a:lumOff val="60000"/>
                      </a:schemeClr>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Used Algorithms</a:t>
                      </a:r>
                    </a:p>
                  </a:txBody>
                  <a:tcPr anchor="ctr">
                    <a:solidFill>
                      <a:schemeClr val="accent1">
                        <a:lumMod val="40000"/>
                        <a:lumOff val="60000"/>
                      </a:schemeClr>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Classification Accuracy</a:t>
                      </a:r>
                    </a:p>
                  </a:txBody>
                  <a:tcPr anchor="ctr">
                    <a:solidFill>
                      <a:schemeClr val="accent1">
                        <a:lumMod val="40000"/>
                        <a:lumOff val="60000"/>
                      </a:schemeClr>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Year</a:t>
                      </a:r>
                    </a:p>
                  </a:txBody>
                  <a:tcPr anchor="ctr">
                    <a:solidFill>
                      <a:schemeClr val="accent1">
                        <a:lumMod val="40000"/>
                        <a:lumOff val="60000"/>
                      </a:schemeClr>
                    </a:solidFill>
                  </a:tcPr>
                </a:tc>
                <a:extLst>
                  <a:ext uri="{0D108BD9-81ED-4DB2-BD59-A6C34878D82A}">
                    <a16:rowId xmlns:a16="http://schemas.microsoft.com/office/drawing/2014/main" val="10000"/>
                  </a:ext>
                </a:extLst>
              </a:tr>
              <a:tr h="1199731">
                <a:tc>
                  <a:txBody>
                    <a:bodyPr/>
                    <a:lstStyle/>
                    <a:p>
                      <a:r>
                        <a:rPr lang="en-US" sz="1600" dirty="0">
                          <a:solidFill>
                            <a:schemeClr val="tx1"/>
                          </a:solidFill>
                          <a:latin typeface="Times New Roman" panose="02020603050405020304" pitchFamily="18" charset="0"/>
                          <a:cs typeface="Times New Roman" panose="02020603050405020304" pitchFamily="18" charset="0"/>
                        </a:rPr>
                        <a:t>A.Desai, S.Kalaskar, O. Kumbhar and R. Dhumai</a:t>
                      </a:r>
                    </a:p>
                  </a:txBody>
                  <a:tcPr anchor="ct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Binary Classification of cyberbullying using ML model and BERT and a comparative study</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ML model(NB, SVM) and BERT</a:t>
                      </a:r>
                    </a:p>
                  </a:txBody>
                  <a:tcPr anchor="ctr"/>
                </a:tc>
                <a:tc>
                  <a:txBody>
                    <a:bodyPr/>
                    <a:lstStyle/>
                    <a:p>
                      <a:r>
                        <a:rPr lang="en-US" sz="1600" dirty="0">
                          <a:solidFill>
                            <a:schemeClr val="tx1"/>
                          </a:solidFill>
                          <a:latin typeface="Times New Roman" panose="02020603050405020304" pitchFamily="18" charset="0"/>
                          <a:cs typeface="Times New Roman" panose="02020603050405020304" pitchFamily="18" charset="0"/>
                        </a:rPr>
                        <a:t>91.90%</a:t>
                      </a:r>
                    </a:p>
                  </a:txBody>
                  <a:tcPr anchor="ctr"/>
                </a:tc>
                <a:tc>
                  <a:txBody>
                    <a:bodyPr/>
                    <a:lstStyle/>
                    <a:p>
                      <a:r>
                        <a:rPr lang="en-US" sz="1600" dirty="0">
                          <a:solidFill>
                            <a:schemeClr val="tx1"/>
                          </a:solidFill>
                          <a:latin typeface="Times New Roman" panose="02020603050405020304" pitchFamily="18" charset="0"/>
                          <a:cs typeface="Times New Roman" panose="02020603050405020304" pitchFamily="18" charset="0"/>
                        </a:rPr>
                        <a:t>2021</a:t>
                      </a:r>
                    </a:p>
                  </a:txBody>
                  <a:tcPr anchor="ctr"/>
                </a:tc>
                <a:extLst>
                  <a:ext uri="{0D108BD9-81ED-4DB2-BD59-A6C34878D82A}">
                    <a16:rowId xmlns:a16="http://schemas.microsoft.com/office/drawing/2014/main" val="10001"/>
                  </a:ext>
                </a:extLst>
              </a:tr>
              <a:tr h="920723">
                <a:tc>
                  <a:txBody>
                    <a:bodyPr/>
                    <a:lstStyle/>
                    <a:p>
                      <a:r>
                        <a:rPr lang="en-US" sz="1600" dirty="0">
                          <a:solidFill>
                            <a:schemeClr val="tx1"/>
                          </a:solidFill>
                          <a:latin typeface="Times New Roman" panose="02020603050405020304" pitchFamily="18" charset="0"/>
                          <a:cs typeface="Times New Roman" panose="02020603050405020304" pitchFamily="18" charset="0"/>
                        </a:rPr>
                        <a:t>T.Sultan, N.Jahan and R.Basak</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Binary classification of bangla social media comment from both online available data and using OCR. TF-IDF and BoW used as features</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Traditional ML models with boosting </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96%</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2023</a:t>
                      </a:r>
                    </a:p>
                  </a:txBody>
                  <a:tcPr/>
                </a:tc>
                <a:extLst>
                  <a:ext uri="{0D108BD9-81ED-4DB2-BD59-A6C34878D82A}">
                    <a16:rowId xmlns:a16="http://schemas.microsoft.com/office/drawing/2014/main" val="10002"/>
                  </a:ext>
                </a:extLst>
              </a:tr>
              <a:tr h="1757745">
                <a:tc>
                  <a:txBody>
                    <a:bodyPr/>
                    <a:lstStyle/>
                    <a:p>
                      <a:r>
                        <a:rPr lang="en-US" sz="1600" dirty="0">
                          <a:solidFill>
                            <a:schemeClr val="tx1"/>
                          </a:solidFill>
                          <a:latin typeface="Times New Roman" panose="02020603050405020304" pitchFamily="18" charset="0"/>
                          <a:cs typeface="Times New Roman" panose="02020603050405020304" pitchFamily="18" charset="0"/>
                        </a:rPr>
                        <a:t>N.Yuvaraj, V.Chang, B.Gobinathan and A.Pinagapani</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Automatic cyberbully detection from tweets. This approach used combination of various feature selection process like Information gain, Chi-square, and Pearson Correlation</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Linear an non linear deep Decision Tree based algorithm along with DNN and ANN</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99%</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2022</a:t>
                      </a:r>
                    </a:p>
                  </a:txBody>
                  <a:tcPr/>
                </a:tc>
                <a:extLst>
                  <a:ext uri="{0D108BD9-81ED-4DB2-BD59-A6C34878D82A}">
                    <a16:rowId xmlns:a16="http://schemas.microsoft.com/office/drawing/2014/main" val="10003"/>
                  </a:ext>
                </a:extLst>
              </a:tr>
            </a:tbl>
          </a:graphicData>
        </a:graphic>
      </p:graphicFrame>
      <p:sp>
        <p:nvSpPr>
          <p:cNvPr id="16" name="Title 4">
            <a:extLst>
              <a:ext uri="{FF2B5EF4-FFF2-40B4-BE49-F238E27FC236}">
                <a16:creationId xmlns:a16="http://schemas.microsoft.com/office/drawing/2014/main" id="{7DCF870C-BDC0-4B31-A6F9-BBBC55E5BFEC}"/>
              </a:ext>
            </a:extLst>
          </p:cNvPr>
          <p:cNvSpPr txBox="1">
            <a:spLocks/>
          </p:cNvSpPr>
          <p:nvPr/>
        </p:nvSpPr>
        <p:spPr>
          <a:xfrm>
            <a:off x="1647172" y="209724"/>
            <a:ext cx="8543750" cy="737915"/>
          </a:xfrm>
          <a:prstGeom prst="rect">
            <a:avLst/>
          </a:prstGeom>
          <a:solidFill>
            <a:schemeClr val="accent2"/>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3600" b="1" dirty="0">
                <a:solidFill>
                  <a:schemeClr val="bg1"/>
                </a:solidFill>
                <a:latin typeface="Times New Roman" panose="02020603050405020304" pitchFamily="18" charset="0"/>
                <a:cs typeface="Times New Roman" panose="02020603050405020304" pitchFamily="18" charset="0"/>
              </a:rPr>
              <a:t>Related Work</a:t>
            </a:r>
          </a:p>
        </p:txBody>
      </p:sp>
    </p:spTree>
    <p:extLst>
      <p:ext uri="{BB962C8B-B14F-4D97-AF65-F5344CB8AC3E}">
        <p14:creationId xmlns:p14="http://schemas.microsoft.com/office/powerpoint/2010/main" val="3338827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27681</TotalTime>
  <Words>1590</Words>
  <Application>Microsoft Office PowerPoint</Application>
  <PresentationFormat>Widescreen</PresentationFormat>
  <Paragraphs>225</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Md. Asaduzzaman</cp:lastModifiedBy>
  <cp:revision>49</cp:revision>
  <dcterms:created xsi:type="dcterms:W3CDTF">2024-06-06T12:36:51Z</dcterms:created>
  <dcterms:modified xsi:type="dcterms:W3CDTF">2024-09-11T01:52:55Z</dcterms:modified>
</cp:coreProperties>
</file>