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6" r:id="rId5"/>
    <p:sldId id="265" r:id="rId6"/>
    <p:sldId id="259" r:id="rId7"/>
    <p:sldId id="266" r:id="rId8"/>
    <p:sldId id="267" r:id="rId9"/>
    <p:sldId id="263" r:id="rId10"/>
    <p:sldId id="268" r:id="rId11"/>
    <p:sldId id="269" r:id="rId12"/>
    <p:sldId id="275" r:id="rId13"/>
    <p:sldId id="270" r:id="rId14"/>
    <p:sldId id="271" r:id="rId15"/>
    <p:sldId id="272" r:id="rId16"/>
    <p:sldId id="273" r:id="rId17"/>
    <p:sldId id="274" r:id="rId18"/>
    <p:sldId id="277" r:id="rId19"/>
    <p:sldId id="264" r:id="rId20"/>
    <p:sldId id="260" r:id="rId21"/>
    <p:sldId id="261" r:id="rId22"/>
    <p:sldId id="26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F22D69-7004-4B7F-B6B2-1DA1465817A0}" v="79" dt="2021-08-09T16:14:32.439"/>
    <p1510:client id="{5E23527E-3CE1-4A11-A8E8-14E8E3E121CF}" v="8" dt="2021-07-27T01:30:30.7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edi hasan joy" userId="S::18-38413-2@student.aiub.edu::f929bac7-bf29-416e-a44d-02a2d4f51fff" providerId="AD" clId="Web-{41F22D69-7004-4B7F-B6B2-1DA1465817A0}"/>
    <pc:docChg chg="addSld modSld">
      <pc:chgData name="mehedi hasan joy" userId="S::18-38413-2@student.aiub.edu::f929bac7-bf29-416e-a44d-02a2d4f51fff" providerId="AD" clId="Web-{41F22D69-7004-4B7F-B6B2-1DA1465817A0}" dt="2021-08-09T16:14:28.908" v="50" actId="20577"/>
      <pc:docMkLst>
        <pc:docMk/>
      </pc:docMkLst>
      <pc:sldChg chg="addSp modSp new">
        <pc:chgData name="mehedi hasan joy" userId="S::18-38413-2@student.aiub.edu::f929bac7-bf29-416e-a44d-02a2d4f51fff" providerId="AD" clId="Web-{41F22D69-7004-4B7F-B6B2-1DA1465817A0}" dt="2021-08-09T16:14:28.908" v="50" actId="20577"/>
        <pc:sldMkLst>
          <pc:docMk/>
          <pc:sldMk cId="374516491" sldId="277"/>
        </pc:sldMkLst>
        <pc:spChg chg="mod">
          <ac:chgData name="mehedi hasan joy" userId="S::18-38413-2@student.aiub.edu::f929bac7-bf29-416e-a44d-02a2d4f51fff" providerId="AD" clId="Web-{41F22D69-7004-4B7F-B6B2-1DA1465817A0}" dt="2021-08-09T16:13:10.872" v="17" actId="20577"/>
          <ac:spMkLst>
            <pc:docMk/>
            <pc:sldMk cId="374516491" sldId="277"/>
            <ac:spMk id="2" creationId="{69EA3DC1-54A1-4A33-96EC-AAC36D0F37B4}"/>
          </ac:spMkLst>
        </pc:spChg>
        <pc:spChg chg="add mod">
          <ac:chgData name="mehedi hasan joy" userId="S::18-38413-2@student.aiub.edu::f929bac7-bf29-416e-a44d-02a2d4f51fff" providerId="AD" clId="Web-{41F22D69-7004-4B7F-B6B2-1DA1465817A0}" dt="2021-08-09T16:14:28.908" v="50" actId="20577"/>
          <ac:spMkLst>
            <pc:docMk/>
            <pc:sldMk cId="374516491" sldId="277"/>
            <ac:spMk id="3" creationId="{9FB6B3FD-F674-47E6-AF84-5EB4AFD37F2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34019F3-EC6C-4F48-8AC8-105DA07800DE}"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CECF3-4647-4FCB-B2D7-756DEF6C0068}" type="slidenum">
              <a:rPr lang="en-US" smtClean="0"/>
              <a:t>‹#›</a:t>
            </a:fld>
            <a:endParaRPr lang="en-US"/>
          </a:p>
        </p:txBody>
      </p:sp>
    </p:spTree>
    <p:extLst>
      <p:ext uri="{BB962C8B-B14F-4D97-AF65-F5344CB8AC3E}">
        <p14:creationId xmlns:p14="http://schemas.microsoft.com/office/powerpoint/2010/main" val="3747178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34019F3-EC6C-4F48-8AC8-105DA07800DE}" type="datetimeFigureOut">
              <a:rPr lang="en-US" smtClean="0"/>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CECF3-4647-4FCB-B2D7-756DEF6C0068}" type="slidenum">
              <a:rPr lang="en-US" smtClean="0"/>
              <a:t>‹#›</a:t>
            </a:fld>
            <a:endParaRPr lang="en-US"/>
          </a:p>
        </p:txBody>
      </p:sp>
    </p:spTree>
    <p:extLst>
      <p:ext uri="{BB962C8B-B14F-4D97-AF65-F5344CB8AC3E}">
        <p14:creationId xmlns:p14="http://schemas.microsoft.com/office/powerpoint/2010/main" val="2896992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34019F3-EC6C-4F48-8AC8-105DA07800DE}"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CECF3-4647-4FCB-B2D7-756DEF6C0068}" type="slidenum">
              <a:rPr lang="en-US" smtClean="0"/>
              <a:t>‹#›</a:t>
            </a:fld>
            <a:endParaRPr lang="en-US"/>
          </a:p>
        </p:txBody>
      </p:sp>
    </p:spTree>
    <p:extLst>
      <p:ext uri="{BB962C8B-B14F-4D97-AF65-F5344CB8AC3E}">
        <p14:creationId xmlns:p14="http://schemas.microsoft.com/office/powerpoint/2010/main" val="2037042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34019F3-EC6C-4F48-8AC8-105DA07800DE}"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CECF3-4647-4FCB-B2D7-756DEF6C006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351642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4019F3-EC6C-4F48-8AC8-105DA07800DE}"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CECF3-4647-4FCB-B2D7-756DEF6C0068}" type="slidenum">
              <a:rPr lang="en-US" smtClean="0"/>
              <a:t>‹#›</a:t>
            </a:fld>
            <a:endParaRPr lang="en-US"/>
          </a:p>
        </p:txBody>
      </p:sp>
    </p:spTree>
    <p:extLst>
      <p:ext uri="{BB962C8B-B14F-4D97-AF65-F5344CB8AC3E}">
        <p14:creationId xmlns:p14="http://schemas.microsoft.com/office/powerpoint/2010/main" val="3807474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4019F3-EC6C-4F48-8AC8-105DA07800DE}" type="datetimeFigureOut">
              <a:rPr lang="en-US" smtClean="0"/>
              <a:t>8/9/2021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CECF3-4647-4FCB-B2D7-756DEF6C0068}" type="slidenum">
              <a:rPr lang="en-US" smtClean="0"/>
              <a:t>‹#›</a:t>
            </a:fld>
            <a:endParaRPr lang="en-US"/>
          </a:p>
        </p:txBody>
      </p:sp>
    </p:spTree>
    <p:extLst>
      <p:ext uri="{BB962C8B-B14F-4D97-AF65-F5344CB8AC3E}">
        <p14:creationId xmlns:p14="http://schemas.microsoft.com/office/powerpoint/2010/main" val="3217177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4019F3-EC6C-4F48-8AC8-105DA07800DE}" type="datetimeFigureOut">
              <a:rPr lang="en-US" smtClean="0"/>
              <a:t>8/9/2021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CECF3-4647-4FCB-B2D7-756DEF6C0068}" type="slidenum">
              <a:rPr lang="en-US" smtClean="0"/>
              <a:t>‹#›</a:t>
            </a:fld>
            <a:endParaRPr lang="en-US"/>
          </a:p>
        </p:txBody>
      </p:sp>
    </p:spTree>
    <p:extLst>
      <p:ext uri="{BB962C8B-B14F-4D97-AF65-F5344CB8AC3E}">
        <p14:creationId xmlns:p14="http://schemas.microsoft.com/office/powerpoint/2010/main" val="3656354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4019F3-EC6C-4F48-8AC8-105DA07800DE}"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CECF3-4647-4FCB-B2D7-756DEF6C0068}" type="slidenum">
              <a:rPr lang="en-US" smtClean="0"/>
              <a:t>‹#›</a:t>
            </a:fld>
            <a:endParaRPr lang="en-US"/>
          </a:p>
        </p:txBody>
      </p:sp>
    </p:spTree>
    <p:extLst>
      <p:ext uri="{BB962C8B-B14F-4D97-AF65-F5344CB8AC3E}">
        <p14:creationId xmlns:p14="http://schemas.microsoft.com/office/powerpoint/2010/main" val="369617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4019F3-EC6C-4F48-8AC8-105DA07800DE}"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CECF3-4647-4FCB-B2D7-756DEF6C0068}" type="slidenum">
              <a:rPr lang="en-US" smtClean="0"/>
              <a:t>‹#›</a:t>
            </a:fld>
            <a:endParaRPr lang="en-US"/>
          </a:p>
        </p:txBody>
      </p:sp>
    </p:spTree>
    <p:extLst>
      <p:ext uri="{BB962C8B-B14F-4D97-AF65-F5344CB8AC3E}">
        <p14:creationId xmlns:p14="http://schemas.microsoft.com/office/powerpoint/2010/main" val="1990480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234019F3-EC6C-4F48-8AC8-105DA07800DE}"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CECF3-4647-4FCB-B2D7-756DEF6C0068}" type="slidenum">
              <a:rPr lang="en-US" smtClean="0"/>
              <a:t>‹#›</a:t>
            </a:fld>
            <a:endParaRPr lang="en-US"/>
          </a:p>
        </p:txBody>
      </p:sp>
    </p:spTree>
    <p:extLst>
      <p:ext uri="{BB962C8B-B14F-4D97-AF65-F5344CB8AC3E}">
        <p14:creationId xmlns:p14="http://schemas.microsoft.com/office/powerpoint/2010/main" val="1787686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4019F3-EC6C-4F48-8AC8-105DA07800DE}"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ACECF3-4647-4FCB-B2D7-756DEF6C0068}" type="slidenum">
              <a:rPr lang="en-US" smtClean="0"/>
              <a:t>‹#›</a:t>
            </a:fld>
            <a:endParaRPr lang="en-US"/>
          </a:p>
        </p:txBody>
      </p:sp>
    </p:spTree>
    <p:extLst>
      <p:ext uri="{BB962C8B-B14F-4D97-AF65-F5344CB8AC3E}">
        <p14:creationId xmlns:p14="http://schemas.microsoft.com/office/powerpoint/2010/main" val="1406735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4019F3-EC6C-4F48-8AC8-105DA07800DE}" type="datetimeFigureOut">
              <a:rPr lang="en-US" smtClean="0"/>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CECF3-4647-4FCB-B2D7-756DEF6C0068}" type="slidenum">
              <a:rPr lang="en-US" smtClean="0"/>
              <a:t>‹#›</a:t>
            </a:fld>
            <a:endParaRPr lang="en-US"/>
          </a:p>
        </p:txBody>
      </p:sp>
    </p:spTree>
    <p:extLst>
      <p:ext uri="{BB962C8B-B14F-4D97-AF65-F5344CB8AC3E}">
        <p14:creationId xmlns:p14="http://schemas.microsoft.com/office/powerpoint/2010/main" val="2902287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4019F3-EC6C-4F48-8AC8-105DA07800DE}" type="datetimeFigureOut">
              <a:rPr lang="en-US" smtClean="0"/>
              <a:t>8/9/2021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ACECF3-4647-4FCB-B2D7-756DEF6C0068}" type="slidenum">
              <a:rPr lang="en-US" smtClean="0"/>
              <a:t>‹#›</a:t>
            </a:fld>
            <a:endParaRPr lang="en-US"/>
          </a:p>
        </p:txBody>
      </p:sp>
    </p:spTree>
    <p:extLst>
      <p:ext uri="{BB962C8B-B14F-4D97-AF65-F5344CB8AC3E}">
        <p14:creationId xmlns:p14="http://schemas.microsoft.com/office/powerpoint/2010/main" val="207300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234019F3-EC6C-4F48-8AC8-105DA07800DE}" type="datetimeFigureOut">
              <a:rPr lang="en-US" smtClean="0"/>
              <a:t>8/9/2021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1ACECF3-4647-4FCB-B2D7-756DEF6C0068}" type="slidenum">
              <a:rPr lang="en-US" smtClean="0"/>
              <a:t>‹#›</a:t>
            </a:fld>
            <a:endParaRPr lang="en-US"/>
          </a:p>
        </p:txBody>
      </p:sp>
    </p:spTree>
    <p:extLst>
      <p:ext uri="{BB962C8B-B14F-4D97-AF65-F5344CB8AC3E}">
        <p14:creationId xmlns:p14="http://schemas.microsoft.com/office/powerpoint/2010/main" val="2687727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34019F3-EC6C-4F48-8AC8-105DA07800DE}" type="datetimeFigureOut">
              <a:rPr lang="en-US" smtClean="0"/>
              <a:t>8/9/2021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1ACECF3-4647-4FCB-B2D7-756DEF6C0068}" type="slidenum">
              <a:rPr lang="en-US" smtClean="0"/>
              <a:t>‹#›</a:t>
            </a:fld>
            <a:endParaRPr lang="en-US"/>
          </a:p>
        </p:txBody>
      </p:sp>
    </p:spTree>
    <p:extLst>
      <p:ext uri="{BB962C8B-B14F-4D97-AF65-F5344CB8AC3E}">
        <p14:creationId xmlns:p14="http://schemas.microsoft.com/office/powerpoint/2010/main" val="3937288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34019F3-EC6C-4F48-8AC8-105DA07800DE}" type="datetimeFigureOut">
              <a:rPr lang="en-US" smtClean="0"/>
              <a:t>8/9/2021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1ACECF3-4647-4FCB-B2D7-756DEF6C0068}" type="slidenum">
              <a:rPr lang="en-US" smtClean="0"/>
              <a:t>‹#›</a:t>
            </a:fld>
            <a:endParaRPr lang="en-US"/>
          </a:p>
        </p:txBody>
      </p:sp>
    </p:spTree>
    <p:extLst>
      <p:ext uri="{BB962C8B-B14F-4D97-AF65-F5344CB8AC3E}">
        <p14:creationId xmlns:p14="http://schemas.microsoft.com/office/powerpoint/2010/main" val="427000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34019F3-EC6C-4F48-8AC8-105DA07800DE}" type="datetimeFigureOut">
              <a:rPr lang="en-US" smtClean="0"/>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ACECF3-4647-4FCB-B2D7-756DEF6C0068}" type="slidenum">
              <a:rPr lang="en-US" smtClean="0"/>
              <a:t>‹#›</a:t>
            </a:fld>
            <a:endParaRPr lang="en-US"/>
          </a:p>
        </p:txBody>
      </p:sp>
    </p:spTree>
    <p:extLst>
      <p:ext uri="{BB962C8B-B14F-4D97-AF65-F5344CB8AC3E}">
        <p14:creationId xmlns:p14="http://schemas.microsoft.com/office/powerpoint/2010/main" val="917826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34019F3-EC6C-4F48-8AC8-105DA07800DE}" type="datetimeFigureOut">
              <a:rPr lang="en-US" smtClean="0"/>
              <a:t>8/9/2021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1ACECF3-4647-4FCB-B2D7-756DEF6C0068}" type="slidenum">
              <a:rPr lang="en-US" smtClean="0"/>
              <a:t>‹#›</a:t>
            </a:fld>
            <a:endParaRPr lang="en-US"/>
          </a:p>
        </p:txBody>
      </p:sp>
    </p:spTree>
    <p:extLst>
      <p:ext uri="{BB962C8B-B14F-4D97-AF65-F5344CB8AC3E}">
        <p14:creationId xmlns:p14="http://schemas.microsoft.com/office/powerpoint/2010/main" val="28722993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4071" y="996287"/>
            <a:ext cx="8825658" cy="1078838"/>
          </a:xfrm>
        </p:spPr>
        <p:txBody>
          <a:bodyPr/>
          <a:lstStyle/>
          <a:p>
            <a:r>
              <a:rPr lang="en-US" sz="4400">
                <a:latin typeface="Agency FB" panose="020B0503020202020204" pitchFamily="34" charset="0"/>
              </a:rPr>
              <a:t>Computer Vision &amp; Pattern Recognition</a:t>
            </a:r>
          </a:p>
        </p:txBody>
      </p:sp>
      <p:sp>
        <p:nvSpPr>
          <p:cNvPr id="4" name="Title 1"/>
          <p:cNvSpPr txBox="1">
            <a:spLocks/>
          </p:cNvSpPr>
          <p:nvPr/>
        </p:nvSpPr>
        <p:spPr>
          <a:xfrm>
            <a:off x="1154955" y="2866695"/>
            <a:ext cx="8825658" cy="1392071"/>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latin typeface="Agency FB" panose="020B0503020202020204" pitchFamily="34" charset="0"/>
              </a:rPr>
              <a:t>Topic: GAN for Object Detection</a:t>
            </a:r>
          </a:p>
          <a:p>
            <a:r>
              <a:rPr lang="en-US" sz="2400">
                <a:latin typeface="Agency FB" panose="020B0503020202020204" pitchFamily="34" charset="0"/>
              </a:rPr>
              <a:t>Paper Name: Analyzing and Improving the Image Quality of StyleGAN</a:t>
            </a:r>
          </a:p>
        </p:txBody>
      </p:sp>
    </p:spTree>
    <p:extLst>
      <p:ext uri="{BB962C8B-B14F-4D97-AF65-F5344CB8AC3E}">
        <p14:creationId xmlns:p14="http://schemas.microsoft.com/office/powerpoint/2010/main" val="431978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871A-B3DA-47D5-ACD7-74448C75E507}"/>
              </a:ext>
            </a:extLst>
          </p:cNvPr>
          <p:cNvSpPr>
            <a:spLocks noGrp="1"/>
          </p:cNvSpPr>
          <p:nvPr>
            <p:ph type="title"/>
          </p:nvPr>
        </p:nvSpPr>
        <p:spPr>
          <a:xfrm>
            <a:off x="646111" y="452718"/>
            <a:ext cx="9404723" cy="1400530"/>
          </a:xfrm>
        </p:spPr>
        <p:txBody>
          <a:bodyPr vert="horz" lIns="91440" tIns="45720" rIns="91440" bIns="45720" rtlCol="0" anchor="t">
            <a:normAutofit/>
          </a:bodyPr>
          <a:lstStyle/>
          <a:p>
            <a:pPr>
              <a:lnSpc>
                <a:spcPct val="90000"/>
              </a:lnSpc>
            </a:pPr>
            <a:r>
              <a:rPr lang="en-US" sz="2900"/>
              <a:t>Random examples with low PPL (≤ 10th percentile). &amp; with high PPL (≥ 90th percentile)</a:t>
            </a:r>
          </a:p>
        </p:txBody>
      </p:sp>
      <p:pic>
        <p:nvPicPr>
          <p:cNvPr id="6" name="Picture 6">
            <a:extLst>
              <a:ext uri="{FF2B5EF4-FFF2-40B4-BE49-F238E27FC236}">
                <a16:creationId xmlns:a16="http://schemas.microsoft.com/office/drawing/2014/main" id="{761093B5-BEDF-49E4-9126-3EF24AABD4D2}"/>
              </a:ext>
            </a:extLst>
          </p:cNvPr>
          <p:cNvPicPr>
            <a:picLocks noChangeAspect="1"/>
          </p:cNvPicPr>
          <p:nvPr/>
        </p:nvPicPr>
        <p:blipFill rotWithShape="1">
          <a:blip r:embed="rId3"/>
          <a:srcRect l="3017" r="1" b="1"/>
          <a:stretch/>
        </p:blipFill>
        <p:spPr>
          <a:xfrm>
            <a:off x="1106423" y="2052917"/>
            <a:ext cx="4987988" cy="2044400"/>
          </a:xfrm>
          <a:prstGeom prst="rect">
            <a:avLst/>
          </a:prstGeom>
          <a:effectLst>
            <a:outerShdw blurRad="50800" dist="38100" dir="5400000" algn="t" rotWithShape="0">
              <a:prstClr val="black">
                <a:alpha val="43000"/>
              </a:prstClr>
            </a:outerShdw>
          </a:effectLst>
        </p:spPr>
      </p:pic>
      <p:pic>
        <p:nvPicPr>
          <p:cNvPr id="4" name="Picture 4" descr="Chart, histogram&#10;&#10;Description automatically generated">
            <a:extLst>
              <a:ext uri="{FF2B5EF4-FFF2-40B4-BE49-F238E27FC236}">
                <a16:creationId xmlns:a16="http://schemas.microsoft.com/office/drawing/2014/main" id="{940609EB-4A53-46CC-A07D-2016C0A1C0AD}"/>
              </a:ext>
            </a:extLst>
          </p:cNvPr>
          <p:cNvPicPr>
            <a:picLocks noGrp="1" noChangeAspect="1"/>
          </p:cNvPicPr>
          <p:nvPr>
            <p:ph idx="1"/>
          </p:nvPr>
        </p:nvPicPr>
        <p:blipFill rotWithShape="1">
          <a:blip r:embed="rId4"/>
          <a:srcRect l="158" r="21158"/>
          <a:stretch/>
        </p:blipFill>
        <p:spPr>
          <a:xfrm>
            <a:off x="1106423" y="4203998"/>
            <a:ext cx="4987988" cy="2044400"/>
          </a:xfrm>
          <a:prstGeom prst="rect">
            <a:avLst/>
          </a:prstGeom>
          <a:effectLst>
            <a:outerShdw blurRad="50800" dist="38100" dir="5400000" algn="t" rotWithShape="0">
              <a:prstClr val="black">
                <a:alpha val="43000"/>
              </a:prstClr>
            </a:outerShdw>
          </a:effectLst>
        </p:spPr>
      </p:pic>
      <p:sp>
        <p:nvSpPr>
          <p:cNvPr id="5" name="TextBox 4">
            <a:extLst>
              <a:ext uri="{FF2B5EF4-FFF2-40B4-BE49-F238E27FC236}">
                <a16:creationId xmlns:a16="http://schemas.microsoft.com/office/drawing/2014/main" id="{9CABB167-63BE-4915-9D33-9B62877DB691}"/>
              </a:ext>
            </a:extLst>
          </p:cNvPr>
          <p:cNvSpPr txBox="1"/>
          <p:nvPr/>
        </p:nvSpPr>
        <p:spPr>
          <a:xfrm>
            <a:off x="6762283" y="2052918"/>
            <a:ext cx="4755540" cy="419548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spcBef>
                <a:spcPts val="1000"/>
              </a:spcBef>
              <a:buClr>
                <a:schemeClr val="bg2">
                  <a:lumMod val="40000"/>
                  <a:lumOff val="60000"/>
                </a:schemeClr>
              </a:buClr>
              <a:buSzPct val="80000"/>
              <a:buFont typeface="Wingdings 3" charset="2"/>
              <a:buChar char=""/>
            </a:pPr>
            <a:r>
              <a:rPr lang="en-US">
                <a:latin typeface="+mj-lt"/>
                <a:ea typeface="+mj-ea"/>
                <a:cs typeface="+mj-cs"/>
              </a:rPr>
              <a:t>PPL (smoother generator mapping) appears to correlate with higher overall image quality</a:t>
            </a:r>
          </a:p>
          <a:p>
            <a:pPr>
              <a:spcBef>
                <a:spcPts val="1000"/>
              </a:spcBef>
              <a:buClr>
                <a:srgbClr val="8AD0D6"/>
              </a:buClr>
              <a:buSzPct val="80000"/>
              <a:buFont typeface="Wingdings 3" charset="2"/>
              <a:buChar char=""/>
            </a:pPr>
            <a:endParaRPr lang="en-US">
              <a:latin typeface="+mj-lt"/>
              <a:ea typeface="+mj-ea"/>
              <a:cs typeface="+mj-cs"/>
            </a:endParaRPr>
          </a:p>
          <a:p>
            <a:pPr>
              <a:spcBef>
                <a:spcPts val="1000"/>
              </a:spcBef>
              <a:buClr>
                <a:srgbClr val="8AD0D6"/>
              </a:buClr>
              <a:buSzPct val="80000"/>
              <a:buFont typeface="Wingdings 3" charset="2"/>
              <a:buChar char=""/>
            </a:pPr>
            <a:r>
              <a:rPr lang="en-US">
                <a:ea typeface="+mn-lt"/>
                <a:cs typeface="+mn-lt"/>
              </a:rPr>
              <a:t>It is not immediately obvious why a low PPL should correlate with image quality. We hypothesize that during training, as the discriminator penalizes </a:t>
            </a:r>
            <a:r>
              <a:rPr lang="en-US" b="1" u="sng">
                <a:ea typeface="+mn-lt"/>
                <a:cs typeface="+mn-lt"/>
              </a:rPr>
              <a:t>broken images</a:t>
            </a:r>
            <a:r>
              <a:rPr lang="en-US" b="1">
                <a:ea typeface="+mn-lt"/>
                <a:cs typeface="+mn-lt"/>
              </a:rPr>
              <a:t>,</a:t>
            </a:r>
            <a:r>
              <a:rPr lang="en-US">
                <a:ea typeface="+mn-lt"/>
                <a:cs typeface="+mn-lt"/>
              </a:rPr>
              <a:t> the most direct way for the generator to improve is to effectively stretch the region of latent space that yields good images.</a:t>
            </a:r>
            <a:endParaRPr lang="en-US">
              <a:latin typeface="+mj-lt"/>
              <a:ea typeface="+mj-ea"/>
              <a:cs typeface="+mj-cs"/>
            </a:endParaRPr>
          </a:p>
        </p:txBody>
      </p:sp>
    </p:spTree>
    <p:extLst>
      <p:ext uri="{BB962C8B-B14F-4D97-AF65-F5344CB8AC3E}">
        <p14:creationId xmlns:p14="http://schemas.microsoft.com/office/powerpoint/2010/main" val="100489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4A82-81A1-43BB-9F01-40891112C32A}"/>
              </a:ext>
            </a:extLst>
          </p:cNvPr>
          <p:cNvSpPr>
            <a:spLocks noGrp="1"/>
          </p:cNvSpPr>
          <p:nvPr>
            <p:ph type="title"/>
          </p:nvPr>
        </p:nvSpPr>
        <p:spPr/>
        <p:txBody>
          <a:bodyPr/>
          <a:lstStyle/>
          <a:p>
            <a:r>
              <a:rPr lang="en-US"/>
              <a:t>Solution: </a:t>
            </a:r>
          </a:p>
        </p:txBody>
      </p:sp>
      <p:sp>
        <p:nvSpPr>
          <p:cNvPr id="3" name="Content Placeholder 2">
            <a:extLst>
              <a:ext uri="{FF2B5EF4-FFF2-40B4-BE49-F238E27FC236}">
                <a16:creationId xmlns:a16="http://schemas.microsoft.com/office/drawing/2014/main" id="{9E4E77DD-D2B8-4AE8-8E61-C6708444580F}"/>
              </a:ext>
            </a:extLst>
          </p:cNvPr>
          <p:cNvSpPr>
            <a:spLocks noGrp="1"/>
          </p:cNvSpPr>
          <p:nvPr>
            <p:ph idx="1"/>
          </p:nvPr>
        </p:nvSpPr>
        <p:spPr/>
        <p:txBody>
          <a:bodyPr vert="horz" lIns="91440" tIns="45720" rIns="91440" bIns="45720" rtlCol="0" anchor="t">
            <a:normAutofit/>
          </a:bodyPr>
          <a:lstStyle/>
          <a:p>
            <a:r>
              <a:rPr lang="en-US" dirty="0">
                <a:ea typeface="+mj-lt"/>
                <a:cs typeface="+mj-lt"/>
              </a:rPr>
              <a:t>A new image </a:t>
            </a:r>
            <a:r>
              <a:rPr lang="en-US" b="1" i="1" dirty="0" err="1">
                <a:ea typeface="+mj-lt"/>
                <a:cs typeface="+mj-lt"/>
              </a:rPr>
              <a:t>regularizer</a:t>
            </a:r>
            <a:r>
              <a:rPr lang="en-US" b="1" i="1" dirty="0">
                <a:ea typeface="+mj-lt"/>
                <a:cs typeface="+mj-lt"/>
              </a:rPr>
              <a:t>  </a:t>
            </a:r>
            <a:r>
              <a:rPr lang="en-US" dirty="0">
                <a:ea typeface="+mj-lt"/>
                <a:cs typeface="+mj-lt"/>
              </a:rPr>
              <a:t>that aims for a smoother generator mapping without this drawback.</a:t>
            </a:r>
          </a:p>
          <a:p>
            <a:pPr>
              <a:buClr>
                <a:srgbClr val="8AD0D6"/>
              </a:buClr>
            </a:pPr>
            <a:endParaRPr lang="en-US" dirty="0"/>
          </a:p>
          <a:p>
            <a:pPr>
              <a:buClr>
                <a:srgbClr val="8AD0D6"/>
              </a:buClr>
            </a:pPr>
            <a:r>
              <a:rPr lang="en-US" dirty="0">
                <a:ea typeface="+mj-lt"/>
                <a:cs typeface="+mj-lt"/>
              </a:rPr>
              <a:t>1. Lazy regularization: We observe that the regularization terms can be computed less frequently than the main loss function</a:t>
            </a:r>
          </a:p>
          <a:p>
            <a:pPr>
              <a:buClr>
                <a:srgbClr val="8AD0D6"/>
              </a:buClr>
            </a:pPr>
            <a:endParaRPr lang="en-US" dirty="0"/>
          </a:p>
          <a:p>
            <a:pPr>
              <a:buClr>
                <a:srgbClr val="8AD0D6"/>
              </a:buClr>
            </a:pPr>
            <a:r>
              <a:rPr lang="en-US" dirty="0"/>
              <a:t>2. </a:t>
            </a:r>
            <a:r>
              <a:rPr lang="en-US" dirty="0">
                <a:ea typeface="+mj-lt"/>
                <a:cs typeface="+mj-lt"/>
              </a:rPr>
              <a:t>Path length regularization: we notice that path length regularization leads to more reliable and consistently behaving models, making architecture exploration easier.</a:t>
            </a:r>
            <a:endParaRPr lang="en-US" dirty="0"/>
          </a:p>
        </p:txBody>
      </p:sp>
    </p:spTree>
    <p:extLst>
      <p:ext uri="{BB962C8B-B14F-4D97-AF65-F5344CB8AC3E}">
        <p14:creationId xmlns:p14="http://schemas.microsoft.com/office/powerpoint/2010/main" val="1596120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2641" y="1145310"/>
            <a:ext cx="8412480" cy="1274619"/>
          </a:xfrm>
        </p:spPr>
        <p:txBody>
          <a:bodyPr/>
          <a:lstStyle/>
          <a:p>
            <a:r>
              <a:rPr lang="en-US" sz="4400" dirty="0"/>
              <a:t>4.Progressive growing revisited</a:t>
            </a:r>
          </a:p>
        </p:txBody>
      </p:sp>
      <p:sp>
        <p:nvSpPr>
          <p:cNvPr id="3" name="Subtitle 2"/>
          <p:cNvSpPr>
            <a:spLocks noGrp="1"/>
          </p:cNvSpPr>
          <p:nvPr>
            <p:ph type="subTitle" idx="1"/>
          </p:nvPr>
        </p:nvSpPr>
        <p:spPr>
          <a:xfrm>
            <a:off x="1776548" y="2481943"/>
            <a:ext cx="8464732" cy="3156857"/>
          </a:xfrm>
        </p:spPr>
        <p:txBody>
          <a:bodyPr>
            <a:normAutofit/>
          </a:bodyPr>
          <a:lstStyle/>
          <a:p>
            <a:r>
              <a:rPr lang="en-US" sz="3200" b="1" dirty="0"/>
              <a:t>                                      </a:t>
            </a:r>
            <a:r>
              <a:rPr lang="en-US" sz="2400" dirty="0"/>
              <a:t>by</a:t>
            </a:r>
          </a:p>
          <a:p>
            <a:r>
              <a:rPr lang="en-US" sz="3200" b="1" dirty="0"/>
              <a:t>                          </a:t>
            </a:r>
            <a:r>
              <a:rPr lang="en-US" sz="2400" b="1" dirty="0"/>
              <a:t>MD. Shihab Hossain</a:t>
            </a:r>
          </a:p>
          <a:p>
            <a:r>
              <a:rPr lang="en-US" sz="2400" dirty="0"/>
              <a:t>                                       ID: 18-38131-2</a:t>
            </a:r>
          </a:p>
          <a:p>
            <a:r>
              <a:rPr lang="en-US" sz="2400" dirty="0"/>
              <a:t>                                          </a:t>
            </a:r>
          </a:p>
        </p:txBody>
      </p:sp>
    </p:spTree>
    <p:extLst>
      <p:ext uri="{BB962C8B-B14F-4D97-AF65-F5344CB8AC3E}">
        <p14:creationId xmlns:p14="http://schemas.microsoft.com/office/powerpoint/2010/main" val="3371216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         </a:t>
            </a:r>
          </a:p>
        </p:txBody>
      </p:sp>
      <p:sp>
        <p:nvSpPr>
          <p:cNvPr id="3" name="Content Placeholder 2"/>
          <p:cNvSpPr>
            <a:spLocks noGrp="1"/>
          </p:cNvSpPr>
          <p:nvPr>
            <p:ph idx="1"/>
          </p:nvPr>
        </p:nvSpPr>
        <p:spPr>
          <a:xfrm>
            <a:off x="1524000" y="2162175"/>
            <a:ext cx="9163050" cy="4086224"/>
          </a:xfrm>
        </p:spPr>
        <p:txBody>
          <a:bodyPr>
            <a:normAutofit/>
          </a:bodyPr>
          <a:lstStyle/>
          <a:p>
            <a:pPr marL="0" indent="0">
              <a:buNone/>
            </a:pPr>
            <a:r>
              <a:rPr lang="en-US" sz="2600" dirty="0"/>
              <a:t>Progressive growing has been very successful in stabilizing high-resolution image synthesis, but it causes its own characteristic artifacts. The key issue is that the progressively grown generator appears to have a strong location preference for details.</a:t>
            </a:r>
          </a:p>
        </p:txBody>
      </p:sp>
    </p:spTree>
    <p:extLst>
      <p:ext uri="{BB962C8B-B14F-4D97-AF65-F5344CB8AC3E}">
        <p14:creationId xmlns:p14="http://schemas.microsoft.com/office/powerpoint/2010/main" val="3203672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04293" y="2114548"/>
            <a:ext cx="10154257" cy="4195481"/>
          </a:xfrm>
        </p:spPr>
        <p:txBody>
          <a:bodyPr/>
          <a:lstStyle/>
          <a:p>
            <a:endParaRPr lang="en-US" dirty="0"/>
          </a:p>
          <a:p>
            <a:endParaRPr lang="en-US" dirty="0"/>
          </a:p>
          <a:p>
            <a:endParaRPr lang="en-US" dirty="0"/>
          </a:p>
          <a:p>
            <a:pPr marL="0" indent="0">
              <a:buNone/>
            </a:pPr>
            <a:endParaRPr lang="en-US" dirty="0"/>
          </a:p>
          <a:p>
            <a:pPr marL="0" indent="0">
              <a:buNone/>
            </a:pPr>
            <a:endParaRPr lang="en-US" dirty="0"/>
          </a:p>
          <a:p>
            <a:pPr marL="0" indent="0">
              <a:buNone/>
            </a:pPr>
            <a:r>
              <a:rPr lang="en-US" sz="2400" dirty="0"/>
              <a:t>we simplify this design by </a:t>
            </a:r>
            <a:r>
              <a:rPr lang="en-US" sz="2400" dirty="0" err="1"/>
              <a:t>upsampling</a:t>
            </a:r>
            <a:r>
              <a:rPr lang="en-US" sz="2400" dirty="0"/>
              <a:t> and summing the contributions of RGB outputs corresponding to different resolutions. In the discriminator, we similarly provide the </a:t>
            </a:r>
            <a:r>
              <a:rPr lang="en-US" sz="2400" dirty="0" err="1"/>
              <a:t>downsampled</a:t>
            </a:r>
            <a:r>
              <a:rPr lang="en-US" sz="2400" dirty="0"/>
              <a:t> image to each resolution block of the discriminator. We use bilinear filtering in all up and </a:t>
            </a:r>
            <a:r>
              <a:rPr lang="en-US" sz="2400" dirty="0" err="1"/>
              <a:t>downsampling</a:t>
            </a:r>
            <a:r>
              <a:rPr lang="en-US" sz="2400" dirty="0"/>
              <a:t> operations.</a:t>
            </a:r>
          </a:p>
        </p:txBody>
      </p:sp>
      <p:pic>
        <p:nvPicPr>
          <p:cNvPr id="6" name="Picture 5"/>
          <p:cNvPicPr>
            <a:picLocks noChangeAspect="1"/>
          </p:cNvPicPr>
          <p:nvPr/>
        </p:nvPicPr>
        <p:blipFill>
          <a:blip r:embed="rId2"/>
          <a:stretch>
            <a:fillRect/>
          </a:stretch>
        </p:blipFill>
        <p:spPr>
          <a:xfrm>
            <a:off x="1943100" y="616884"/>
            <a:ext cx="7429500" cy="3545541"/>
          </a:xfrm>
          <a:prstGeom prst="rect">
            <a:avLst/>
          </a:prstGeom>
        </p:spPr>
      </p:pic>
    </p:spTree>
    <p:extLst>
      <p:ext uri="{BB962C8B-B14F-4D97-AF65-F5344CB8AC3E}">
        <p14:creationId xmlns:p14="http://schemas.microsoft.com/office/powerpoint/2010/main" val="259617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  Alternative network   architectures</a:t>
            </a:r>
          </a:p>
        </p:txBody>
      </p:sp>
      <p:sp>
        <p:nvSpPr>
          <p:cNvPr id="3" name="Content Placeholder 2"/>
          <p:cNvSpPr>
            <a:spLocks noGrp="1"/>
          </p:cNvSpPr>
          <p:nvPr>
            <p:ph idx="1"/>
          </p:nvPr>
        </p:nvSpPr>
        <p:spPr>
          <a:xfrm>
            <a:off x="1762126" y="2352675"/>
            <a:ext cx="8705850" cy="3895724"/>
          </a:xfrm>
        </p:spPr>
        <p:txBody>
          <a:bodyPr>
            <a:normAutofit/>
          </a:bodyPr>
          <a:lstStyle/>
          <a:p>
            <a:pPr marL="0" indent="0">
              <a:buNone/>
            </a:pPr>
            <a:r>
              <a:rPr lang="en-US" sz="2400" dirty="0"/>
              <a:t>While </a:t>
            </a:r>
            <a:r>
              <a:rPr lang="en-US" sz="2400" dirty="0" err="1"/>
              <a:t>StyleGAN</a:t>
            </a:r>
            <a:r>
              <a:rPr lang="en-US" sz="2400" dirty="0"/>
              <a:t> uses simple feedforward designs in the generator (synthesis network) and discriminator, there is a vast body of work dedicated to the study of better network architectures.</a:t>
            </a:r>
          </a:p>
          <a:p>
            <a:pPr marL="0" indent="0">
              <a:buNone/>
            </a:pPr>
            <a:r>
              <a:rPr lang="en-US" sz="2400" dirty="0"/>
              <a:t>For the rest of the paper we use a skip generator and a residual discriminator, without progressive growing.</a:t>
            </a:r>
          </a:p>
        </p:txBody>
      </p:sp>
    </p:spTree>
    <p:extLst>
      <p:ext uri="{BB962C8B-B14F-4D97-AF65-F5344CB8AC3E}">
        <p14:creationId xmlns:p14="http://schemas.microsoft.com/office/powerpoint/2010/main" val="4179981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r>
              <a:rPr lang="en-US" dirty="0"/>
              <a:t>                  Resolution usage</a:t>
            </a:r>
          </a:p>
        </p:txBody>
      </p:sp>
      <p:sp>
        <p:nvSpPr>
          <p:cNvPr id="3" name="Content Placeholder 2"/>
          <p:cNvSpPr>
            <a:spLocks noGrp="1"/>
          </p:cNvSpPr>
          <p:nvPr>
            <p:ph idx="1"/>
          </p:nvPr>
        </p:nvSpPr>
        <p:spPr>
          <a:xfrm>
            <a:off x="1266825" y="2052918"/>
            <a:ext cx="9753600" cy="4195481"/>
          </a:xfrm>
        </p:spPr>
        <p:txBody>
          <a:bodyPr>
            <a:normAutofit/>
          </a:bodyPr>
          <a:lstStyle/>
          <a:p>
            <a:pPr marL="0" indent="0">
              <a:buNone/>
            </a:pPr>
            <a:r>
              <a:rPr lang="en-US" sz="2400" dirty="0"/>
              <a:t> </a:t>
            </a:r>
          </a:p>
          <a:p>
            <a:pPr marL="0" indent="0">
              <a:buNone/>
            </a:pPr>
            <a:r>
              <a:rPr lang="en-US" sz="2400" dirty="0"/>
              <a:t>The key aspect of progressive growing, which we would like to preserve, is that the generator will initially focus on low-resolution features and then slowly shift its attention to finer details.</a:t>
            </a:r>
          </a:p>
        </p:txBody>
      </p:sp>
    </p:spTree>
    <p:extLst>
      <p:ext uri="{BB962C8B-B14F-4D97-AF65-F5344CB8AC3E}">
        <p14:creationId xmlns:p14="http://schemas.microsoft.com/office/powerpoint/2010/main" val="2217784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52718"/>
            <a:ext cx="9812338" cy="5795681"/>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sz="2400" dirty="0"/>
              <a:t>(a)we plot the standard deviation of the pixel values produced by each </a:t>
            </a:r>
            <a:r>
              <a:rPr lang="en-US" sz="2400" dirty="0" err="1"/>
              <a:t>tRGB</a:t>
            </a:r>
            <a:r>
              <a:rPr lang="en-US" sz="2400" dirty="0"/>
              <a:t> layer as a function of training time. We calculate the standard deviations over 1024 random samples of w and normalize the values so that they sum to 100%.</a:t>
            </a:r>
          </a:p>
          <a:p>
            <a:pPr marL="0" indent="0">
              <a:buNone/>
            </a:pPr>
            <a:r>
              <a:rPr lang="en-US" sz="2400" dirty="0"/>
              <a:t>(b)shows a significant increase in the contribution of the highest-resolution layers</a:t>
            </a:r>
          </a:p>
        </p:txBody>
      </p:sp>
      <p:pic>
        <p:nvPicPr>
          <p:cNvPr id="4" name="Content Placeholder 3"/>
          <p:cNvPicPr>
            <a:picLocks noChangeAspect="1"/>
          </p:cNvPicPr>
          <p:nvPr/>
        </p:nvPicPr>
        <p:blipFill>
          <a:blip r:embed="rId2"/>
          <a:stretch>
            <a:fillRect/>
          </a:stretch>
        </p:blipFill>
        <p:spPr>
          <a:xfrm>
            <a:off x="2456160" y="271898"/>
            <a:ext cx="7106642" cy="2857899"/>
          </a:xfrm>
          <a:prstGeom prst="rect">
            <a:avLst/>
          </a:prstGeom>
        </p:spPr>
      </p:pic>
    </p:spTree>
    <p:extLst>
      <p:ext uri="{BB962C8B-B14F-4D97-AF65-F5344CB8AC3E}">
        <p14:creationId xmlns:p14="http://schemas.microsoft.com/office/powerpoint/2010/main" val="3831130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3DC1-54A1-4A33-96EC-AAC36D0F37B4}"/>
              </a:ext>
            </a:extLst>
          </p:cNvPr>
          <p:cNvSpPr>
            <a:spLocks noGrp="1"/>
          </p:cNvSpPr>
          <p:nvPr>
            <p:ph type="title"/>
          </p:nvPr>
        </p:nvSpPr>
        <p:spPr/>
        <p:txBody>
          <a:bodyPr/>
          <a:lstStyle/>
          <a:p>
            <a:r>
              <a:rPr lang="en-US" dirty="0"/>
              <a:t>Part 5 </a:t>
            </a:r>
            <a:r>
              <a:rPr lang="en-US" dirty="0">
                <a:latin typeface="Agency FB"/>
              </a:rPr>
              <a:t>Projection of images to latent space and Conclusion</a:t>
            </a:r>
            <a:endParaRPr lang="en-US" dirty="0"/>
          </a:p>
        </p:txBody>
      </p:sp>
      <p:sp>
        <p:nvSpPr>
          <p:cNvPr id="3" name="TextBox 2">
            <a:extLst>
              <a:ext uri="{FF2B5EF4-FFF2-40B4-BE49-F238E27FC236}">
                <a16:creationId xmlns:a16="http://schemas.microsoft.com/office/drawing/2014/main" id="{9FB6B3FD-F674-47E6-AF84-5EB4AFD37F27}"/>
              </a:ext>
            </a:extLst>
          </p:cNvPr>
          <p:cNvSpPr txBox="1"/>
          <p:nvPr/>
        </p:nvSpPr>
        <p:spPr>
          <a:xfrm>
            <a:off x="3775023" y="2738203"/>
            <a:ext cx="399238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          By</a:t>
            </a:r>
          </a:p>
          <a:p>
            <a:r>
              <a:rPr lang="en-US" sz="2400" dirty="0"/>
              <a:t>Mehedi Hasan Joy</a:t>
            </a:r>
            <a:br>
              <a:rPr lang="en-US" sz="2400" dirty="0"/>
            </a:br>
            <a:r>
              <a:rPr lang="en-US" sz="2400" dirty="0"/>
              <a:t>18-38413-2</a:t>
            </a:r>
          </a:p>
        </p:txBody>
      </p:sp>
    </p:spTree>
    <p:extLst>
      <p:ext uri="{BB962C8B-B14F-4D97-AF65-F5344CB8AC3E}">
        <p14:creationId xmlns:p14="http://schemas.microsoft.com/office/powerpoint/2010/main" val="374516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CF4EE-8587-4718-AA98-686C1E747F51}"/>
              </a:ext>
            </a:extLst>
          </p:cNvPr>
          <p:cNvSpPr>
            <a:spLocks noGrp="1"/>
          </p:cNvSpPr>
          <p:nvPr>
            <p:ph type="title"/>
          </p:nvPr>
        </p:nvSpPr>
        <p:spPr/>
        <p:txBody>
          <a:bodyPr/>
          <a:lstStyle/>
          <a:p>
            <a:r>
              <a:rPr lang="en-US" sz="2400">
                <a:latin typeface="Agency FB"/>
                <a:ea typeface="+mj-lt"/>
                <a:cs typeface="+mj-lt"/>
              </a:rPr>
              <a:t>Projection of images to latent space</a:t>
            </a:r>
            <a:endParaRPr lang="en-US" sz="2400">
              <a:latin typeface="Agency FB"/>
            </a:endParaRPr>
          </a:p>
        </p:txBody>
      </p:sp>
      <p:sp>
        <p:nvSpPr>
          <p:cNvPr id="4" name="TextBox 3">
            <a:extLst>
              <a:ext uri="{FF2B5EF4-FFF2-40B4-BE49-F238E27FC236}">
                <a16:creationId xmlns:a16="http://schemas.microsoft.com/office/drawing/2014/main" id="{31CE274E-CF53-4369-83A2-727CA53329C3}"/>
              </a:ext>
            </a:extLst>
          </p:cNvPr>
          <p:cNvSpPr txBox="1"/>
          <p:nvPr/>
        </p:nvSpPr>
        <p:spPr>
          <a:xfrm>
            <a:off x="1233055" y="1371600"/>
            <a:ext cx="9102436"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Char char="•"/>
            </a:pPr>
            <a:r>
              <a:rPr lang="en-US" sz="2400">
                <a:latin typeface="Agency FB"/>
              </a:rPr>
              <a:t>While extending the latent space in this fashion finds a closer match to a given image, it also enables projecting arbitrary images that should have no latent representation.</a:t>
            </a:r>
          </a:p>
          <a:p>
            <a:pPr algn="just"/>
            <a:endParaRPr lang="en-US"/>
          </a:p>
          <a:p>
            <a:pPr algn="just"/>
            <a:r>
              <a:rPr lang="en-US" sz="2400">
                <a:latin typeface="Agency FB"/>
              </a:rPr>
              <a:t>Instead, we concentrate on finding latent codes in the original, unextended latent space, as these correspond to images that the generator could have produced.</a:t>
            </a:r>
          </a:p>
          <a:p>
            <a:pPr algn="just"/>
            <a:endParaRPr lang="en-US"/>
          </a:p>
          <a:p>
            <a:r>
              <a:rPr lang="en-US" sz="2400">
                <a:latin typeface="Agency FB"/>
              </a:rPr>
              <a:t>First, we add ramped-down noise to the latent code during optimization in order to explore the latent space more comprehensively. Second, we also optimize the stochastic noise inputs of the StyleGAN generator, regularizing them to ensure they do not end up carrying coherent signal</a:t>
            </a:r>
            <a:endParaRPr lang="en-US"/>
          </a:p>
        </p:txBody>
      </p:sp>
    </p:spTree>
    <p:extLst>
      <p:ext uri="{BB962C8B-B14F-4D97-AF65-F5344CB8AC3E}">
        <p14:creationId xmlns:p14="http://schemas.microsoft.com/office/powerpoint/2010/main" val="662507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671082"/>
            <a:ext cx="9404723" cy="1400530"/>
          </a:xfrm>
        </p:spPr>
        <p:txBody>
          <a:bodyPr/>
          <a:lstStyle/>
          <a:p>
            <a:r>
              <a:rPr lang="en-US" sz="2400">
                <a:latin typeface="Agency FB" panose="020B0503020202020204" pitchFamily="34" charset="0"/>
              </a:rPr>
              <a:t>Group Members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6500750"/>
              </p:ext>
            </p:extLst>
          </p:nvPr>
        </p:nvGraphicFramePr>
        <p:xfrm>
          <a:off x="874220" y="1836753"/>
          <a:ext cx="8945562" cy="2743200"/>
        </p:xfrm>
        <a:graphic>
          <a:graphicData uri="http://schemas.openxmlformats.org/drawingml/2006/table">
            <a:tbl>
              <a:tblPr firstRow="1" bandRow="1">
                <a:tableStyleId>{9D7B26C5-4107-4FEC-AEDC-1716B250A1EF}</a:tableStyleId>
              </a:tblPr>
              <a:tblGrid>
                <a:gridCol w="4472781">
                  <a:extLst>
                    <a:ext uri="{9D8B030D-6E8A-4147-A177-3AD203B41FA5}">
                      <a16:colId xmlns:a16="http://schemas.microsoft.com/office/drawing/2014/main" val="3506589297"/>
                    </a:ext>
                  </a:extLst>
                </a:gridCol>
                <a:gridCol w="4472781">
                  <a:extLst>
                    <a:ext uri="{9D8B030D-6E8A-4147-A177-3AD203B41FA5}">
                      <a16:colId xmlns:a16="http://schemas.microsoft.com/office/drawing/2014/main" val="335323295"/>
                    </a:ext>
                  </a:extLst>
                </a:gridCol>
              </a:tblGrid>
              <a:tr h="401638">
                <a:tc>
                  <a:txBody>
                    <a:bodyPr/>
                    <a:lstStyle/>
                    <a:p>
                      <a:r>
                        <a:rPr lang="en-US" sz="2400" b="0">
                          <a:latin typeface="Agency FB" panose="020B0503020202020204" pitchFamily="34" charset="0"/>
                        </a:rPr>
                        <a:t>Name</a:t>
                      </a:r>
                    </a:p>
                  </a:txBody>
                  <a:tcPr/>
                </a:tc>
                <a:tc>
                  <a:txBody>
                    <a:bodyPr/>
                    <a:lstStyle/>
                    <a:p>
                      <a:r>
                        <a:rPr lang="en-US" sz="2400" b="0">
                          <a:latin typeface="Agency FB" panose="020B0503020202020204" pitchFamily="34" charset="0"/>
                        </a:rPr>
                        <a:t>Id</a:t>
                      </a:r>
                    </a:p>
                  </a:txBody>
                  <a:tcPr/>
                </a:tc>
                <a:extLst>
                  <a:ext uri="{0D108BD9-81ED-4DB2-BD59-A6C34878D82A}">
                    <a16:rowId xmlns:a16="http://schemas.microsoft.com/office/drawing/2014/main" val="3024260245"/>
                  </a:ext>
                </a:extLst>
              </a:tr>
              <a:tr h="401638">
                <a:tc>
                  <a:txBody>
                    <a:bodyPr/>
                    <a:lstStyle/>
                    <a:p>
                      <a:r>
                        <a:rPr lang="en-US" sz="2400" b="0" kern="1200">
                          <a:solidFill>
                            <a:schemeClr val="tx1"/>
                          </a:solidFill>
                          <a:effectLst/>
                          <a:latin typeface="Agency FB" panose="020B0503020202020204" pitchFamily="34" charset="0"/>
                          <a:ea typeface="+mn-ea"/>
                          <a:cs typeface="+mn-cs"/>
                        </a:rPr>
                        <a:t>Md. Samiul Hauque Chowdhury </a:t>
                      </a:r>
                      <a:endParaRPr lang="en-US" sz="2400" b="0">
                        <a:latin typeface="Agency FB" panose="020B0503020202020204" pitchFamily="34" charset="0"/>
                      </a:endParaRPr>
                    </a:p>
                  </a:txBody>
                  <a:tcPr/>
                </a:tc>
                <a:tc>
                  <a:txBody>
                    <a:bodyPr/>
                    <a:lstStyle/>
                    <a:p>
                      <a:r>
                        <a:rPr lang="en-US" sz="2400" b="0" kern="1200">
                          <a:solidFill>
                            <a:schemeClr val="tx1"/>
                          </a:solidFill>
                          <a:effectLst/>
                          <a:latin typeface="Agency FB" panose="020B0503020202020204" pitchFamily="34" charset="0"/>
                          <a:ea typeface="+mn-ea"/>
                          <a:cs typeface="+mn-cs"/>
                        </a:rPr>
                        <a:t>18-36072-1</a:t>
                      </a:r>
                      <a:endParaRPr lang="en-US" sz="2400" b="0">
                        <a:latin typeface="Agency FB" panose="020B0503020202020204" pitchFamily="34" charset="0"/>
                      </a:endParaRPr>
                    </a:p>
                  </a:txBody>
                  <a:tcPr/>
                </a:tc>
                <a:extLst>
                  <a:ext uri="{0D108BD9-81ED-4DB2-BD59-A6C34878D82A}">
                    <a16:rowId xmlns:a16="http://schemas.microsoft.com/office/drawing/2014/main" val="1231011112"/>
                  </a:ext>
                </a:extLst>
              </a:tr>
              <a:tr h="401638">
                <a:tc>
                  <a:txBody>
                    <a:bodyPr/>
                    <a:lstStyle/>
                    <a:p>
                      <a:r>
                        <a:rPr lang="en-US" sz="2400" b="0" kern="1200">
                          <a:solidFill>
                            <a:schemeClr val="tx1"/>
                          </a:solidFill>
                          <a:effectLst/>
                          <a:latin typeface="Agency FB" panose="020B0503020202020204" pitchFamily="34" charset="0"/>
                          <a:ea typeface="+mn-ea"/>
                          <a:cs typeface="+mn-cs"/>
                        </a:rPr>
                        <a:t>Md. Sabbir Hasan </a:t>
                      </a:r>
                      <a:endParaRPr lang="en-US" sz="2400" b="0">
                        <a:latin typeface="Agency FB" panose="020B0503020202020204" pitchFamily="34" charset="0"/>
                      </a:endParaRPr>
                    </a:p>
                  </a:txBody>
                  <a:tcPr/>
                </a:tc>
                <a:tc>
                  <a:txBody>
                    <a:bodyPr/>
                    <a:lstStyle/>
                    <a:p>
                      <a:r>
                        <a:rPr lang="en-US" sz="2400" b="0" kern="1200">
                          <a:solidFill>
                            <a:schemeClr val="tx1"/>
                          </a:solidFill>
                          <a:effectLst/>
                          <a:latin typeface="Agency FB" panose="020B0503020202020204" pitchFamily="34" charset="0"/>
                          <a:ea typeface="+mn-ea"/>
                          <a:cs typeface="+mn-cs"/>
                        </a:rPr>
                        <a:t>17-33918-1</a:t>
                      </a:r>
                      <a:endParaRPr lang="en-US" sz="2400" b="0">
                        <a:latin typeface="Agency FB" panose="020B0503020202020204" pitchFamily="34" charset="0"/>
                      </a:endParaRPr>
                    </a:p>
                  </a:txBody>
                  <a:tcPr/>
                </a:tc>
                <a:extLst>
                  <a:ext uri="{0D108BD9-81ED-4DB2-BD59-A6C34878D82A}">
                    <a16:rowId xmlns:a16="http://schemas.microsoft.com/office/drawing/2014/main" val="4115737068"/>
                  </a:ext>
                </a:extLst>
              </a:tr>
              <a:tr h="401638">
                <a:tc>
                  <a:txBody>
                    <a:bodyPr/>
                    <a:lstStyle/>
                    <a:p>
                      <a:r>
                        <a:rPr lang="en-US" sz="2400" b="0" kern="1200">
                          <a:solidFill>
                            <a:schemeClr val="tx1"/>
                          </a:solidFill>
                          <a:effectLst/>
                          <a:latin typeface="Agency FB" panose="020B0503020202020204" pitchFamily="34" charset="0"/>
                          <a:ea typeface="+mn-ea"/>
                          <a:cs typeface="+mn-cs"/>
                        </a:rPr>
                        <a:t>Mehedi Hasan Joy </a:t>
                      </a:r>
                      <a:endParaRPr lang="en-US" sz="2400" b="0">
                        <a:latin typeface="Agency FB" panose="020B0503020202020204" pitchFamily="34" charset="0"/>
                      </a:endParaRPr>
                    </a:p>
                  </a:txBody>
                  <a:tcPr/>
                </a:tc>
                <a:tc>
                  <a:txBody>
                    <a:bodyPr/>
                    <a:lstStyle/>
                    <a:p>
                      <a:r>
                        <a:rPr lang="en-US" sz="2400" b="0" kern="1200">
                          <a:solidFill>
                            <a:schemeClr val="tx1"/>
                          </a:solidFill>
                          <a:effectLst/>
                          <a:latin typeface="Agency FB" panose="020B0503020202020204" pitchFamily="34" charset="0"/>
                          <a:ea typeface="+mn-ea"/>
                          <a:cs typeface="+mn-cs"/>
                        </a:rPr>
                        <a:t>18-38413-2</a:t>
                      </a:r>
                      <a:endParaRPr lang="en-US" sz="2400" b="0">
                        <a:latin typeface="Agency FB" panose="020B0503020202020204" pitchFamily="34" charset="0"/>
                      </a:endParaRPr>
                    </a:p>
                  </a:txBody>
                  <a:tcPr/>
                </a:tc>
                <a:extLst>
                  <a:ext uri="{0D108BD9-81ED-4DB2-BD59-A6C34878D82A}">
                    <a16:rowId xmlns:a16="http://schemas.microsoft.com/office/drawing/2014/main" val="1485886301"/>
                  </a:ext>
                </a:extLst>
              </a:tr>
              <a:tr h="401638">
                <a:tc>
                  <a:txBody>
                    <a:bodyPr/>
                    <a:lstStyle/>
                    <a:p>
                      <a:r>
                        <a:rPr lang="en-US" sz="2400" b="0" kern="1200">
                          <a:solidFill>
                            <a:schemeClr val="tx1"/>
                          </a:solidFill>
                          <a:effectLst/>
                          <a:latin typeface="Agency FB" panose="020B0503020202020204" pitchFamily="34" charset="0"/>
                          <a:ea typeface="+mn-ea"/>
                          <a:cs typeface="+mn-cs"/>
                        </a:rPr>
                        <a:t>Shihab Hossain </a:t>
                      </a:r>
                      <a:endParaRPr lang="en-US" sz="2400" b="0">
                        <a:latin typeface="Agency FB" panose="020B0503020202020204" pitchFamily="34" charset="0"/>
                      </a:endParaRPr>
                    </a:p>
                  </a:txBody>
                  <a:tcPr/>
                </a:tc>
                <a:tc>
                  <a:txBody>
                    <a:bodyPr/>
                    <a:lstStyle/>
                    <a:p>
                      <a:r>
                        <a:rPr lang="en-US" sz="2400" b="0" kern="1200">
                          <a:solidFill>
                            <a:schemeClr val="tx1"/>
                          </a:solidFill>
                          <a:effectLst/>
                          <a:latin typeface="Agency FB" panose="020B0503020202020204" pitchFamily="34" charset="0"/>
                          <a:ea typeface="+mn-ea"/>
                          <a:cs typeface="+mn-cs"/>
                        </a:rPr>
                        <a:t>18-38131-2</a:t>
                      </a:r>
                      <a:endParaRPr lang="en-US" sz="2400" b="0">
                        <a:latin typeface="Agency FB" panose="020B0503020202020204" pitchFamily="34" charset="0"/>
                      </a:endParaRPr>
                    </a:p>
                  </a:txBody>
                  <a:tcPr/>
                </a:tc>
                <a:extLst>
                  <a:ext uri="{0D108BD9-81ED-4DB2-BD59-A6C34878D82A}">
                    <a16:rowId xmlns:a16="http://schemas.microsoft.com/office/drawing/2014/main" val="360919290"/>
                  </a:ext>
                </a:extLst>
              </a:tr>
              <a:tr h="401638">
                <a:tc>
                  <a:txBody>
                    <a:bodyPr/>
                    <a:lstStyle/>
                    <a:p>
                      <a:r>
                        <a:rPr lang="en-US" sz="2400" b="0" kern="1200">
                          <a:solidFill>
                            <a:schemeClr val="tx1"/>
                          </a:solidFill>
                          <a:effectLst/>
                          <a:latin typeface="Agency FB" panose="020B0503020202020204" pitchFamily="34" charset="0"/>
                          <a:ea typeface="+mn-ea"/>
                          <a:cs typeface="+mn-cs"/>
                        </a:rPr>
                        <a:t>Fahad, Abdullah Al </a:t>
                      </a:r>
                      <a:endParaRPr lang="en-US" sz="2400" b="0">
                        <a:latin typeface="Agency FB" panose="020B0503020202020204" pitchFamily="34" charset="0"/>
                      </a:endParaRPr>
                    </a:p>
                  </a:txBody>
                  <a:tcPr/>
                </a:tc>
                <a:tc>
                  <a:txBody>
                    <a:bodyPr/>
                    <a:lstStyle/>
                    <a:p>
                      <a:r>
                        <a:rPr lang="en-US" sz="2400" b="0" kern="1200">
                          <a:solidFill>
                            <a:schemeClr val="tx1"/>
                          </a:solidFill>
                          <a:effectLst/>
                          <a:latin typeface="Agency FB" panose="020B0503020202020204" pitchFamily="34" charset="0"/>
                          <a:ea typeface="+mn-ea"/>
                          <a:cs typeface="+mn-cs"/>
                        </a:rPr>
                        <a:t>18-37904-2</a:t>
                      </a:r>
                      <a:endParaRPr lang="en-US" sz="2400" b="0">
                        <a:latin typeface="Agency FB" panose="020B0503020202020204" pitchFamily="34" charset="0"/>
                      </a:endParaRPr>
                    </a:p>
                  </a:txBody>
                  <a:tcPr/>
                </a:tc>
                <a:extLst>
                  <a:ext uri="{0D108BD9-81ED-4DB2-BD59-A6C34878D82A}">
                    <a16:rowId xmlns:a16="http://schemas.microsoft.com/office/drawing/2014/main" val="3707683899"/>
                  </a:ext>
                </a:extLst>
              </a:tr>
            </a:tbl>
          </a:graphicData>
        </a:graphic>
      </p:graphicFrame>
    </p:spTree>
    <p:extLst>
      <p:ext uri="{BB962C8B-B14F-4D97-AF65-F5344CB8AC3E}">
        <p14:creationId xmlns:p14="http://schemas.microsoft.com/office/powerpoint/2010/main" val="2916601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A picture containing text, car, outdoor, grass&#10;&#10;Description automatically generated">
            <a:extLst>
              <a:ext uri="{FF2B5EF4-FFF2-40B4-BE49-F238E27FC236}">
                <a16:creationId xmlns:a16="http://schemas.microsoft.com/office/drawing/2014/main" id="{48890A16-31D7-41B7-9CAA-B90EE3D39493}"/>
              </a:ext>
            </a:extLst>
          </p:cNvPr>
          <p:cNvPicPr>
            <a:picLocks noChangeAspect="1"/>
          </p:cNvPicPr>
          <p:nvPr/>
        </p:nvPicPr>
        <p:blipFill>
          <a:blip r:embed="rId2"/>
          <a:stretch>
            <a:fillRect/>
          </a:stretch>
        </p:blipFill>
        <p:spPr>
          <a:xfrm>
            <a:off x="875712" y="506274"/>
            <a:ext cx="8439770" cy="1896645"/>
          </a:xfrm>
          <a:prstGeom prst="rect">
            <a:avLst/>
          </a:prstGeom>
        </p:spPr>
      </p:pic>
      <p:sp>
        <p:nvSpPr>
          <p:cNvPr id="4" name="TextBox 3">
            <a:extLst>
              <a:ext uri="{FF2B5EF4-FFF2-40B4-BE49-F238E27FC236}">
                <a16:creationId xmlns:a16="http://schemas.microsoft.com/office/drawing/2014/main" id="{3C3A84B1-F99B-498E-8A90-EBA006E79314}"/>
              </a:ext>
            </a:extLst>
          </p:cNvPr>
          <p:cNvSpPr txBox="1"/>
          <p:nvPr/>
        </p:nvSpPr>
        <p:spPr>
          <a:xfrm>
            <a:off x="360219" y="3200400"/>
            <a:ext cx="1116676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kern="1200">
                <a:solidFill>
                  <a:schemeClr val="tx1"/>
                </a:solidFill>
                <a:latin typeface="Agency FB"/>
                <a:ea typeface="+mn-ea"/>
                <a:cs typeface="+mn-cs"/>
              </a:rPr>
              <a:t>With the baseline StyleGAN, projection often finds a reasonably close match for generated images, but especially the backgrounds differ from the originals. The images generated using StyleGAN2 can be projected almost perfectly back into generator inputs, while projected real images (from the training set) show clear differences to the originals, as expected. All tests were done using the same projection method and hyper parameters</a:t>
            </a:r>
            <a:endParaRPr lang="en-US"/>
          </a:p>
        </p:txBody>
      </p:sp>
    </p:spTree>
    <p:extLst>
      <p:ext uri="{BB962C8B-B14F-4D97-AF65-F5344CB8AC3E}">
        <p14:creationId xmlns:p14="http://schemas.microsoft.com/office/powerpoint/2010/main" val="1216369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hart&#10;&#10;Description automatically generated">
            <a:extLst>
              <a:ext uri="{FF2B5EF4-FFF2-40B4-BE49-F238E27FC236}">
                <a16:creationId xmlns:a16="http://schemas.microsoft.com/office/drawing/2014/main" id="{D69EB058-88E4-4C66-AADA-52D03464C5D6}"/>
              </a:ext>
            </a:extLst>
          </p:cNvPr>
          <p:cNvPicPr>
            <a:picLocks noChangeAspect="1"/>
          </p:cNvPicPr>
          <p:nvPr/>
        </p:nvPicPr>
        <p:blipFill>
          <a:blip r:embed="rId2"/>
          <a:stretch>
            <a:fillRect/>
          </a:stretch>
        </p:blipFill>
        <p:spPr>
          <a:xfrm>
            <a:off x="526905" y="816120"/>
            <a:ext cx="2603788" cy="1457325"/>
          </a:xfrm>
          <a:prstGeom prst="rect">
            <a:avLst/>
          </a:prstGeom>
        </p:spPr>
      </p:pic>
      <p:pic>
        <p:nvPicPr>
          <p:cNvPr id="5" name="Picture 5" descr="Chart, histogram&#10;&#10;Description automatically generated">
            <a:extLst>
              <a:ext uri="{FF2B5EF4-FFF2-40B4-BE49-F238E27FC236}">
                <a16:creationId xmlns:a16="http://schemas.microsoft.com/office/drawing/2014/main" id="{933FC69F-74C7-4B43-931B-997CFABB5B0E}"/>
              </a:ext>
            </a:extLst>
          </p:cNvPr>
          <p:cNvPicPr>
            <a:picLocks noChangeAspect="1"/>
          </p:cNvPicPr>
          <p:nvPr/>
        </p:nvPicPr>
        <p:blipFill>
          <a:blip r:embed="rId3"/>
          <a:stretch>
            <a:fillRect/>
          </a:stretch>
        </p:blipFill>
        <p:spPr>
          <a:xfrm>
            <a:off x="3948977" y="871539"/>
            <a:ext cx="2714625" cy="1457325"/>
          </a:xfrm>
          <a:prstGeom prst="rect">
            <a:avLst/>
          </a:prstGeom>
        </p:spPr>
      </p:pic>
      <p:pic>
        <p:nvPicPr>
          <p:cNvPr id="9" name="Picture 9" descr="Chart&#10;&#10;Description automatically generated">
            <a:extLst>
              <a:ext uri="{FF2B5EF4-FFF2-40B4-BE49-F238E27FC236}">
                <a16:creationId xmlns:a16="http://schemas.microsoft.com/office/drawing/2014/main" id="{53B58DF1-AF3D-401F-8B28-E381921E82C3}"/>
              </a:ext>
            </a:extLst>
          </p:cNvPr>
          <p:cNvPicPr>
            <a:picLocks noChangeAspect="1"/>
          </p:cNvPicPr>
          <p:nvPr/>
        </p:nvPicPr>
        <p:blipFill>
          <a:blip r:embed="rId4"/>
          <a:stretch>
            <a:fillRect/>
          </a:stretch>
        </p:blipFill>
        <p:spPr>
          <a:xfrm>
            <a:off x="526211" y="3238373"/>
            <a:ext cx="2743200" cy="1416424"/>
          </a:xfrm>
          <a:prstGeom prst="rect">
            <a:avLst/>
          </a:prstGeom>
        </p:spPr>
      </p:pic>
      <p:pic>
        <p:nvPicPr>
          <p:cNvPr id="10" name="Picture 10" descr="Chart&#10;&#10;Description automatically generated">
            <a:extLst>
              <a:ext uri="{FF2B5EF4-FFF2-40B4-BE49-F238E27FC236}">
                <a16:creationId xmlns:a16="http://schemas.microsoft.com/office/drawing/2014/main" id="{0D81BBA8-2BCF-4C6E-8F35-4D3A80BB9AAE}"/>
              </a:ext>
            </a:extLst>
          </p:cNvPr>
          <p:cNvPicPr>
            <a:picLocks noChangeAspect="1"/>
          </p:cNvPicPr>
          <p:nvPr/>
        </p:nvPicPr>
        <p:blipFill>
          <a:blip r:embed="rId5"/>
          <a:stretch>
            <a:fillRect/>
          </a:stretch>
        </p:blipFill>
        <p:spPr>
          <a:xfrm>
            <a:off x="3947933" y="3069297"/>
            <a:ext cx="2714625" cy="1438275"/>
          </a:xfrm>
          <a:prstGeom prst="rect">
            <a:avLst/>
          </a:prstGeom>
        </p:spPr>
      </p:pic>
      <p:sp>
        <p:nvSpPr>
          <p:cNvPr id="11" name="TextBox 10">
            <a:extLst>
              <a:ext uri="{FF2B5EF4-FFF2-40B4-BE49-F238E27FC236}">
                <a16:creationId xmlns:a16="http://schemas.microsoft.com/office/drawing/2014/main" id="{1C56A9F4-8B19-4FA6-A20A-06C855BE7942}"/>
              </a:ext>
            </a:extLst>
          </p:cNvPr>
          <p:cNvSpPr txBox="1"/>
          <p:nvPr/>
        </p:nvSpPr>
        <p:spPr>
          <a:xfrm>
            <a:off x="526211" y="498319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LSUN CAR, StyleGAN2</a:t>
            </a:r>
          </a:p>
        </p:txBody>
      </p:sp>
      <p:sp>
        <p:nvSpPr>
          <p:cNvPr id="12" name="TextBox 11">
            <a:extLst>
              <a:ext uri="{FF2B5EF4-FFF2-40B4-BE49-F238E27FC236}">
                <a16:creationId xmlns:a16="http://schemas.microsoft.com/office/drawing/2014/main" id="{E831B50E-AC95-4209-8553-7EE4007FDC39}"/>
              </a:ext>
            </a:extLst>
          </p:cNvPr>
          <p:cNvSpPr txBox="1"/>
          <p:nvPr/>
        </p:nvSpPr>
        <p:spPr>
          <a:xfrm>
            <a:off x="3788075" y="496701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800" kern="1200">
                <a:solidFill>
                  <a:schemeClr val="tx1"/>
                </a:solidFill>
                <a:latin typeface="Century Gothic"/>
                <a:ea typeface="+mn-ea"/>
                <a:cs typeface="+mn-cs"/>
              </a:rPr>
              <a:t>FFHQ, StyleGAN2</a:t>
            </a:r>
            <a:endParaRPr lang="en-US"/>
          </a:p>
        </p:txBody>
      </p:sp>
      <p:sp>
        <p:nvSpPr>
          <p:cNvPr id="14" name="TextBox 13">
            <a:extLst>
              <a:ext uri="{FF2B5EF4-FFF2-40B4-BE49-F238E27FC236}">
                <a16:creationId xmlns:a16="http://schemas.microsoft.com/office/drawing/2014/main" id="{BBD7FD4D-04D1-498A-B76F-EEC1E87C2C9E}"/>
              </a:ext>
            </a:extLst>
          </p:cNvPr>
          <p:cNvSpPr txBox="1"/>
          <p:nvPr/>
        </p:nvSpPr>
        <p:spPr>
          <a:xfrm>
            <a:off x="526211" y="2438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LSUN CAR, StyleGAN</a:t>
            </a:r>
          </a:p>
        </p:txBody>
      </p:sp>
      <p:sp>
        <p:nvSpPr>
          <p:cNvPr id="15" name="TextBox 14">
            <a:extLst>
              <a:ext uri="{FF2B5EF4-FFF2-40B4-BE49-F238E27FC236}">
                <a16:creationId xmlns:a16="http://schemas.microsoft.com/office/drawing/2014/main" id="{556E6478-9A6A-444F-8149-574A04D6A14B}"/>
              </a:ext>
            </a:extLst>
          </p:cNvPr>
          <p:cNvSpPr txBox="1"/>
          <p:nvPr/>
        </p:nvSpPr>
        <p:spPr>
          <a:xfrm>
            <a:off x="4131334" y="242042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800" kern="1200">
                <a:solidFill>
                  <a:schemeClr val="tx1"/>
                </a:solidFill>
                <a:latin typeface="Century Gothic"/>
                <a:ea typeface="+mn-ea"/>
                <a:cs typeface="+mn-cs"/>
              </a:rPr>
              <a:t>FFHQ, StyleGAN</a:t>
            </a:r>
            <a:endParaRPr lang="en-US"/>
          </a:p>
        </p:txBody>
      </p:sp>
      <p:sp>
        <p:nvSpPr>
          <p:cNvPr id="16" name="TextBox 15">
            <a:extLst>
              <a:ext uri="{FF2B5EF4-FFF2-40B4-BE49-F238E27FC236}">
                <a16:creationId xmlns:a16="http://schemas.microsoft.com/office/drawing/2014/main" id="{4581E804-39E4-484C-A398-A3AE9FB89913}"/>
              </a:ext>
            </a:extLst>
          </p:cNvPr>
          <p:cNvSpPr txBox="1"/>
          <p:nvPr/>
        </p:nvSpPr>
        <p:spPr>
          <a:xfrm>
            <a:off x="7273637" y="1440873"/>
            <a:ext cx="393469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Agency FB"/>
              </a:rPr>
              <a:t>LPIPS distance histograms between original and pro- jected images for generated (blue) and real images (orange). De- spite the higher image quality of our improved generator, it is much easier to project the generated images into its latent space W. The same projection method was used in all cases. We measure how well the projection succeeds by computing the LPIPS distance between original and resynthesized image</a:t>
            </a:r>
          </a:p>
        </p:txBody>
      </p:sp>
    </p:spTree>
    <p:extLst>
      <p:ext uri="{BB962C8B-B14F-4D97-AF65-F5344CB8AC3E}">
        <p14:creationId xmlns:p14="http://schemas.microsoft.com/office/powerpoint/2010/main" val="791919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D6D2C-7BAE-4F22-932D-4D03CD69EDF3}"/>
              </a:ext>
            </a:extLst>
          </p:cNvPr>
          <p:cNvSpPr>
            <a:spLocks noGrp="1"/>
          </p:cNvSpPr>
          <p:nvPr>
            <p:ph type="title"/>
          </p:nvPr>
        </p:nvSpPr>
        <p:spPr>
          <a:xfrm>
            <a:off x="646111" y="577409"/>
            <a:ext cx="9404723" cy="1400530"/>
          </a:xfrm>
        </p:spPr>
        <p:txBody>
          <a:bodyPr/>
          <a:lstStyle/>
          <a:p>
            <a:r>
              <a:rPr lang="en-US" sz="2400">
                <a:latin typeface="Agency FB"/>
                <a:ea typeface="+mj-lt"/>
                <a:cs typeface="+mj-lt"/>
              </a:rPr>
              <a:t>Conclusions</a:t>
            </a:r>
            <a:endParaRPr lang="en-US" sz="2400">
              <a:latin typeface="Agency FB"/>
            </a:endParaRPr>
          </a:p>
        </p:txBody>
      </p:sp>
      <p:sp>
        <p:nvSpPr>
          <p:cNvPr id="3" name="TextBox 2">
            <a:extLst>
              <a:ext uri="{FF2B5EF4-FFF2-40B4-BE49-F238E27FC236}">
                <a16:creationId xmlns:a16="http://schemas.microsoft.com/office/drawing/2014/main" id="{83E1D611-B1F1-4263-AF77-A2CEDD0CF4C9}"/>
              </a:ext>
            </a:extLst>
          </p:cNvPr>
          <p:cNvSpPr txBox="1"/>
          <p:nvPr/>
        </p:nvSpPr>
        <p:spPr>
          <a:xfrm>
            <a:off x="471054" y="1856510"/>
            <a:ext cx="10127671"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rtl="0">
              <a:buChar char="•"/>
            </a:pPr>
            <a:r>
              <a:rPr lang="en-US" sz="2400" kern="1200">
                <a:latin typeface="Agency FB"/>
                <a:ea typeface="+mn-ea"/>
                <a:cs typeface="+mn-cs"/>
              </a:rPr>
              <a:t>We have identiﬁed and ﬁxed several image quality is- sues in </a:t>
            </a:r>
            <a:r>
              <a:rPr lang="en-US" sz="2400" kern="1200" err="1">
                <a:latin typeface="Agency FB"/>
                <a:ea typeface="+mn-ea"/>
                <a:cs typeface="+mn-cs"/>
              </a:rPr>
              <a:t>StyleGAN</a:t>
            </a:r>
            <a:r>
              <a:rPr lang="en-US" sz="2400" kern="1200">
                <a:latin typeface="Agency FB"/>
                <a:ea typeface="+mn-ea"/>
                <a:cs typeface="+mn-cs"/>
              </a:rPr>
              <a:t>, improving the quality further and considerably advancing the state of the art in several datasets. Despite the improved quality, StyleGAN2 makes it easier to attribute a generated image to its source</a:t>
            </a:r>
            <a:endParaRPr lang="en-US" sz="2400" kern="1200">
              <a:latin typeface="Agency FB"/>
            </a:endParaRPr>
          </a:p>
          <a:p>
            <a:pPr algn="l" rtl="0"/>
            <a:endParaRPr lang="en-US" sz="2400"/>
          </a:p>
          <a:p>
            <a:pPr algn="l" rtl="0"/>
            <a:r>
              <a:rPr lang="en-US" sz="2400" kern="1200">
                <a:latin typeface="Agency FB"/>
                <a:ea typeface="+mn-ea"/>
                <a:cs typeface="+mn-cs"/>
              </a:rPr>
              <a:t>Training performance has also improved. At 10242 resolution, the original </a:t>
            </a:r>
            <a:r>
              <a:rPr lang="en-US" sz="2400" kern="1200" err="1">
                <a:latin typeface="Agency FB"/>
                <a:ea typeface="+mn-ea"/>
                <a:cs typeface="+mn-cs"/>
              </a:rPr>
              <a:t>StyleGAN</a:t>
            </a:r>
            <a:r>
              <a:rPr lang="en-US" sz="2400" kern="1200">
                <a:latin typeface="Agency FB"/>
                <a:ea typeface="+mn-ea"/>
                <a:cs typeface="+mn-cs"/>
              </a:rPr>
              <a:t> (config A in Table 1) trains at 37 images per second on NVIDIA DGX-1 with 8 Tesla V100 GPUs, while our config E trains 40% faster at 61 </a:t>
            </a:r>
            <a:r>
              <a:rPr lang="en-US" sz="2400" kern="1200" err="1">
                <a:latin typeface="Agency FB"/>
                <a:ea typeface="+mn-ea"/>
                <a:cs typeface="+mn-cs"/>
              </a:rPr>
              <a:t>img</a:t>
            </a:r>
            <a:r>
              <a:rPr lang="en-US" sz="2400" kern="1200">
                <a:latin typeface="Agency FB"/>
                <a:ea typeface="+mn-ea"/>
                <a:cs typeface="+mn-cs"/>
              </a:rPr>
              <a:t>/s</a:t>
            </a:r>
            <a:r>
              <a:rPr lang="en-US" sz="2400" kern="1200">
                <a:latin typeface="Century Gothic"/>
                <a:ea typeface="+mn-ea"/>
                <a:cs typeface="+mn-cs"/>
              </a:rPr>
              <a:t>.</a:t>
            </a:r>
            <a:endParaRPr lang="en-US"/>
          </a:p>
        </p:txBody>
      </p:sp>
    </p:spTree>
    <p:extLst>
      <p:ext uri="{BB962C8B-B14F-4D97-AF65-F5344CB8AC3E}">
        <p14:creationId xmlns:p14="http://schemas.microsoft.com/office/powerpoint/2010/main" val="1439348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54955" y="1064525"/>
            <a:ext cx="8825658" cy="120100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latin typeface="Agency FB" panose="020B0503020202020204" pitchFamily="34" charset="0"/>
              </a:rPr>
              <a:t>Introduction:</a:t>
            </a:r>
          </a:p>
          <a:p>
            <a:endParaRPr lang="en-US" sz="2400">
              <a:latin typeface="Agency FB" panose="020B0503020202020204" pitchFamily="34" charset="0"/>
            </a:endParaRPr>
          </a:p>
          <a:p>
            <a:endParaRPr lang="en-US" sz="2400">
              <a:latin typeface="Agency FB" panose="020B0503020202020204" pitchFamily="34" charset="0"/>
            </a:endParaRPr>
          </a:p>
        </p:txBody>
      </p:sp>
      <p:sp>
        <p:nvSpPr>
          <p:cNvPr id="5" name="Title 1"/>
          <p:cNvSpPr txBox="1">
            <a:spLocks/>
          </p:cNvSpPr>
          <p:nvPr/>
        </p:nvSpPr>
        <p:spPr>
          <a:xfrm>
            <a:off x="794737" y="1946873"/>
            <a:ext cx="8825658" cy="550687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buFont typeface="Wingdings" panose="05000000000000000000" pitchFamily="2" charset="2"/>
              <a:buChar char="§"/>
            </a:pPr>
            <a:r>
              <a:rPr lang="en-US" sz="2400" dirty="0">
                <a:latin typeface="Agency FB" panose="020B0503020202020204" pitchFamily="34" charset="0"/>
              </a:rPr>
              <a:t>What is GAN?</a:t>
            </a:r>
          </a:p>
          <a:p>
            <a:pPr algn="just"/>
            <a:r>
              <a:rPr lang="en-US" sz="2400" dirty="0">
                <a:latin typeface="Agency FB" panose="020B0503020202020204" pitchFamily="34" charset="0"/>
              </a:rPr>
              <a:t> GAN is an unsupervised learning task that involves automatically discovering and learning the patterns in input data in such a way that the model can be used to generate or opt new examples that plausibly could have been draw from the original dataset.</a:t>
            </a:r>
          </a:p>
          <a:p>
            <a:pPr marL="342900" indent="-342900" algn="just">
              <a:buFont typeface="Wingdings" panose="05000000000000000000" pitchFamily="2" charset="2"/>
              <a:buChar char="§"/>
            </a:pPr>
            <a:endParaRPr lang="en-US" sz="2400" dirty="0">
              <a:latin typeface="Agency FB" panose="020B0503020202020204" pitchFamily="34" charset="0"/>
            </a:endParaRPr>
          </a:p>
          <a:p>
            <a:pPr marL="342900" indent="-342900" algn="just">
              <a:buFont typeface="Wingdings" panose="05000000000000000000" pitchFamily="2" charset="2"/>
              <a:buChar char="§"/>
            </a:pPr>
            <a:r>
              <a:rPr lang="en-US" sz="2400" dirty="0">
                <a:latin typeface="Agency FB" panose="020B0503020202020204" pitchFamily="34" charset="0"/>
              </a:rPr>
              <a:t>What is StyleGAN?</a:t>
            </a:r>
          </a:p>
          <a:p>
            <a:pPr algn="just"/>
            <a:r>
              <a:rPr lang="en-US" sz="2400" dirty="0">
                <a:latin typeface="Agency FB" panose="020B0503020202020204" pitchFamily="34" charset="0"/>
              </a:rPr>
              <a:t>StyleGAN proposes large changes to the generator model including the use of a mapping network to map points in latent space to an intermediate latent space.</a:t>
            </a:r>
          </a:p>
          <a:p>
            <a:pPr marL="342900" indent="-342900" algn="just">
              <a:buFont typeface="Wingdings" panose="05000000000000000000" pitchFamily="2" charset="2"/>
              <a:buChar char="§"/>
            </a:pPr>
            <a:endParaRPr lang="en-US" sz="2400" dirty="0">
              <a:latin typeface="Agency FB" panose="020B0503020202020204" pitchFamily="34" charset="0"/>
            </a:endParaRPr>
          </a:p>
          <a:p>
            <a:pPr marL="342900" indent="-342900" algn="just">
              <a:buFont typeface="Wingdings" panose="05000000000000000000" pitchFamily="2" charset="2"/>
              <a:buChar char="§"/>
            </a:pPr>
            <a:endParaRPr lang="en-US" sz="2400" dirty="0">
              <a:latin typeface="Agency FB" panose="020B0503020202020204" pitchFamily="34" charset="0"/>
            </a:endParaRPr>
          </a:p>
          <a:p>
            <a:pPr marL="342900" indent="-342900" algn="just">
              <a:buFont typeface="Wingdings" panose="05000000000000000000" pitchFamily="2" charset="2"/>
              <a:buChar char="§"/>
            </a:pPr>
            <a:endParaRPr lang="en-US" sz="2400" dirty="0">
              <a:latin typeface="Agency FB" panose="020B0503020202020204" pitchFamily="34" charset="0"/>
            </a:endParaRPr>
          </a:p>
          <a:p>
            <a:pPr marL="342900" indent="-342900" algn="just">
              <a:buFont typeface="Wingdings" panose="05000000000000000000" pitchFamily="2" charset="2"/>
              <a:buChar char="§"/>
            </a:pPr>
            <a:endParaRPr lang="en-US" sz="2400" dirty="0">
              <a:latin typeface="Agency FB" panose="020B0503020202020204" pitchFamily="34" charset="0"/>
            </a:endParaRPr>
          </a:p>
          <a:p>
            <a:pPr marL="342900" indent="-342900" algn="just">
              <a:buFont typeface="Wingdings" panose="05000000000000000000" pitchFamily="2" charset="2"/>
              <a:buChar char="§"/>
            </a:pPr>
            <a:endParaRPr lang="en-US" sz="2400" dirty="0">
              <a:latin typeface="Agency FB" panose="020B0503020202020204" pitchFamily="34" charset="0"/>
            </a:endParaRPr>
          </a:p>
          <a:p>
            <a:pPr marL="342900" indent="-342900" algn="just">
              <a:buFont typeface="Wingdings" panose="05000000000000000000" pitchFamily="2" charset="2"/>
              <a:buChar char="§"/>
            </a:pPr>
            <a:endParaRPr lang="en-US" sz="2400" dirty="0">
              <a:latin typeface="Agency FB" panose="020B0503020202020204" pitchFamily="34" charset="0"/>
            </a:endParaRPr>
          </a:p>
          <a:p>
            <a:pPr algn="just"/>
            <a:endParaRPr lang="en-US" sz="2400" dirty="0">
              <a:latin typeface="Agency FB" panose="020B0503020202020204" pitchFamily="34" charset="0"/>
            </a:endParaRPr>
          </a:p>
        </p:txBody>
      </p:sp>
    </p:spTree>
    <p:extLst>
      <p:ext uri="{BB962C8B-B14F-4D97-AF65-F5344CB8AC3E}">
        <p14:creationId xmlns:p14="http://schemas.microsoft.com/office/powerpoint/2010/main" val="1370400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54955" y="1064525"/>
            <a:ext cx="8825658" cy="120100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a:latin typeface="Agency FB" panose="020B0503020202020204" pitchFamily="34" charset="0"/>
              </a:rPr>
              <a:t>Introduction:</a:t>
            </a:r>
          </a:p>
          <a:p>
            <a:endParaRPr lang="en-US" sz="2400">
              <a:latin typeface="Agency FB" panose="020B0503020202020204" pitchFamily="34" charset="0"/>
            </a:endParaRPr>
          </a:p>
          <a:p>
            <a:endParaRPr lang="en-US" sz="2400">
              <a:latin typeface="Agency FB" panose="020B0503020202020204" pitchFamily="34" charset="0"/>
            </a:endParaRPr>
          </a:p>
        </p:txBody>
      </p:sp>
      <p:sp>
        <p:nvSpPr>
          <p:cNvPr id="5" name="Title 1"/>
          <p:cNvSpPr txBox="1">
            <a:spLocks/>
          </p:cNvSpPr>
          <p:nvPr/>
        </p:nvSpPr>
        <p:spPr>
          <a:xfrm>
            <a:off x="794737" y="1946873"/>
            <a:ext cx="8825658" cy="5506872"/>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Wingdings" panose="05000000000000000000" pitchFamily="2" charset="2"/>
              <a:buChar char="§"/>
            </a:pPr>
            <a:r>
              <a:rPr lang="en-US" sz="2400" dirty="0">
                <a:latin typeface="Agency FB"/>
              </a:rPr>
              <a:t>What do the authors focus on?</a:t>
            </a:r>
          </a:p>
          <a:p>
            <a:pPr marL="342900" indent="-342900">
              <a:buFont typeface="Wingdings" panose="05000000000000000000" pitchFamily="2" charset="2"/>
              <a:buChar char="§"/>
            </a:pPr>
            <a:r>
              <a:rPr lang="en-US" sz="2400" dirty="0">
                <a:latin typeface="Agency FB" panose="020B0503020202020204" pitchFamily="34" charset="0"/>
              </a:rPr>
              <a:t>Identifying two causes for these artifacts.</a:t>
            </a:r>
          </a:p>
          <a:p>
            <a:pPr marL="342900" indent="-342900">
              <a:buFont typeface="Wingdings" panose="05000000000000000000" pitchFamily="2" charset="2"/>
              <a:buChar char="§"/>
            </a:pPr>
            <a:r>
              <a:rPr lang="en-US" sz="2400" dirty="0">
                <a:latin typeface="Agency FB" panose="020B0503020202020204" pitchFamily="34" charset="0"/>
              </a:rPr>
              <a:t>Proposing alternate design.</a:t>
            </a:r>
          </a:p>
          <a:p>
            <a:pPr marL="342900" indent="-342900">
              <a:buFont typeface="Wingdings" panose="05000000000000000000" pitchFamily="2" charset="2"/>
              <a:buChar char="§"/>
            </a:pPr>
            <a:r>
              <a:rPr lang="en-US" sz="2400" dirty="0">
                <a:latin typeface="Agency FB" panose="020B0503020202020204" pitchFamily="34" charset="0"/>
              </a:rPr>
              <a:t>Final output of this paper.</a:t>
            </a:r>
          </a:p>
          <a:p>
            <a:pPr marL="342900" indent="-342900">
              <a:buFont typeface="Wingdings" panose="05000000000000000000" pitchFamily="2" charset="2"/>
              <a:buChar char="§"/>
            </a:pPr>
            <a:endParaRPr lang="en-US" sz="2400" dirty="0">
              <a:latin typeface="Agency FB" panose="020B0503020202020204" pitchFamily="34" charset="0"/>
            </a:endParaRPr>
          </a:p>
          <a:p>
            <a:pPr marL="342900" indent="-342900">
              <a:buFont typeface="Wingdings" panose="05000000000000000000" pitchFamily="2" charset="2"/>
              <a:buChar char="§"/>
            </a:pPr>
            <a:endParaRPr lang="en-US" sz="2400" dirty="0">
              <a:latin typeface="Agency FB" panose="020B0503020202020204" pitchFamily="34" charset="0"/>
            </a:endParaRPr>
          </a:p>
          <a:p>
            <a:pPr marL="342900" indent="-342900">
              <a:buFont typeface="Wingdings" panose="05000000000000000000" pitchFamily="2" charset="2"/>
              <a:buChar char="§"/>
            </a:pPr>
            <a:endParaRPr lang="en-US" sz="2400" dirty="0">
              <a:latin typeface="Agency FB" panose="020B0503020202020204" pitchFamily="34" charset="0"/>
            </a:endParaRPr>
          </a:p>
          <a:p>
            <a:pPr marL="342900" indent="-342900">
              <a:buFont typeface="Wingdings" panose="05000000000000000000" pitchFamily="2" charset="2"/>
              <a:buChar char="§"/>
            </a:pPr>
            <a:endParaRPr lang="en-US" sz="2400" dirty="0">
              <a:latin typeface="Agency FB" panose="020B0503020202020204" pitchFamily="34" charset="0"/>
            </a:endParaRPr>
          </a:p>
          <a:p>
            <a:pPr marL="342900" indent="-342900">
              <a:buFont typeface="Wingdings" panose="05000000000000000000" pitchFamily="2" charset="2"/>
              <a:buChar char="§"/>
            </a:pPr>
            <a:endParaRPr lang="en-US" sz="2400" dirty="0">
              <a:latin typeface="Agency FB" panose="020B0503020202020204" pitchFamily="34" charset="0"/>
            </a:endParaRPr>
          </a:p>
          <a:p>
            <a:pPr marL="342900" indent="-342900">
              <a:buFont typeface="Wingdings" panose="05000000000000000000" pitchFamily="2" charset="2"/>
              <a:buChar char="§"/>
            </a:pPr>
            <a:endParaRPr lang="en-US" sz="2400" dirty="0">
              <a:latin typeface="Agency FB" panose="020B0503020202020204" pitchFamily="34" charset="0"/>
            </a:endParaRPr>
          </a:p>
          <a:p>
            <a:pPr marL="342900" indent="-342900">
              <a:buFont typeface="Wingdings" panose="05000000000000000000" pitchFamily="2" charset="2"/>
              <a:buChar char="§"/>
            </a:pPr>
            <a:endParaRPr lang="en-US" sz="2400">
              <a:latin typeface="Agency FB" panose="020B0503020202020204" pitchFamily="34" charset="0"/>
            </a:endParaRPr>
          </a:p>
          <a:p>
            <a:endParaRPr lang="en-US" sz="2400" dirty="0">
              <a:latin typeface="Agency FB" panose="020B0503020202020204" pitchFamily="34" charset="0"/>
            </a:endParaRPr>
          </a:p>
        </p:txBody>
      </p:sp>
    </p:spTree>
    <p:extLst>
      <p:ext uri="{BB962C8B-B14F-4D97-AF65-F5344CB8AC3E}">
        <p14:creationId xmlns:p14="http://schemas.microsoft.com/office/powerpoint/2010/main" val="2277773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EEF4E-248E-46FF-B804-F70557F96AE6}"/>
              </a:ext>
            </a:extLst>
          </p:cNvPr>
          <p:cNvSpPr>
            <a:spLocks noGrp="1"/>
          </p:cNvSpPr>
          <p:nvPr>
            <p:ph type="title"/>
          </p:nvPr>
        </p:nvSpPr>
        <p:spPr>
          <a:xfrm>
            <a:off x="646111" y="452718"/>
            <a:ext cx="9404723" cy="722939"/>
          </a:xfrm>
        </p:spPr>
        <p:txBody>
          <a:bodyPr/>
          <a:lstStyle/>
          <a:p>
            <a:r>
              <a:rPr lang="en-US" sz="2400">
                <a:latin typeface="Agency FB" panose="020B0503020202020204" pitchFamily="34" charset="0"/>
                <a:cs typeface="Aharoni" panose="02010803020104030203" pitchFamily="2" charset="-79"/>
              </a:rPr>
              <a:t>Removing Normalization Artifacts</a:t>
            </a:r>
            <a:endParaRPr lang="en-US" sz="2800">
              <a:latin typeface="Agency FB" panose="020B0503020202020204" pitchFamily="34" charset="0"/>
              <a:cs typeface="Aharoni" panose="02010803020104030203" pitchFamily="2" charset="-79"/>
            </a:endParaRPr>
          </a:p>
        </p:txBody>
      </p:sp>
      <p:sp>
        <p:nvSpPr>
          <p:cNvPr id="3" name="TextBox 2">
            <a:extLst>
              <a:ext uri="{FF2B5EF4-FFF2-40B4-BE49-F238E27FC236}">
                <a16:creationId xmlns:a16="http://schemas.microsoft.com/office/drawing/2014/main" id="{DBECFBBC-B2AD-4947-9E22-8F010901E062}"/>
              </a:ext>
            </a:extLst>
          </p:cNvPr>
          <p:cNvSpPr txBox="1"/>
          <p:nvPr/>
        </p:nvSpPr>
        <p:spPr>
          <a:xfrm>
            <a:off x="646111" y="1492898"/>
            <a:ext cx="10849202" cy="2031325"/>
          </a:xfrm>
          <a:prstGeom prst="rect">
            <a:avLst/>
          </a:prstGeom>
          <a:noFill/>
        </p:spPr>
        <p:txBody>
          <a:bodyPr wrap="square" rtlCol="0">
            <a:spAutoFit/>
          </a:bodyPr>
          <a:lstStyle/>
          <a:p>
            <a:r>
              <a:rPr lang="en-US" sz="2400">
                <a:latin typeface="Agency FB" panose="020B0503020202020204" pitchFamily="34" charset="0"/>
              </a:rPr>
              <a:t>Most images generated by </a:t>
            </a:r>
            <a:r>
              <a:rPr lang="en-US" sz="2400" err="1">
                <a:latin typeface="Agency FB" panose="020B0503020202020204" pitchFamily="34" charset="0"/>
              </a:rPr>
              <a:t>StyleGAN</a:t>
            </a:r>
            <a:r>
              <a:rPr lang="en-US" sz="2400">
                <a:latin typeface="Agency FB" panose="020B0503020202020204" pitchFamily="34" charset="0"/>
              </a:rPr>
              <a:t> exhibit characteristic blob-shaped artifacts that resemble water droplets. The anomaly starts to appear around 64</a:t>
            </a:r>
            <a:r>
              <a:rPr lang="en-US" sz="2400" i="1">
                <a:latin typeface="Agency FB" panose="020B0503020202020204" pitchFamily="34" charset="0"/>
              </a:rPr>
              <a:t>×</a:t>
            </a:r>
            <a:r>
              <a:rPr lang="en-US" sz="2400">
                <a:latin typeface="Agency FB" panose="020B0503020202020204" pitchFamily="34" charset="0"/>
              </a:rPr>
              <a:t>64 resolution, is present in all feature maps, and becomes progressively stronger at higher resolutions. So, we need to follow the below steps to remove the artifacts</a:t>
            </a:r>
            <a:r>
              <a:rPr lang="en-US"/>
              <a:t>:</a:t>
            </a:r>
            <a:br>
              <a:rPr lang="en-US"/>
            </a:br>
            <a:endParaRPr lang="en-US"/>
          </a:p>
          <a:p>
            <a:br>
              <a:rPr lang="en-US"/>
            </a:br>
            <a:endParaRPr lang="en-US"/>
          </a:p>
        </p:txBody>
      </p:sp>
      <p:pic>
        <p:nvPicPr>
          <p:cNvPr id="5" name="Picture 4">
            <a:extLst>
              <a:ext uri="{FF2B5EF4-FFF2-40B4-BE49-F238E27FC236}">
                <a16:creationId xmlns:a16="http://schemas.microsoft.com/office/drawing/2014/main" id="{56CFDA64-7934-4C99-ADEA-D91CB9F1A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886" y="3429000"/>
            <a:ext cx="7838948" cy="1931741"/>
          </a:xfrm>
          <a:prstGeom prst="rect">
            <a:avLst/>
          </a:prstGeom>
        </p:spPr>
      </p:pic>
    </p:spTree>
    <p:extLst>
      <p:ext uri="{BB962C8B-B14F-4D97-AF65-F5344CB8AC3E}">
        <p14:creationId xmlns:p14="http://schemas.microsoft.com/office/powerpoint/2010/main" val="1969449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EEF4E-248E-46FF-B804-F70557F96AE6}"/>
              </a:ext>
            </a:extLst>
          </p:cNvPr>
          <p:cNvSpPr>
            <a:spLocks noGrp="1"/>
          </p:cNvSpPr>
          <p:nvPr>
            <p:ph type="title"/>
          </p:nvPr>
        </p:nvSpPr>
        <p:spPr>
          <a:xfrm>
            <a:off x="646111" y="452718"/>
            <a:ext cx="9404723" cy="722939"/>
          </a:xfrm>
        </p:spPr>
        <p:txBody>
          <a:bodyPr/>
          <a:lstStyle/>
          <a:p>
            <a:r>
              <a:rPr lang="en-US" sz="2800">
                <a:latin typeface="Agency FB" panose="020B0503020202020204" pitchFamily="34" charset="0"/>
                <a:cs typeface="Aharoni" panose="02010803020104030203" pitchFamily="2" charset="-79"/>
              </a:rPr>
              <a:t>2.1</a:t>
            </a:r>
            <a:r>
              <a:rPr lang="en-US" sz="2800" b="1">
                <a:latin typeface="Agency FB" panose="020B0503020202020204" pitchFamily="34" charset="0"/>
                <a:cs typeface="Aharoni" panose="02010803020104030203" pitchFamily="2" charset="-79"/>
              </a:rPr>
              <a:t> </a:t>
            </a:r>
            <a:r>
              <a:rPr lang="en-US" sz="2400">
                <a:latin typeface="Agency FB" panose="020B0503020202020204" pitchFamily="34" charset="0"/>
                <a:cs typeface="Aharoni" panose="02010803020104030203" pitchFamily="2" charset="-79"/>
              </a:rPr>
              <a:t>Generator</a:t>
            </a:r>
            <a:r>
              <a:rPr lang="en-US" sz="2400" b="1">
                <a:latin typeface="Agency FB" panose="020B0503020202020204" pitchFamily="34" charset="0"/>
                <a:cs typeface="Aharoni" panose="02010803020104030203" pitchFamily="2" charset="-79"/>
              </a:rPr>
              <a:t> </a:t>
            </a:r>
            <a:r>
              <a:rPr lang="en-US" sz="2400">
                <a:latin typeface="Agency FB" panose="020B0503020202020204" pitchFamily="34" charset="0"/>
                <a:cs typeface="Aharoni" panose="02010803020104030203" pitchFamily="2" charset="-79"/>
              </a:rPr>
              <a:t>architecture</a:t>
            </a:r>
            <a:r>
              <a:rPr lang="en-US" sz="2400" b="1">
                <a:latin typeface="Agency FB" panose="020B0503020202020204" pitchFamily="34" charset="0"/>
                <a:cs typeface="Aharoni" panose="02010803020104030203" pitchFamily="2" charset="-79"/>
              </a:rPr>
              <a:t> </a:t>
            </a:r>
            <a:r>
              <a:rPr lang="en-US" sz="2400">
                <a:latin typeface="Agency FB" panose="020B0503020202020204" pitchFamily="34" charset="0"/>
                <a:cs typeface="Aharoni" panose="02010803020104030203" pitchFamily="2" charset="-79"/>
              </a:rPr>
              <a:t>revisited </a:t>
            </a:r>
            <a:br>
              <a:rPr lang="en-US"/>
            </a:br>
            <a:endParaRPr lang="en-US">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DBECFBBC-B2AD-4947-9E22-8F010901E062}"/>
              </a:ext>
            </a:extLst>
          </p:cNvPr>
          <p:cNvSpPr txBox="1"/>
          <p:nvPr/>
        </p:nvSpPr>
        <p:spPr>
          <a:xfrm>
            <a:off x="646111" y="1492898"/>
            <a:ext cx="10849202" cy="6186309"/>
          </a:xfrm>
          <a:prstGeom prst="rect">
            <a:avLst/>
          </a:prstGeom>
          <a:noFill/>
        </p:spPr>
        <p:txBody>
          <a:bodyPr wrap="square" rtlCol="0">
            <a:spAutoFit/>
          </a:bodyPr>
          <a:lstStyle/>
          <a:p>
            <a:pPr marL="285750" indent="-285750">
              <a:buFont typeface="Arial" panose="020B0604020202020204" pitchFamily="34" charset="0"/>
              <a:buChar char="•"/>
            </a:pPr>
            <a:r>
              <a:rPr lang="en-US" sz="2400">
                <a:latin typeface="Agency FB" panose="020B0503020202020204" pitchFamily="34" charset="0"/>
              </a:rPr>
              <a:t>Revise several details of the </a:t>
            </a:r>
            <a:r>
              <a:rPr lang="en-US" sz="2400" err="1">
                <a:latin typeface="Agency FB" panose="020B0503020202020204" pitchFamily="34" charset="0"/>
              </a:rPr>
              <a:t>StyleGAN</a:t>
            </a:r>
            <a:r>
              <a:rPr lang="en-US" sz="2400">
                <a:latin typeface="Agency FB" panose="020B0503020202020204" pitchFamily="34" charset="0"/>
              </a:rPr>
              <a:t> generator</a:t>
            </a:r>
          </a:p>
          <a:p>
            <a:pPr marL="285750" indent="-285750">
              <a:buFont typeface="Arial" panose="020B0604020202020204" pitchFamily="34" charset="0"/>
              <a:buChar char="•"/>
            </a:pPr>
            <a:endParaRPr lang="en-US" sz="2400">
              <a:latin typeface="Agency FB" panose="020B0503020202020204" pitchFamily="34" charset="0"/>
            </a:endParaRPr>
          </a:p>
          <a:p>
            <a:pPr marL="285750" indent="-285750">
              <a:buFont typeface="Arial" panose="020B0604020202020204" pitchFamily="34" charset="0"/>
              <a:buChar char="•"/>
            </a:pPr>
            <a:r>
              <a:rPr lang="en-US" sz="2400">
                <a:latin typeface="Agency FB" panose="020B0503020202020204" pitchFamily="34" charset="0"/>
              </a:rPr>
              <a:t> Breaking the </a:t>
            </a:r>
            <a:r>
              <a:rPr lang="en-US" sz="2400" err="1">
                <a:latin typeface="Agency FB" panose="020B0503020202020204" pitchFamily="34" charset="0"/>
              </a:rPr>
              <a:t>AdaIN</a:t>
            </a:r>
            <a:r>
              <a:rPr lang="en-US" sz="2400">
                <a:latin typeface="Agency FB" panose="020B0503020202020204" pitchFamily="34" charset="0"/>
              </a:rPr>
              <a:t> operation to its two constituent parts: normalization and modulation.</a:t>
            </a:r>
          </a:p>
          <a:p>
            <a:pPr marL="285750" indent="-285750">
              <a:buFont typeface="Arial" panose="020B0604020202020204" pitchFamily="34" charset="0"/>
              <a:buChar char="•"/>
            </a:pPr>
            <a:endParaRPr lang="en-US" sz="2400">
              <a:latin typeface="Agency FB" panose="020B0503020202020204" pitchFamily="34" charset="0"/>
            </a:endParaRPr>
          </a:p>
          <a:p>
            <a:pPr marL="285750" indent="-285750">
              <a:buFont typeface="Arial" panose="020B0604020202020204" pitchFamily="34" charset="0"/>
              <a:buChar char="•"/>
            </a:pPr>
            <a:r>
              <a:rPr lang="en-US" sz="2400">
                <a:latin typeface="Agency FB" panose="020B0503020202020204" pitchFamily="34" charset="0"/>
              </a:rPr>
              <a:t>Re-draw the conceptual gray boxes so that each box indicates the part of the network where one style is active.</a:t>
            </a:r>
          </a:p>
          <a:p>
            <a:pPr marL="285750" indent="-285750">
              <a:buFont typeface="Arial" panose="020B0604020202020204" pitchFamily="34" charset="0"/>
              <a:buChar char="•"/>
            </a:pPr>
            <a:endParaRPr lang="en-US" sz="2400">
              <a:latin typeface="Agency FB" panose="020B0503020202020204" pitchFamily="34" charset="0"/>
            </a:endParaRPr>
          </a:p>
          <a:p>
            <a:pPr marL="285750" indent="-285750">
              <a:buFont typeface="Arial" panose="020B0604020202020204" pitchFamily="34" charset="0"/>
              <a:buChar char="•"/>
            </a:pPr>
            <a:r>
              <a:rPr lang="en-US" sz="2400">
                <a:latin typeface="Agency FB" panose="020B0503020202020204" pitchFamily="34" charset="0"/>
              </a:rPr>
              <a:t>Move these operations outside the style block, where they operate on normalized data to get more predictable data.</a:t>
            </a:r>
          </a:p>
          <a:p>
            <a:pPr marL="285750" indent="-285750">
              <a:buFont typeface="Arial" panose="020B0604020202020204" pitchFamily="34" charset="0"/>
              <a:buChar char="•"/>
            </a:pPr>
            <a:endParaRPr lang="en-US" sz="2400">
              <a:latin typeface="Agency FB" panose="020B0503020202020204" pitchFamily="34" charset="0"/>
            </a:endParaRPr>
          </a:p>
          <a:p>
            <a:pPr marL="285750" indent="-285750">
              <a:buFont typeface="Arial" panose="020B0604020202020204" pitchFamily="34" charset="0"/>
              <a:buChar char="•"/>
            </a:pPr>
            <a:r>
              <a:rPr lang="en-US" sz="2400">
                <a:latin typeface="Agency FB" panose="020B0503020202020204" pitchFamily="34" charset="0"/>
              </a:rPr>
              <a:t>The application of bias, noise, and normalization to the constant input can also be safely removed without observable drawbacks.</a:t>
            </a:r>
            <a:br>
              <a:rPr lang="en-US" sz="2400">
                <a:latin typeface="Agency FB" panose="020B0503020202020204" pitchFamily="34" charset="0"/>
              </a:rPr>
            </a:br>
            <a:br>
              <a:rPr lang="en-US"/>
            </a:br>
            <a:br>
              <a:rPr lang="en-US"/>
            </a:br>
            <a:r>
              <a:rPr lang="en-US"/>
              <a:t> </a:t>
            </a:r>
            <a:br>
              <a:rPr lang="en-US"/>
            </a:br>
            <a:br>
              <a:rPr lang="en-US"/>
            </a:br>
            <a:br>
              <a:rPr lang="en-US"/>
            </a:br>
            <a:endParaRPr lang="en-US"/>
          </a:p>
        </p:txBody>
      </p:sp>
    </p:spTree>
    <p:extLst>
      <p:ext uri="{BB962C8B-B14F-4D97-AF65-F5344CB8AC3E}">
        <p14:creationId xmlns:p14="http://schemas.microsoft.com/office/powerpoint/2010/main" val="166754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EEF4E-248E-46FF-B804-F70557F96AE6}"/>
              </a:ext>
            </a:extLst>
          </p:cNvPr>
          <p:cNvSpPr>
            <a:spLocks noGrp="1"/>
          </p:cNvSpPr>
          <p:nvPr>
            <p:ph type="title"/>
          </p:nvPr>
        </p:nvSpPr>
        <p:spPr>
          <a:xfrm>
            <a:off x="646111" y="452718"/>
            <a:ext cx="9404723" cy="722939"/>
          </a:xfrm>
        </p:spPr>
        <p:txBody>
          <a:bodyPr/>
          <a:lstStyle/>
          <a:p>
            <a:r>
              <a:rPr lang="en-US" sz="2800">
                <a:latin typeface="Agency FB" panose="020B0503020202020204" pitchFamily="34" charset="0"/>
                <a:cs typeface="Aharoni" panose="02010803020104030203" pitchFamily="2" charset="-79"/>
              </a:rPr>
              <a:t>2.2</a:t>
            </a:r>
            <a:r>
              <a:rPr lang="en-US" sz="2800" b="1">
                <a:latin typeface="Agency FB" panose="020B0503020202020204" pitchFamily="34" charset="0"/>
                <a:cs typeface="Aharoni" panose="02010803020104030203" pitchFamily="2" charset="-79"/>
              </a:rPr>
              <a:t> </a:t>
            </a:r>
            <a:r>
              <a:rPr lang="en-US" sz="2400">
                <a:latin typeface="Agency FB" panose="020B0503020202020204" pitchFamily="34" charset="0"/>
              </a:rPr>
              <a:t>Instance</a:t>
            </a:r>
            <a:r>
              <a:rPr lang="en-US" sz="2400" b="1">
                <a:latin typeface="Agency FB" panose="020B0503020202020204" pitchFamily="34" charset="0"/>
              </a:rPr>
              <a:t> </a:t>
            </a:r>
            <a:r>
              <a:rPr lang="en-US" sz="2400">
                <a:latin typeface="Agency FB" panose="020B0503020202020204" pitchFamily="34" charset="0"/>
              </a:rPr>
              <a:t>normalization</a:t>
            </a:r>
            <a:r>
              <a:rPr lang="en-US" sz="2400" b="1">
                <a:latin typeface="Agency FB" panose="020B0503020202020204" pitchFamily="34" charset="0"/>
              </a:rPr>
              <a:t> </a:t>
            </a:r>
            <a:r>
              <a:rPr lang="en-US" sz="2400">
                <a:latin typeface="Agency FB" panose="020B0503020202020204" pitchFamily="34" charset="0"/>
              </a:rPr>
              <a:t>revisited </a:t>
            </a:r>
            <a:br>
              <a:rPr lang="en-US" sz="4800">
                <a:latin typeface="Agency FB" panose="020B0503020202020204" pitchFamily="34" charset="0"/>
              </a:rPr>
            </a:br>
            <a:br>
              <a:rPr lang="en-US"/>
            </a:br>
            <a:endParaRPr lang="en-US">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DBECFBBC-B2AD-4947-9E22-8F010901E062}"/>
              </a:ext>
            </a:extLst>
          </p:cNvPr>
          <p:cNvSpPr txBox="1"/>
          <p:nvPr/>
        </p:nvSpPr>
        <p:spPr>
          <a:xfrm>
            <a:off x="646111" y="1492898"/>
            <a:ext cx="10849202" cy="5786199"/>
          </a:xfrm>
          <a:prstGeom prst="rect">
            <a:avLst/>
          </a:prstGeom>
          <a:noFill/>
        </p:spPr>
        <p:txBody>
          <a:bodyPr wrap="square" rtlCol="0">
            <a:spAutoFit/>
          </a:bodyPr>
          <a:lstStyle/>
          <a:p>
            <a:r>
              <a:rPr lang="en-US" sz="2000">
                <a:latin typeface="Agency FB" panose="020B0503020202020204" pitchFamily="34" charset="0"/>
              </a:rPr>
              <a:t>We will now propose a better alternative that removes the artifacts while retaining full controllability. The main idea is to base normalization on the </a:t>
            </a:r>
            <a:r>
              <a:rPr lang="en-US" sz="2000" i="1">
                <a:latin typeface="Agency FB" panose="020B0503020202020204" pitchFamily="34" charset="0"/>
              </a:rPr>
              <a:t>expected </a:t>
            </a:r>
            <a:r>
              <a:rPr lang="en-US" sz="2000">
                <a:latin typeface="Agency FB" panose="020B0503020202020204" pitchFamily="34" charset="0"/>
              </a:rPr>
              <a:t>statistics of the incoming feature maps, but without explicit forcing. </a:t>
            </a:r>
            <a:br>
              <a:rPr lang="en-US" sz="2000">
                <a:latin typeface="Agency FB" panose="020B0503020202020204" pitchFamily="34" charset="0"/>
              </a:rPr>
            </a:br>
            <a:endParaRPr lang="en-US" sz="2000">
              <a:latin typeface="Agency FB" panose="020B0503020202020204" pitchFamily="34" charset="0"/>
            </a:endParaRPr>
          </a:p>
          <a:p>
            <a:pPr marL="285750" indent="-285750">
              <a:buFont typeface="Arial" panose="020B0604020202020204" pitchFamily="34" charset="0"/>
              <a:buChar char="•"/>
            </a:pPr>
            <a:r>
              <a:rPr lang="en-US" sz="2000">
                <a:latin typeface="Agency FB" panose="020B0503020202020204" pitchFamily="34" charset="0"/>
              </a:rPr>
              <a:t>Style modulation may amplify certain feature maps by an order of magnitude or more.</a:t>
            </a:r>
            <a:br>
              <a:rPr lang="en-US" sz="2000">
                <a:latin typeface="Agency FB" panose="020B0503020202020204" pitchFamily="34" charset="0"/>
              </a:rPr>
            </a:br>
            <a:endParaRPr lang="en-US" sz="2000">
              <a:latin typeface="Agency FB" panose="020B0503020202020204" pitchFamily="34" charset="0"/>
            </a:endParaRPr>
          </a:p>
          <a:p>
            <a:pPr marL="285750" indent="-285750">
              <a:buFont typeface="Arial" panose="020B0604020202020204" pitchFamily="34" charset="0"/>
              <a:buChar char="•"/>
            </a:pPr>
            <a:r>
              <a:rPr lang="en-US" sz="2000">
                <a:latin typeface="Agency FB" panose="020B0503020202020204" pitchFamily="34" charset="0"/>
              </a:rPr>
              <a:t>Counteract this amplification on a per-sample basis </a:t>
            </a:r>
            <a:br>
              <a:rPr lang="en-US" sz="2000">
                <a:latin typeface="Agency FB" panose="020B0503020202020204" pitchFamily="34" charset="0"/>
              </a:rPr>
            </a:br>
            <a:endParaRPr lang="en-US" sz="2000">
              <a:latin typeface="Agency FB" panose="020B0503020202020204" pitchFamily="34" charset="0"/>
            </a:endParaRPr>
          </a:p>
          <a:p>
            <a:pPr marL="285750" indent="-285750">
              <a:buFont typeface="Arial" panose="020B0604020202020204" pitchFamily="34" charset="0"/>
              <a:buChar char="•"/>
            </a:pPr>
            <a:r>
              <a:rPr lang="en-US" sz="2000">
                <a:latin typeface="Agency FB" panose="020B0503020202020204" pitchFamily="34" charset="0"/>
              </a:rPr>
              <a:t>The modulation scales each input feature map of the convolution based on the incoming style</a:t>
            </a:r>
          </a:p>
          <a:p>
            <a:endParaRPr lang="en-US" sz="2000">
              <a:latin typeface="Agency FB" panose="020B0503020202020204" pitchFamily="34" charset="0"/>
            </a:endParaRPr>
          </a:p>
          <a:p>
            <a:pPr marL="285750" indent="-285750">
              <a:buFont typeface="Arial" panose="020B0604020202020204" pitchFamily="34" charset="0"/>
              <a:buChar char="•"/>
            </a:pPr>
            <a:r>
              <a:rPr lang="en-US" sz="2000">
                <a:latin typeface="Agency FB" panose="020B0503020202020204" pitchFamily="34" charset="0"/>
              </a:rPr>
              <a:t>The purpose of instance normalization is to essentially remove the effect of the scale corresponding to the </a:t>
            </a:r>
            <a:r>
              <a:rPr lang="en-US" sz="2000" i="1" err="1">
                <a:latin typeface="Agency FB" panose="020B0503020202020204" pitchFamily="34" charset="0"/>
              </a:rPr>
              <a:t>i</a:t>
            </a:r>
            <a:r>
              <a:rPr lang="en-US" sz="2000" err="1">
                <a:latin typeface="Agency FB" panose="020B0503020202020204" pitchFamily="34" charset="0"/>
              </a:rPr>
              <a:t>th</a:t>
            </a:r>
            <a:r>
              <a:rPr lang="en-US" sz="2000">
                <a:latin typeface="Agency FB" panose="020B0503020202020204" pitchFamily="34" charset="0"/>
              </a:rPr>
              <a:t> input </a:t>
            </a:r>
            <a:r>
              <a:rPr lang="en-US" sz="2000" i="1">
                <a:latin typeface="Agency FB" panose="020B0503020202020204" pitchFamily="34" charset="0"/>
              </a:rPr>
              <a:t> </a:t>
            </a:r>
            <a:r>
              <a:rPr lang="en-US" sz="2000">
                <a:latin typeface="Agency FB" panose="020B0503020202020204" pitchFamily="34" charset="0"/>
              </a:rPr>
              <a:t>from the statistics of the convolution’s output feature maps.</a:t>
            </a:r>
          </a:p>
          <a:p>
            <a:endParaRPr lang="en-US" sz="2000">
              <a:latin typeface="Agency FB" panose="020B0503020202020204" pitchFamily="34" charset="0"/>
            </a:endParaRPr>
          </a:p>
          <a:p>
            <a:pPr marL="285750" indent="-285750">
              <a:buFont typeface="Arial" panose="020B0604020202020204" pitchFamily="34" charset="0"/>
              <a:buChar char="•"/>
            </a:pPr>
            <a:r>
              <a:rPr lang="en-US" sz="2000">
                <a:latin typeface="Agency FB" panose="020B0503020202020204" pitchFamily="34" charset="0"/>
              </a:rPr>
              <a:t>Previous demodulation technique is weaker because it is based on statistical assumptions about the signal instead of actual contents of the feature maps. </a:t>
            </a:r>
            <a:br>
              <a:rPr lang="en-US"/>
            </a:br>
            <a:br>
              <a:rPr lang="en-US"/>
            </a:br>
            <a:r>
              <a:rPr lang="en-US"/>
              <a:t> </a:t>
            </a:r>
            <a:br>
              <a:rPr lang="en-US"/>
            </a:br>
            <a:br>
              <a:rPr lang="en-US"/>
            </a:br>
            <a:br>
              <a:rPr lang="en-US"/>
            </a:br>
            <a:endParaRPr lang="en-US"/>
          </a:p>
        </p:txBody>
      </p:sp>
    </p:spTree>
    <p:extLst>
      <p:ext uri="{BB962C8B-B14F-4D97-AF65-F5344CB8AC3E}">
        <p14:creationId xmlns:p14="http://schemas.microsoft.com/office/powerpoint/2010/main" val="3923980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EEF4E-248E-46FF-B804-F70557F96AE6}"/>
              </a:ext>
            </a:extLst>
          </p:cNvPr>
          <p:cNvSpPr>
            <a:spLocks noGrp="1"/>
          </p:cNvSpPr>
          <p:nvPr>
            <p:ph type="title"/>
          </p:nvPr>
        </p:nvSpPr>
        <p:spPr>
          <a:xfrm>
            <a:off x="646111" y="452718"/>
            <a:ext cx="9404723" cy="722939"/>
          </a:xfrm>
        </p:spPr>
        <p:txBody>
          <a:bodyPr/>
          <a:lstStyle/>
          <a:p>
            <a:r>
              <a:rPr lang="en-US" sz="2400">
                <a:latin typeface="Agency FB" panose="020B0503020202020204" pitchFamily="34" charset="0"/>
                <a:cs typeface="Aharoni" panose="02010803020104030203" pitchFamily="2" charset="-79"/>
              </a:rPr>
              <a:t>2.2</a:t>
            </a:r>
            <a:r>
              <a:rPr lang="en-US" sz="4000" b="1">
                <a:latin typeface="Agency FB" panose="020B0503020202020204" pitchFamily="34" charset="0"/>
                <a:cs typeface="Aharoni" panose="02010803020104030203" pitchFamily="2" charset="-79"/>
              </a:rPr>
              <a:t> </a:t>
            </a:r>
            <a:r>
              <a:rPr lang="en-US" sz="2400">
                <a:latin typeface="Agency FB" panose="020B0503020202020204" pitchFamily="34" charset="0"/>
              </a:rPr>
              <a:t>Instance</a:t>
            </a:r>
            <a:r>
              <a:rPr lang="en-US" sz="3200">
                <a:latin typeface="Agency FB" panose="020B0503020202020204" pitchFamily="34" charset="0"/>
              </a:rPr>
              <a:t> </a:t>
            </a:r>
            <a:r>
              <a:rPr lang="en-US" sz="2400">
                <a:latin typeface="Agency FB" panose="020B0503020202020204" pitchFamily="34" charset="0"/>
              </a:rPr>
              <a:t>Normalization Revisited</a:t>
            </a:r>
            <a:r>
              <a:rPr lang="en-US" sz="2000">
                <a:latin typeface="Agency FB" panose="020B0503020202020204" pitchFamily="34" charset="0"/>
              </a:rPr>
              <a:t>(contd.) </a:t>
            </a:r>
            <a:br>
              <a:rPr lang="en-US"/>
            </a:br>
            <a:br>
              <a:rPr lang="en-US"/>
            </a:br>
            <a:endParaRPr lang="en-US">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DBECFBBC-B2AD-4947-9E22-8F010901E062}"/>
              </a:ext>
            </a:extLst>
          </p:cNvPr>
          <p:cNvSpPr txBox="1"/>
          <p:nvPr/>
        </p:nvSpPr>
        <p:spPr>
          <a:xfrm>
            <a:off x="646111" y="1492898"/>
            <a:ext cx="10849202" cy="3539430"/>
          </a:xfrm>
          <a:prstGeom prst="rect">
            <a:avLst/>
          </a:prstGeom>
          <a:noFill/>
        </p:spPr>
        <p:txBody>
          <a:bodyPr wrap="square" rtlCol="0">
            <a:spAutoFit/>
          </a:bodyPr>
          <a:lstStyle/>
          <a:p>
            <a:endParaRPr lang="en-US"/>
          </a:p>
          <a:p>
            <a:pPr marL="285750" indent="-285750">
              <a:buFont typeface="Arial" panose="020B0604020202020204" pitchFamily="34" charset="0"/>
              <a:buChar char="•"/>
            </a:pPr>
            <a:r>
              <a:rPr lang="en-US" sz="2000">
                <a:latin typeface="Agency FB" panose="020B0503020202020204" pitchFamily="34" charset="0"/>
              </a:rPr>
              <a:t>Our demodulation is also related to weight normalization that performs the same calculation as a part of reparametrizing the weight tensor. </a:t>
            </a:r>
            <a:br>
              <a:rPr lang="en-US" sz="2000">
                <a:latin typeface="Agency FB" panose="020B0503020202020204" pitchFamily="34" charset="0"/>
              </a:rPr>
            </a:br>
            <a:endParaRPr lang="en-US" sz="2000">
              <a:latin typeface="Agency FB" panose="020B0503020202020204" pitchFamily="34" charset="0"/>
            </a:endParaRPr>
          </a:p>
          <a:p>
            <a:pPr marL="285750" indent="-285750">
              <a:buFont typeface="Arial" panose="020B0604020202020204" pitchFamily="34" charset="0"/>
              <a:buChar char="•"/>
            </a:pPr>
            <a:r>
              <a:rPr lang="en-US" sz="2000">
                <a:latin typeface="Agency FB" panose="020B0503020202020204" pitchFamily="34" charset="0"/>
              </a:rPr>
              <a:t>New design removes the characteristic artifacts while retaining full controllability</a:t>
            </a:r>
          </a:p>
          <a:p>
            <a:endParaRPr lang="en-US"/>
          </a:p>
          <a:p>
            <a:br>
              <a:rPr lang="en-US"/>
            </a:br>
            <a:br>
              <a:rPr lang="en-US"/>
            </a:br>
            <a:r>
              <a:rPr lang="en-US"/>
              <a:t> </a:t>
            </a:r>
            <a:br>
              <a:rPr lang="en-US"/>
            </a:br>
            <a:br>
              <a:rPr lang="en-US"/>
            </a:br>
            <a:br>
              <a:rPr lang="en-US"/>
            </a:br>
            <a:endParaRPr lang="en-US"/>
          </a:p>
        </p:txBody>
      </p:sp>
      <p:pic>
        <p:nvPicPr>
          <p:cNvPr id="5" name="Picture 4">
            <a:extLst>
              <a:ext uri="{FF2B5EF4-FFF2-40B4-BE49-F238E27FC236}">
                <a16:creationId xmlns:a16="http://schemas.microsoft.com/office/drawing/2014/main" id="{59370397-C7EA-48C4-8B3C-D754FC763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852" y="3246829"/>
            <a:ext cx="3435658" cy="3158453"/>
          </a:xfrm>
          <a:prstGeom prst="rect">
            <a:avLst/>
          </a:prstGeom>
        </p:spPr>
      </p:pic>
    </p:spTree>
    <p:extLst>
      <p:ext uri="{BB962C8B-B14F-4D97-AF65-F5344CB8AC3E}">
        <p14:creationId xmlns:p14="http://schemas.microsoft.com/office/powerpoint/2010/main" val="696360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8464-E3A2-46DA-B987-18B070C6273A}"/>
              </a:ext>
            </a:extLst>
          </p:cNvPr>
          <p:cNvSpPr>
            <a:spLocks noGrp="1"/>
          </p:cNvSpPr>
          <p:nvPr>
            <p:ph type="title"/>
          </p:nvPr>
        </p:nvSpPr>
        <p:spPr/>
        <p:txBody>
          <a:bodyPr/>
          <a:lstStyle/>
          <a:p>
            <a:r>
              <a:rPr lang="en-US" sz="1400"/>
              <a:t>Part-3 Abdullah Al Fahad</a:t>
            </a:r>
            <a:br>
              <a:rPr lang="en-US"/>
            </a:br>
            <a:r>
              <a:rPr lang="en-US"/>
              <a:t>Image Quality &amp; Generator smoothness</a:t>
            </a:r>
            <a:br>
              <a:rPr lang="en-US"/>
            </a:br>
            <a:endParaRPr lang="en-US"/>
          </a:p>
        </p:txBody>
      </p:sp>
      <p:pic>
        <p:nvPicPr>
          <p:cNvPr id="4" name="Picture 4">
            <a:extLst>
              <a:ext uri="{FF2B5EF4-FFF2-40B4-BE49-F238E27FC236}">
                <a16:creationId xmlns:a16="http://schemas.microsoft.com/office/drawing/2014/main" id="{18FF489F-1DE5-4347-9B95-BAD391F76227}"/>
              </a:ext>
            </a:extLst>
          </p:cNvPr>
          <p:cNvPicPr>
            <a:picLocks noGrp="1" noChangeAspect="1"/>
          </p:cNvPicPr>
          <p:nvPr>
            <p:ph idx="1"/>
          </p:nvPr>
        </p:nvPicPr>
        <p:blipFill>
          <a:blip r:embed="rId2"/>
          <a:stretch>
            <a:fillRect/>
          </a:stretch>
        </p:blipFill>
        <p:spPr>
          <a:xfrm>
            <a:off x="7514682" y="2467785"/>
            <a:ext cx="3159601" cy="2874681"/>
          </a:xfrm>
        </p:spPr>
      </p:pic>
      <p:sp>
        <p:nvSpPr>
          <p:cNvPr id="5" name="TextBox 4">
            <a:extLst>
              <a:ext uri="{FF2B5EF4-FFF2-40B4-BE49-F238E27FC236}">
                <a16:creationId xmlns:a16="http://schemas.microsoft.com/office/drawing/2014/main" id="{97A60BBA-5B9D-4F7F-A133-64E2E4F78DDF}"/>
              </a:ext>
            </a:extLst>
          </p:cNvPr>
          <p:cNvSpPr txBox="1"/>
          <p:nvPr/>
        </p:nvSpPr>
        <p:spPr>
          <a:xfrm>
            <a:off x="1109133" y="2387600"/>
            <a:ext cx="54779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After Applying GAN Matrics it leaves some what of blind spots in image Quality</a:t>
            </a:r>
          </a:p>
        </p:txBody>
      </p:sp>
      <p:sp>
        <p:nvSpPr>
          <p:cNvPr id="3" name="TextBox 2">
            <a:extLst>
              <a:ext uri="{FF2B5EF4-FFF2-40B4-BE49-F238E27FC236}">
                <a16:creationId xmlns:a16="http://schemas.microsoft.com/office/drawing/2014/main" id="{DFAA6B13-29EB-48E5-8824-B9EA16A28257}"/>
              </a:ext>
            </a:extLst>
          </p:cNvPr>
          <p:cNvSpPr txBox="1"/>
          <p:nvPr/>
        </p:nvSpPr>
        <p:spPr>
          <a:xfrm>
            <a:off x="1075266" y="3479800"/>
            <a:ext cx="48768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 We discovered that classifiers trained using ImageNet tend to base their decisions much more on texture than shape </a:t>
            </a:r>
            <a:endParaRPr lang="en-US"/>
          </a:p>
        </p:txBody>
      </p:sp>
    </p:spTree>
    <p:extLst>
      <p:ext uri="{BB962C8B-B14F-4D97-AF65-F5344CB8AC3E}">
        <p14:creationId xmlns:p14="http://schemas.microsoft.com/office/powerpoint/2010/main" val="1965033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TotalTime>
  <Words>1095</Words>
  <Application>Microsoft Office PowerPoint</Application>
  <PresentationFormat>Widescreen</PresentationFormat>
  <Paragraphs>123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Ion</vt:lpstr>
      <vt:lpstr>Computer Vision &amp; Pattern Recognition</vt:lpstr>
      <vt:lpstr>Group Members</vt:lpstr>
      <vt:lpstr>PowerPoint Presentation</vt:lpstr>
      <vt:lpstr>PowerPoint Presentation</vt:lpstr>
      <vt:lpstr>Removing Normalization Artifacts</vt:lpstr>
      <vt:lpstr>2.1 Generator architecture revisited  </vt:lpstr>
      <vt:lpstr>2.2 Instance normalization revisited   </vt:lpstr>
      <vt:lpstr>2.2 Instance Normalization Revisited(contd.)   </vt:lpstr>
      <vt:lpstr>Part-3 Abdullah Al Fahad Image Quality &amp; Generator smoothness </vt:lpstr>
      <vt:lpstr>Random examples with low PPL (≤ 10th percentile). &amp; with high PPL (≥ 90th percentile)</vt:lpstr>
      <vt:lpstr>Solution: </vt:lpstr>
      <vt:lpstr>4.Progressive growing revisited</vt:lpstr>
      <vt:lpstr>          </vt:lpstr>
      <vt:lpstr>PowerPoint Presentation</vt:lpstr>
      <vt:lpstr>   Alternative network   architectures</vt:lpstr>
      <vt:lpstr>                         Resolution usage</vt:lpstr>
      <vt:lpstr>PowerPoint Presentation</vt:lpstr>
      <vt:lpstr>Part 5 Projection of images to latent space and Conclusion</vt:lpstr>
      <vt:lpstr>Projection of images to latent space</vt:lpstr>
      <vt:lpstr>PowerPoint Presentation</vt:lpstr>
      <vt:lpstr>PowerPoint Presentation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&amp; Pattern Recognition</dc:title>
  <dc:creator>ASUS</dc:creator>
  <cp:lastModifiedBy>ASUS</cp:lastModifiedBy>
  <cp:revision>35</cp:revision>
  <dcterms:created xsi:type="dcterms:W3CDTF">2021-07-23T16:09:31Z</dcterms:created>
  <dcterms:modified xsi:type="dcterms:W3CDTF">2021-08-09T16:14:34Z</dcterms:modified>
</cp:coreProperties>
</file>