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72" r:id="rId5"/>
    <p:sldId id="275" r:id="rId6"/>
    <p:sldId id="257" r:id="rId7"/>
    <p:sldId id="258" r:id="rId8"/>
    <p:sldId id="274" r:id="rId9"/>
    <p:sldId id="259" r:id="rId10"/>
    <p:sldId id="262" r:id="rId11"/>
    <p:sldId id="263" r:id="rId12"/>
    <p:sldId id="265" r:id="rId13"/>
    <p:sldId id="264" r:id="rId14"/>
    <p:sldId id="260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8BC4F-93AF-4D0D-84FC-F4C69758359F}" v="99" dt="2020-02-06T01:44:4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71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8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44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61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0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1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63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55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A692C-48CF-417A-B040-C09682962CA8}" type="datetimeFigureOut">
              <a:rPr lang="fr-CA" smtClean="0"/>
              <a:t>2020-02-05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46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e.com/kanban/what-is-kanba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E61-6878-4EFE-9D03-BC40ACA4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Kanban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48AD-26C7-4206-B34C-F3B34C30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méthode </a:t>
            </a:r>
            <a:r>
              <a:rPr lang="fr-CA" dirty="0"/>
              <a:t>de planification/gestion AGILE</a:t>
            </a:r>
          </a:p>
        </p:txBody>
      </p:sp>
    </p:spTree>
    <p:extLst>
      <p:ext uri="{BB962C8B-B14F-4D97-AF65-F5344CB8AC3E}">
        <p14:creationId xmlns:p14="http://schemas.microsoft.com/office/powerpoint/2010/main" val="376749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20" y="6377940"/>
            <a:ext cx="119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Meilleure</a:t>
            </a:r>
            <a:r>
              <a:rPr lang="en-CA" dirty="0"/>
              <a:t> comprehension du </a:t>
            </a:r>
            <a:r>
              <a:rPr lang="en-CA" dirty="0" err="1"/>
              <a:t>processus</a:t>
            </a:r>
            <a:r>
              <a:rPr lang="en-CA" dirty="0"/>
              <a:t> global;</a:t>
            </a:r>
          </a:p>
          <a:p>
            <a:r>
              <a:rPr lang="en-CA" dirty="0"/>
              <a:t>Aide à </a:t>
            </a:r>
            <a:r>
              <a:rPr lang="en-CA" dirty="0" err="1"/>
              <a:t>améliorer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r>
              <a:rPr lang="en-CA" dirty="0"/>
              <a:t>;</a:t>
            </a:r>
          </a:p>
          <a:p>
            <a:r>
              <a:rPr lang="en-CA" dirty="0" err="1">
                <a:highlight>
                  <a:srgbClr val="FFFF00"/>
                </a:highlight>
              </a:rPr>
              <a:t>Améliore</a:t>
            </a:r>
            <a:r>
              <a:rPr lang="en-CA" dirty="0">
                <a:highlight>
                  <a:srgbClr val="FFFF00"/>
                </a:highlight>
              </a:rPr>
              <a:t> les rencontres avec le client et de bien </a:t>
            </a:r>
            <a:r>
              <a:rPr lang="en-CA" dirty="0" err="1">
                <a:highlight>
                  <a:srgbClr val="FFFF00"/>
                </a:highlight>
              </a:rPr>
              <a:t>comprendre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ses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besoins</a:t>
            </a:r>
            <a:r>
              <a:rPr lang="en-CA" dirty="0">
                <a:highlight>
                  <a:srgbClr val="FFFF00"/>
                </a:highlight>
              </a:rPr>
              <a:t> et </a:t>
            </a:r>
            <a:r>
              <a:rPr lang="en-CA" dirty="0" err="1">
                <a:highlight>
                  <a:srgbClr val="FFFF00"/>
                </a:highlight>
              </a:rPr>
              <a:t>ses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attentes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r>
              <a:rPr lang="en-CA" dirty="0" err="1"/>
              <a:t>Augmente</a:t>
            </a:r>
            <a:r>
              <a:rPr lang="en-CA" dirty="0"/>
              <a:t> la motivation des </a:t>
            </a:r>
            <a:r>
              <a:rPr lang="en-CA" dirty="0" err="1"/>
              <a:t>ingénieurs</a:t>
            </a:r>
            <a:r>
              <a:rPr lang="en-CA" dirty="0"/>
              <a:t> sur le </a:t>
            </a:r>
            <a:r>
              <a:rPr lang="en-CA" dirty="0" err="1"/>
              <a:t>projet</a:t>
            </a:r>
            <a:r>
              <a:rPr lang="en-CA" dirty="0"/>
              <a:t>;</a:t>
            </a:r>
          </a:p>
          <a:p>
            <a:r>
              <a:rPr lang="en-CA" dirty="0" err="1"/>
              <a:t>Améliore</a:t>
            </a:r>
            <a:r>
              <a:rPr lang="en-CA" dirty="0"/>
              <a:t> la communication;</a:t>
            </a:r>
          </a:p>
          <a:p>
            <a:r>
              <a:rPr lang="en-CA" dirty="0"/>
              <a:t>Les </a:t>
            </a:r>
            <a:r>
              <a:rPr lang="en-CA" dirty="0" err="1"/>
              <a:t>erreurs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vues</a:t>
            </a:r>
            <a:r>
              <a:rPr lang="en-CA" dirty="0"/>
              <a:t> et </a:t>
            </a:r>
            <a:r>
              <a:rPr lang="en-CA" dirty="0" err="1"/>
              <a:t>corrigées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r>
              <a:rPr lang="en-CA" dirty="0"/>
              <a:t>;</a:t>
            </a:r>
          </a:p>
          <a:p>
            <a:r>
              <a:rPr lang="en-CA" dirty="0" err="1"/>
              <a:t>Augmente</a:t>
            </a:r>
            <a:r>
              <a:rPr lang="en-CA" dirty="0"/>
              <a:t> le </a:t>
            </a:r>
            <a:r>
              <a:rPr lang="en-CA" dirty="0" err="1"/>
              <a:t>productivité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r>
              <a:rPr lang="en-CA" dirty="0"/>
              <a:t>;</a:t>
            </a:r>
          </a:p>
          <a:p>
            <a:r>
              <a:rPr lang="en-CA" dirty="0" err="1"/>
              <a:t>Réduit</a:t>
            </a:r>
            <a:r>
              <a:rPr lang="en-CA" dirty="0"/>
              <a:t> la </a:t>
            </a:r>
            <a:r>
              <a:rPr lang="en-CA" dirty="0" err="1"/>
              <a:t>taille</a:t>
            </a:r>
            <a:r>
              <a:rPr lang="en-CA" dirty="0"/>
              <a:t> des taches à faire;</a:t>
            </a:r>
          </a:p>
          <a:p>
            <a:r>
              <a:rPr lang="en-CA" dirty="0" err="1"/>
              <a:t>Réduit</a:t>
            </a:r>
            <a:r>
              <a:rPr lang="en-CA" dirty="0"/>
              <a:t> le temps de livraison.</a:t>
            </a:r>
          </a:p>
        </p:txBody>
      </p:sp>
    </p:spTree>
    <p:extLst>
      <p:ext uri="{BB962C8B-B14F-4D97-AF65-F5344CB8AC3E}">
        <p14:creationId xmlns:p14="http://schemas.microsoft.com/office/powerpoint/2010/main" val="315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19" y="6396335"/>
            <a:ext cx="1199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Augmente</a:t>
            </a:r>
            <a:r>
              <a:rPr lang="en-CA" dirty="0"/>
              <a:t> la </a:t>
            </a:r>
            <a:r>
              <a:rPr lang="en-CA" dirty="0" err="1"/>
              <a:t>fréquence</a:t>
            </a:r>
            <a:r>
              <a:rPr lang="en-CA" dirty="0"/>
              <a:t> de production;</a:t>
            </a:r>
          </a:p>
          <a:p>
            <a:r>
              <a:rPr lang="en-CA" dirty="0" err="1"/>
              <a:t>Permet</a:t>
            </a:r>
            <a:r>
              <a:rPr lang="en-CA" dirty="0"/>
              <a:t> de controller </a:t>
            </a:r>
            <a:r>
              <a:rPr lang="en-CA" dirty="0" err="1"/>
              <a:t>efficacement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changements</a:t>
            </a:r>
            <a:r>
              <a:rPr lang="en-CA" dirty="0"/>
              <a:t> sont </a:t>
            </a:r>
            <a:r>
              <a:rPr lang="en-CA" dirty="0" err="1"/>
              <a:t>bienvenus</a:t>
            </a:r>
            <a:r>
              <a:rPr lang="en-CA" dirty="0"/>
              <a:t> et moins source </a:t>
            </a:r>
            <a:r>
              <a:rPr lang="en-CA" dirty="0" err="1"/>
              <a:t>d’irritants</a:t>
            </a:r>
            <a:r>
              <a:rPr lang="en-CA" dirty="0"/>
              <a:t>, </a:t>
            </a:r>
            <a:r>
              <a:rPr lang="en-CA" dirty="0">
                <a:solidFill>
                  <a:srgbClr val="FF0000"/>
                </a:solidFill>
              </a:rPr>
              <a:t>mais risque de bottleneck selon </a:t>
            </a:r>
            <a:r>
              <a:rPr lang="en-CA" dirty="0" err="1">
                <a:solidFill>
                  <a:srgbClr val="FF0000"/>
                </a:solidFill>
              </a:rPr>
              <a:t>l’ampleur</a:t>
            </a:r>
            <a:r>
              <a:rPr lang="en-CA" dirty="0">
                <a:solidFill>
                  <a:srgbClr val="FF0000"/>
                </a:solidFill>
              </a:rPr>
              <a:t> des </a:t>
            </a:r>
            <a:r>
              <a:rPr lang="en-CA" dirty="0" err="1">
                <a:solidFill>
                  <a:srgbClr val="FF0000"/>
                </a:solidFill>
              </a:rPr>
              <a:t>changements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commentaires</a:t>
            </a:r>
            <a:r>
              <a:rPr lang="en-CA" dirty="0"/>
              <a:t> et </a:t>
            </a:r>
            <a:r>
              <a:rPr lang="en-CA" dirty="0" err="1"/>
              <a:t>demandes</a:t>
            </a:r>
            <a:r>
              <a:rPr lang="en-CA" dirty="0"/>
              <a:t> de modifications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faites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r>
              <a:rPr lang="en-CA" dirty="0"/>
              <a:t>;</a:t>
            </a:r>
          </a:p>
          <a:p>
            <a:r>
              <a:rPr lang="en-CA" dirty="0"/>
              <a:t>La production de documents </a:t>
            </a:r>
            <a:r>
              <a:rPr lang="en-CA" dirty="0" err="1"/>
              <a:t>volumineux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réduite</a:t>
            </a:r>
            <a:r>
              <a:rPr lang="en-CA" dirty="0"/>
              <a:t>, sur </a:t>
            </a:r>
            <a:r>
              <a:rPr lang="en-CA" dirty="0" err="1"/>
              <a:t>demande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du client;</a:t>
            </a:r>
          </a:p>
          <a:p>
            <a:r>
              <a:rPr lang="en-CA" dirty="0" err="1"/>
              <a:t>Limite</a:t>
            </a:r>
            <a:r>
              <a:rPr lang="en-CA" dirty="0"/>
              <a:t> des </a:t>
            </a:r>
            <a:r>
              <a:rPr lang="en-CA" dirty="0" err="1"/>
              <a:t>demandes</a:t>
            </a:r>
            <a:r>
              <a:rPr lang="en-CA" dirty="0"/>
              <a:t> par </a:t>
            </a:r>
            <a:r>
              <a:rPr lang="en-CA" dirty="0" err="1"/>
              <a:t>l’administration</a:t>
            </a:r>
            <a:r>
              <a:rPr lang="en-CA" dirty="0"/>
              <a:t> pour </a:t>
            </a:r>
            <a:r>
              <a:rPr lang="en-CA" dirty="0" err="1"/>
              <a:t>l’approbation</a:t>
            </a:r>
            <a:r>
              <a:rPr lang="en-CA" dirty="0"/>
              <a:t> des </a:t>
            </a:r>
            <a:r>
              <a:rPr lang="en-CA" dirty="0" err="1"/>
              <a:t>requis</a:t>
            </a:r>
            <a:r>
              <a:rPr lang="en-CA" dirty="0"/>
              <a:t> </a:t>
            </a:r>
            <a:r>
              <a:rPr lang="en-CA" dirty="0" err="1"/>
              <a:t>puisqu’ils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déjà </a:t>
            </a:r>
            <a:r>
              <a:rPr lang="en-CA" dirty="0" err="1"/>
              <a:t>approuvés</a:t>
            </a:r>
            <a:r>
              <a:rPr lang="en-CA" dirty="0"/>
              <a:t> par le client </a:t>
            </a:r>
            <a:r>
              <a:rPr lang="en-CA" dirty="0" err="1"/>
              <a:t>lors</a:t>
            </a:r>
            <a:r>
              <a:rPr lang="en-CA" dirty="0"/>
              <a:t> de la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D4FC-26E9-429C-A384-F20899F6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D1C9-5214-4D90-B763-4A1778E8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Cette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n’est</a:t>
            </a:r>
            <a:r>
              <a:rPr lang="en-CA" dirty="0">
                <a:solidFill>
                  <a:srgbClr val="FF0000"/>
                </a:solidFill>
              </a:rPr>
              <a:t> pas la plus complete seule</a:t>
            </a:r>
            <a:r>
              <a:rPr lang="en-CA" dirty="0"/>
              <a:t>,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nécessite</a:t>
            </a:r>
            <a:r>
              <a:rPr lang="en-CA" dirty="0"/>
              <a:t> </a:t>
            </a:r>
            <a:r>
              <a:rPr lang="en-CA" dirty="0" err="1"/>
              <a:t>l’application</a:t>
            </a:r>
            <a:r>
              <a:rPr lang="en-CA" dirty="0"/>
              <a:t> de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pour être </a:t>
            </a:r>
            <a:r>
              <a:rPr lang="en-CA" dirty="0" err="1">
                <a:solidFill>
                  <a:srgbClr val="FF0000"/>
                </a:solidFill>
              </a:rPr>
              <a:t>optimale</a:t>
            </a:r>
            <a:r>
              <a:rPr lang="en-CA" dirty="0"/>
              <a:t>;</a:t>
            </a:r>
          </a:p>
          <a:p>
            <a:r>
              <a:rPr lang="en-CA" dirty="0"/>
              <a:t>Elle </a:t>
            </a:r>
            <a:r>
              <a:rPr lang="en-CA" dirty="0" err="1"/>
              <a:t>requiert</a:t>
            </a:r>
            <a:r>
              <a:rPr lang="en-CA" dirty="0"/>
              <a:t> de changer </a:t>
            </a:r>
            <a:r>
              <a:rPr lang="en-CA" dirty="0" err="1"/>
              <a:t>plusieurs</a:t>
            </a:r>
            <a:r>
              <a:rPr lang="en-CA" dirty="0"/>
              <a:t> aspects de la culture </a:t>
            </a:r>
            <a:r>
              <a:rPr lang="en-CA" dirty="0" err="1"/>
              <a:t>d’entreprise</a:t>
            </a:r>
            <a:r>
              <a:rPr lang="en-CA" dirty="0"/>
              <a:t> et </a:t>
            </a:r>
            <a:r>
              <a:rPr lang="en-CA" dirty="0" err="1"/>
              <a:t>génère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beaucoup de friction;</a:t>
            </a:r>
          </a:p>
          <a:p>
            <a:r>
              <a:rPr lang="en-CA" dirty="0"/>
              <a:t>La collaboration et la communication avec les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équipes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départements</a:t>
            </a:r>
            <a:r>
              <a:rPr lang="en-CA" dirty="0"/>
              <a:t>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motiver</a:t>
            </a:r>
            <a:r>
              <a:rPr lang="en-CA" dirty="0"/>
              <a:t> le personnel à </a:t>
            </a:r>
            <a:r>
              <a:rPr lang="en-CA" dirty="0" err="1"/>
              <a:t>utiliser</a:t>
            </a:r>
            <a:r>
              <a:rPr lang="en-CA" dirty="0"/>
              <a:t> de nouveaux </a:t>
            </a:r>
            <a:r>
              <a:rPr lang="en-CA" dirty="0" err="1"/>
              <a:t>outils</a:t>
            </a:r>
            <a:r>
              <a:rPr lang="en-CA" dirty="0"/>
              <a:t>;</a:t>
            </a:r>
          </a:p>
          <a:p>
            <a:r>
              <a:rPr lang="en-CA" dirty="0" err="1">
                <a:solidFill>
                  <a:srgbClr val="FF0000"/>
                </a:solidFill>
              </a:rPr>
              <a:t>L’intrégration</a:t>
            </a:r>
            <a:r>
              <a:rPr lang="en-CA" dirty="0">
                <a:solidFill>
                  <a:srgbClr val="FF0000"/>
                </a:solidFill>
              </a:rPr>
              <a:t> à un </a:t>
            </a:r>
            <a:r>
              <a:rPr lang="en-CA" dirty="0" err="1">
                <a:solidFill>
                  <a:srgbClr val="FF0000"/>
                </a:solidFill>
              </a:rPr>
              <a:t>projet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existant</a:t>
            </a:r>
            <a:r>
              <a:rPr lang="en-CA" dirty="0">
                <a:solidFill>
                  <a:srgbClr val="FF0000"/>
                </a:solidFill>
              </a:rPr>
              <a:t> peut </a:t>
            </a:r>
            <a:r>
              <a:rPr lang="en-CA" dirty="0" err="1">
                <a:solidFill>
                  <a:srgbClr val="FF0000"/>
                </a:solidFill>
              </a:rPr>
              <a:t>créer</a:t>
            </a:r>
            <a:r>
              <a:rPr lang="en-CA" dirty="0">
                <a:solidFill>
                  <a:srgbClr val="FF0000"/>
                </a:solidFill>
              </a:rPr>
              <a:t> des delais d’être </a:t>
            </a:r>
            <a:r>
              <a:rPr lang="en-CA" dirty="0" err="1">
                <a:solidFill>
                  <a:srgbClr val="FF0000"/>
                </a:solidFill>
              </a:rPr>
              <a:t>implanté</a:t>
            </a:r>
            <a:r>
              <a:rPr lang="en-CA" dirty="0"/>
              <a:t>;</a:t>
            </a:r>
          </a:p>
          <a:p>
            <a:r>
              <a:rPr lang="en-CA" dirty="0">
                <a:highlight>
                  <a:srgbClr val="FFFF00"/>
                </a:highlight>
              </a:rPr>
              <a:t>Difficile de </a:t>
            </a:r>
            <a:r>
              <a:rPr lang="en-CA" dirty="0" err="1">
                <a:highlight>
                  <a:srgbClr val="FFFF00"/>
                </a:highlight>
              </a:rPr>
              <a:t>gérer</a:t>
            </a:r>
            <a:r>
              <a:rPr lang="en-CA" dirty="0">
                <a:highlight>
                  <a:srgbClr val="FFFF00"/>
                </a:highlight>
              </a:rPr>
              <a:t> le </a:t>
            </a:r>
            <a:r>
              <a:rPr lang="en-CA" dirty="0" err="1">
                <a:highlight>
                  <a:srgbClr val="FFFF00"/>
                </a:highlight>
              </a:rPr>
              <a:t>taux</a:t>
            </a:r>
            <a:r>
              <a:rPr lang="en-CA" dirty="0">
                <a:highlight>
                  <a:srgbClr val="FFFF00"/>
                </a:highlight>
              </a:rPr>
              <a:t> de </a:t>
            </a:r>
            <a:r>
              <a:rPr lang="en-CA" dirty="0" err="1">
                <a:highlight>
                  <a:srgbClr val="FFFF00"/>
                </a:highlight>
              </a:rPr>
              <a:t>projet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en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cours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r>
              <a:rPr lang="en-CA" dirty="0">
                <a:highlight>
                  <a:srgbClr val="FFFF00"/>
                </a:highlight>
              </a:rPr>
              <a:t>Difficile de faire la distinctions des </a:t>
            </a:r>
            <a:r>
              <a:rPr lang="en-CA" dirty="0" err="1">
                <a:highlight>
                  <a:srgbClr val="FFFF00"/>
                </a:highlight>
              </a:rPr>
              <a:t>rôles</a:t>
            </a:r>
            <a:r>
              <a:rPr lang="en-CA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2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DE5-6D09-4B35-8EE5-BE9BE6A1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AA1E-5AEF-446D-9BDF-C2DD2135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Malgré </a:t>
            </a:r>
            <a:r>
              <a:rPr lang="en-CA" dirty="0" err="1">
                <a:solidFill>
                  <a:srgbClr val="FF0000"/>
                </a:solidFill>
              </a:rPr>
              <a:t>qu’il</a:t>
            </a:r>
            <a:r>
              <a:rPr lang="en-CA" dirty="0">
                <a:solidFill>
                  <a:srgbClr val="FF0000"/>
                </a:solidFill>
              </a:rPr>
              <a:t> y a moins de </a:t>
            </a:r>
            <a:r>
              <a:rPr lang="en-CA" dirty="0" err="1">
                <a:solidFill>
                  <a:srgbClr val="FF0000"/>
                </a:solidFill>
              </a:rPr>
              <a:t>gaspille</a:t>
            </a:r>
            <a:r>
              <a:rPr lang="en-CA" dirty="0"/>
              <a:t>, </a:t>
            </a:r>
            <a:r>
              <a:rPr lang="en-CA" dirty="0" err="1">
                <a:highlight>
                  <a:srgbClr val="FFFF00"/>
                </a:highlight>
              </a:rPr>
              <a:t>elle</a:t>
            </a:r>
            <a:r>
              <a:rPr lang="en-CA" dirty="0">
                <a:highlight>
                  <a:srgbClr val="FFFF00"/>
                </a:highlight>
              </a:rPr>
              <a:t> ne </a:t>
            </a:r>
            <a:r>
              <a:rPr lang="en-CA" dirty="0" err="1">
                <a:highlight>
                  <a:srgbClr val="FFFF00"/>
                </a:highlight>
              </a:rPr>
              <a:t>permet</a:t>
            </a:r>
            <a:r>
              <a:rPr lang="en-CA" dirty="0">
                <a:highlight>
                  <a:srgbClr val="FFFF00"/>
                </a:highlight>
              </a:rPr>
              <a:t> pas </a:t>
            </a:r>
            <a:r>
              <a:rPr lang="en-CA" dirty="0" err="1">
                <a:highlight>
                  <a:srgbClr val="FFFF00"/>
                </a:highlight>
              </a:rPr>
              <a:t>d’éliminer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toutes</a:t>
            </a:r>
            <a:r>
              <a:rPr lang="en-CA" dirty="0">
                <a:highlight>
                  <a:srgbClr val="FFFF00"/>
                </a:highlight>
              </a:rPr>
              <a:t> les </a:t>
            </a:r>
            <a:r>
              <a:rPr lang="en-CA" dirty="0" err="1">
                <a:highlight>
                  <a:srgbClr val="FFFF00"/>
                </a:highlight>
              </a:rPr>
              <a:t>pertes</a:t>
            </a:r>
            <a:r>
              <a:rPr lang="en-CA" dirty="0">
                <a:highlight>
                  <a:srgbClr val="FFFF00"/>
                </a:highlight>
              </a:rPr>
              <a:t> (temps, argent etc.);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convaincre</a:t>
            </a:r>
            <a:r>
              <a:rPr lang="en-CA" dirty="0"/>
              <a:t> la haute direction des </a:t>
            </a:r>
            <a:r>
              <a:rPr lang="en-CA" dirty="0" err="1"/>
              <a:t>entreprises</a:t>
            </a:r>
            <a:r>
              <a:rPr lang="en-CA" dirty="0"/>
              <a:t> de faire le </a:t>
            </a:r>
            <a:r>
              <a:rPr lang="en-CA" dirty="0" err="1"/>
              <a:t>changement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gérer</a:t>
            </a:r>
            <a:r>
              <a:rPr lang="en-CA" dirty="0"/>
              <a:t> </a:t>
            </a:r>
            <a:r>
              <a:rPr lang="en-CA" dirty="0" err="1"/>
              <a:t>quelles</a:t>
            </a:r>
            <a:r>
              <a:rPr lang="en-CA" dirty="0"/>
              <a:t> </a:t>
            </a:r>
            <a:r>
              <a:rPr lang="en-CA" dirty="0" err="1"/>
              <a:t>tâches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prioritaires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mal </a:t>
            </a:r>
            <a:r>
              <a:rPr lang="en-CA" dirty="0" err="1"/>
              <a:t>établies</a:t>
            </a:r>
            <a:r>
              <a:rPr lang="en-CA" dirty="0"/>
              <a:t>;</a:t>
            </a:r>
          </a:p>
          <a:p>
            <a:r>
              <a:rPr lang="en-CA" dirty="0">
                <a:highlight>
                  <a:srgbClr val="FFFF00"/>
                </a:highlight>
              </a:rPr>
              <a:t>Le partage </a:t>
            </a:r>
            <a:r>
              <a:rPr lang="en-CA" dirty="0" err="1">
                <a:highlight>
                  <a:srgbClr val="FFFF00"/>
                </a:highlight>
              </a:rPr>
              <a:t>d’information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r>
              <a:rPr lang="en-CA" dirty="0" err="1">
                <a:highlight>
                  <a:srgbClr val="FFFF00"/>
                </a:highlight>
              </a:rPr>
              <a:t>L’objectif</a:t>
            </a:r>
            <a:r>
              <a:rPr lang="en-CA" dirty="0">
                <a:highlight>
                  <a:srgbClr val="FFFF00"/>
                </a:highlight>
              </a:rPr>
              <a:t> final deviant </a:t>
            </a:r>
            <a:r>
              <a:rPr lang="en-CA" dirty="0" err="1">
                <a:highlight>
                  <a:srgbClr val="FFFF00"/>
                </a:highlight>
              </a:rPr>
              <a:t>souvent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flou</a:t>
            </a:r>
            <a:r>
              <a:rPr lang="en-CA" dirty="0">
                <a:highlight>
                  <a:srgbClr val="FFFF00"/>
                </a:highlight>
              </a:rPr>
              <a:t>;</a:t>
            </a:r>
          </a:p>
          <a:p>
            <a:r>
              <a:rPr lang="en-CA" dirty="0"/>
              <a:t>Un </a:t>
            </a:r>
            <a:r>
              <a:rPr lang="en-CA" dirty="0" err="1"/>
              <a:t>ligne</a:t>
            </a:r>
            <a:r>
              <a:rPr lang="en-CA" dirty="0"/>
              <a:t> </a:t>
            </a:r>
            <a:r>
              <a:rPr lang="en-CA" dirty="0" err="1"/>
              <a:t>directrice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necessaire pour </a:t>
            </a:r>
            <a:r>
              <a:rPr lang="en-CA" dirty="0" err="1"/>
              <a:t>comprendre</a:t>
            </a:r>
            <a:r>
              <a:rPr lang="en-CA" dirty="0"/>
              <a:t> le </a:t>
            </a:r>
            <a:r>
              <a:rPr lang="en-CA" dirty="0" err="1"/>
              <a:t>processus</a:t>
            </a:r>
            <a:r>
              <a:rPr lang="en-CA" dirty="0"/>
              <a:t> dans son ensemble;</a:t>
            </a:r>
          </a:p>
          <a:p>
            <a:r>
              <a:rPr lang="en-CA" dirty="0" err="1"/>
              <a:t>N’est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pas </a:t>
            </a:r>
            <a:r>
              <a:rPr lang="en-CA" dirty="0" err="1"/>
              <a:t>conforme</a:t>
            </a:r>
            <a:r>
              <a:rPr lang="en-CA" dirty="0"/>
              <a:t> avec les standards déjà </a:t>
            </a:r>
            <a:r>
              <a:rPr lang="en-CA" dirty="0" err="1"/>
              <a:t>en</a:t>
            </a:r>
            <a:r>
              <a:rPr lang="en-CA" dirty="0"/>
              <a:t> place de </a:t>
            </a:r>
            <a:r>
              <a:rPr lang="en-CA" dirty="0" err="1"/>
              <a:t>l’entreprise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6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269-03F8-44E0-8873-7A09FB7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1CD0-CE01-46A9-A3EF-9DF8F02F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06138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Il est possible de facilement intégrer le kanban dans tous les projets actifs; </a:t>
            </a:r>
          </a:p>
          <a:p>
            <a:r>
              <a:rPr lang="fr-CA" dirty="0"/>
              <a:t>Le kanban est un système ultra simple et efficace qui réduit le gaspille de temps et d’énergie;</a:t>
            </a:r>
          </a:p>
          <a:p>
            <a:r>
              <a:rPr lang="fr-CA" dirty="0"/>
              <a:t>Possibilité d’être appliqué à tous les domaines de production;</a:t>
            </a:r>
          </a:p>
          <a:p>
            <a:r>
              <a:rPr lang="fr-CA" dirty="0"/>
              <a:t>Pas la méthode la plus performante dans de grosses productions où les tâches sont toujours les mêmes;</a:t>
            </a:r>
          </a:p>
          <a:p>
            <a:r>
              <a:rPr lang="fr-CA" dirty="0"/>
              <a:t>Le kanban impose une limite de </a:t>
            </a:r>
            <a:r>
              <a:rPr lang="fr-CA" i="1" dirty="0"/>
              <a:t>Work in Progress </a:t>
            </a:r>
            <a:r>
              <a:rPr lang="fr-CA" dirty="0"/>
              <a:t>pour ne pas perdre le contrôle de la production. (mais il y a des risques de </a:t>
            </a:r>
            <a:r>
              <a:rPr lang="fr-CA" i="1" dirty="0" err="1"/>
              <a:t>bottleneck</a:t>
            </a:r>
            <a:r>
              <a:rPr lang="fr-CA" dirty="0"/>
              <a:t>);</a:t>
            </a:r>
          </a:p>
          <a:p>
            <a:r>
              <a:rPr lang="fr-CA" dirty="0"/>
              <a:t>Les délais de livraisons sont plus stables et plus facile à prédire;</a:t>
            </a:r>
          </a:p>
          <a:p>
            <a:pPr lvl="1"/>
            <a:r>
              <a:rPr lang="fr-CA" dirty="0"/>
              <a:t>Mais les changement en milieu de projet sont un risque de ralentissement;</a:t>
            </a:r>
          </a:p>
          <a:p>
            <a:r>
              <a:rPr lang="fr-CA" dirty="0"/>
              <a:t>Le kanban vise plutôt le travail à l’interne (la production elle-même);</a:t>
            </a:r>
          </a:p>
          <a:p>
            <a:pPr lvl="1"/>
            <a:r>
              <a:rPr lang="fr-CA" dirty="0"/>
              <a:t>Mais le Kanban est facile à joindre à une autre méthodologie comme le SCRUM;</a:t>
            </a:r>
          </a:p>
          <a:p>
            <a:pPr lvl="2"/>
            <a:r>
              <a:rPr lang="fr-CA" dirty="0"/>
              <a:t>Le SCRUM donne une structure plus complète et permet de faire le côté client, le management, les équipes, etc.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6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A449-FFB3-4F33-B199-4DADD09D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188E-B95A-4FB7-95C3-78F9C012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Est-ce que ce type de méthode est facilement adaptable ou </a:t>
            </a:r>
            <a:r>
              <a:rPr lang="fr-FR" sz="2400" dirty="0" err="1"/>
              <a:t>mixable</a:t>
            </a:r>
            <a:r>
              <a:rPr lang="fr-FR" sz="2400" dirty="0"/>
              <a:t> avec les autres?</a:t>
            </a:r>
          </a:p>
          <a:p>
            <a:endParaRPr lang="fr-FR" sz="2400" dirty="0"/>
          </a:p>
          <a:p>
            <a:r>
              <a:rPr lang="fr-FR" sz="2400" dirty="0"/>
              <a:t>Quel risque principal peut être causé par un changement de développement à mi-projet ?</a:t>
            </a:r>
          </a:p>
          <a:p>
            <a:endParaRPr lang="fr-FR" sz="2400" dirty="0"/>
          </a:p>
          <a:p>
            <a:r>
              <a:rPr lang="fr-FR" sz="2400" dirty="0"/>
              <a:t>Est-il possible d'implanter le kanban dans une chaine de production déjà active ?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437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CFEE-4CCE-4DF3-B8BF-DA30872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43FB-244C-4919-A461-1BFCD57C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Est-ce que ce type de méthode est facilement adaptable ou </a:t>
            </a:r>
            <a:r>
              <a:rPr lang="fr-FR" i="1" dirty="0" err="1"/>
              <a:t>mixable</a:t>
            </a:r>
            <a:r>
              <a:rPr lang="fr-FR" dirty="0"/>
              <a:t> avec les autres?</a:t>
            </a:r>
          </a:p>
          <a:p>
            <a:pPr lvl="1"/>
            <a:r>
              <a:rPr lang="fr-FR" dirty="0"/>
              <a:t>Oui et c’est même préférable</a:t>
            </a:r>
          </a:p>
          <a:p>
            <a:r>
              <a:rPr lang="fr-FR" dirty="0"/>
              <a:t>Quel risque principal peut être causé par un changement de développement à mi-projet ?</a:t>
            </a:r>
          </a:p>
          <a:p>
            <a:pPr lvl="1"/>
            <a:r>
              <a:rPr lang="fr-FR" dirty="0"/>
              <a:t>a</a:t>
            </a:r>
          </a:p>
          <a:p>
            <a:r>
              <a:rPr lang="fr-FR" dirty="0"/>
              <a:t>Est-il possible d'implanter le kanban dans une chaine de production déjà active ?</a:t>
            </a:r>
          </a:p>
          <a:p>
            <a:pPr lvl="1"/>
            <a:r>
              <a:rPr lang="fr-FR" dirty="0"/>
              <a:t>Oui, mais ce n’est pas recommandée, puisque l’implantation d’une telle méthode demande beaucoup de changements au niveau culture et philosophie d’entreprise de même que les processus en cours.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567-EB68-4AA3-BA21-53263BD5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</a:t>
            </a:r>
            <a:r>
              <a:rPr lang="en-CA" dirty="0" err="1"/>
              <a:t>Origines</a:t>
            </a:r>
            <a:endParaRPr lang="en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0278447-7C1C-401F-B3BE-0442964A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91" t="16969" r="40255" b="41061"/>
          <a:stretch/>
        </p:blipFill>
        <p:spPr>
          <a:xfrm>
            <a:off x="5116908" y="2039557"/>
            <a:ext cx="6990145" cy="40592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AEAF87-953F-4968-934C-E08FF74BEDF6}"/>
              </a:ext>
            </a:extLst>
          </p:cNvPr>
          <p:cNvSpPr txBox="1">
            <a:spLocks/>
          </p:cNvSpPr>
          <p:nvPr/>
        </p:nvSpPr>
        <p:spPr>
          <a:xfrm>
            <a:off x="184484" y="1538874"/>
            <a:ext cx="4932424" cy="5118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2600" dirty="0"/>
          </a:p>
          <a:p>
            <a:r>
              <a:rPr lang="en-US" sz="4200" dirty="0" err="1"/>
              <a:t>Créé</a:t>
            </a:r>
            <a:r>
              <a:rPr lang="en-US" sz="4200" dirty="0"/>
              <a:t> dans les </a:t>
            </a:r>
            <a:r>
              <a:rPr lang="en-US" sz="4200" dirty="0" err="1"/>
              <a:t>années</a:t>
            </a:r>
            <a:r>
              <a:rPr lang="en-US" sz="4200" dirty="0"/>
              <a:t> ‘40 chez Toyota;</a:t>
            </a:r>
          </a:p>
          <a:p>
            <a:endParaRPr lang="en-US" sz="4200" dirty="0"/>
          </a:p>
          <a:p>
            <a:r>
              <a:rPr lang="en-US" sz="4200" dirty="0" err="1"/>
              <a:t>Signifie</a:t>
            </a:r>
            <a:r>
              <a:rPr lang="en-US" sz="4200" dirty="0"/>
              <a:t> “etiquette, </a:t>
            </a:r>
            <a:r>
              <a:rPr lang="en-US" sz="4200" dirty="0" err="1"/>
              <a:t>panneau</a:t>
            </a:r>
            <a:r>
              <a:rPr lang="en-US" sz="4200" dirty="0"/>
              <a:t>, </a:t>
            </a:r>
            <a:r>
              <a:rPr lang="en-US" sz="4200" dirty="0" err="1"/>
              <a:t>enseigne</a:t>
            </a:r>
            <a:r>
              <a:rPr lang="en-US" sz="4200" dirty="0"/>
              <a:t>” </a:t>
            </a:r>
            <a:r>
              <a:rPr lang="en-US" sz="4200" dirty="0" err="1"/>
              <a:t>en</a:t>
            </a:r>
            <a:r>
              <a:rPr lang="en-US" sz="4200" dirty="0"/>
              <a:t> </a:t>
            </a:r>
            <a:r>
              <a:rPr lang="en-US" sz="4200" dirty="0" err="1"/>
              <a:t>japonais</a:t>
            </a:r>
            <a:endParaRPr lang="en-US" sz="4200" dirty="0"/>
          </a:p>
          <a:p>
            <a:endParaRPr lang="en-US" sz="4200" dirty="0"/>
          </a:p>
          <a:p>
            <a:r>
              <a:rPr lang="en-US" sz="4200" dirty="0"/>
              <a:t>Focus sur le principle du “</a:t>
            </a:r>
            <a:r>
              <a:rPr lang="en-US" sz="4200" dirty="0" err="1"/>
              <a:t>juste</a:t>
            </a:r>
            <a:r>
              <a:rPr lang="en-US" sz="4200" dirty="0"/>
              <a:t> à temps”;</a:t>
            </a:r>
          </a:p>
          <a:p>
            <a:pPr marL="36900" indent="0">
              <a:buNone/>
            </a:pPr>
            <a:endParaRPr lang="en-US" sz="4200" dirty="0"/>
          </a:p>
          <a:p>
            <a:r>
              <a:rPr lang="en-US" sz="4200" dirty="0" err="1"/>
              <a:t>Rendre</a:t>
            </a:r>
            <a:r>
              <a:rPr lang="en-US" sz="4200" dirty="0"/>
              <a:t> </a:t>
            </a:r>
            <a:r>
              <a:rPr lang="en-US" sz="4200" dirty="0" err="1"/>
              <a:t>explicite</a:t>
            </a:r>
            <a:r>
              <a:rPr lang="en-US" sz="4200" dirty="0"/>
              <a:t> les taches les plus </a:t>
            </a:r>
            <a:r>
              <a:rPr lang="en-US" sz="4200" dirty="0" err="1"/>
              <a:t>importantes</a:t>
            </a:r>
            <a:r>
              <a:rPr lang="en-US" sz="4200" dirty="0"/>
              <a:t> demandant </a:t>
            </a:r>
            <a:r>
              <a:rPr lang="en-US" sz="4200" dirty="0" err="1"/>
              <a:t>l’attention</a:t>
            </a:r>
            <a:r>
              <a:rPr lang="en-US" sz="4200" dirty="0"/>
              <a:t> la plus </a:t>
            </a:r>
            <a:r>
              <a:rPr lang="en-US" sz="4200" dirty="0" err="1"/>
              <a:t>immédiate</a:t>
            </a:r>
            <a:r>
              <a:rPr lang="en-US" sz="4200" dirty="0"/>
              <a:t> </a:t>
            </a:r>
            <a:r>
              <a:rPr lang="en-US" sz="4200" dirty="0" err="1"/>
              <a:t>afin</a:t>
            </a:r>
            <a:r>
              <a:rPr lang="en-US" sz="4200" dirty="0"/>
              <a:t> de </a:t>
            </a:r>
            <a:r>
              <a:rPr lang="en-US" sz="4200" dirty="0" err="1"/>
              <a:t>diminuer</a:t>
            </a:r>
            <a:r>
              <a:rPr lang="en-US" sz="4200" dirty="0"/>
              <a:t> les </a:t>
            </a:r>
            <a:r>
              <a:rPr lang="en-US" sz="4200" dirty="0" err="1"/>
              <a:t>risques</a:t>
            </a:r>
            <a:r>
              <a:rPr lang="en-US" sz="4200" dirty="0"/>
              <a:t> de travail </a:t>
            </a:r>
            <a:r>
              <a:rPr lang="en-US" sz="4200" dirty="0" err="1"/>
              <a:t>inachevé</a:t>
            </a:r>
            <a:r>
              <a:rPr lang="en-US" sz="4200" dirty="0"/>
              <a:t> et </a:t>
            </a:r>
            <a:r>
              <a:rPr lang="en-US" sz="4200" dirty="0" err="1"/>
              <a:t>d’augmenter</a:t>
            </a:r>
            <a:r>
              <a:rPr lang="en-US" sz="4200" dirty="0"/>
              <a:t> la </a:t>
            </a:r>
            <a:r>
              <a:rPr lang="en-US" sz="4200" dirty="0" err="1"/>
              <a:t>flexibilité</a:t>
            </a:r>
            <a:r>
              <a:rPr lang="en-US" sz="4200" dirty="0"/>
              <a:t>.</a:t>
            </a:r>
          </a:p>
          <a:p>
            <a:pPr marL="36900" indent="0">
              <a:buNone/>
            </a:pP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3D7689-C7FB-496C-9FE4-4BB0D079791D}"/>
              </a:ext>
            </a:extLst>
          </p:cNvPr>
          <p:cNvSpPr/>
          <p:nvPr/>
        </p:nvSpPr>
        <p:spPr>
          <a:xfrm>
            <a:off x="8611981" y="6496469"/>
            <a:ext cx="3580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(https://www.digite.com/kanban/what-is-kanban/</a:t>
            </a:r>
            <a:r>
              <a:rPr lang="fr-C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EAE9-6D69-453D-9197-59FA1A17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211"/>
            <a:ext cx="10353762" cy="970450"/>
          </a:xfrm>
        </p:spPr>
        <p:txBody>
          <a:bodyPr/>
          <a:lstStyle/>
          <a:p>
            <a:r>
              <a:rPr lang="en-CA" dirty="0"/>
              <a:t>Introduction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4DE9-D6CE-4D3E-AEF6-3E07BF1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" y="1772554"/>
            <a:ext cx="5293527" cy="49607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général</a:t>
            </a:r>
            <a:r>
              <a:rPr lang="en-CA" dirty="0"/>
              <a:t>, la </a:t>
            </a:r>
            <a:r>
              <a:rPr lang="en-CA" dirty="0" err="1"/>
              <a:t>méthode</a:t>
            </a:r>
            <a:r>
              <a:rPr lang="en-CA" dirty="0"/>
              <a:t> Kanban repose sur 3 </a:t>
            </a:r>
            <a:r>
              <a:rPr lang="en-CA" dirty="0" err="1"/>
              <a:t>règles</a:t>
            </a:r>
            <a:r>
              <a:rPr lang="en-CA" dirty="0"/>
              <a:t>;</a:t>
            </a:r>
          </a:p>
          <a:p>
            <a:endParaRPr lang="en-CA" dirty="0"/>
          </a:p>
          <a:p>
            <a:pPr lvl="1"/>
            <a:r>
              <a:rPr lang="en-CA" sz="2000" dirty="0"/>
              <a:t>1-visualisation de la </a:t>
            </a:r>
            <a:r>
              <a:rPr lang="en-CA" sz="2000" dirty="0" err="1"/>
              <a:t>séquence</a:t>
            </a:r>
            <a:r>
              <a:rPr lang="en-CA" sz="2000" dirty="0"/>
              <a:t> de travail;</a:t>
            </a:r>
            <a:endParaRPr lang="en-CA" dirty="0"/>
          </a:p>
          <a:p>
            <a:pPr lvl="1"/>
            <a:r>
              <a:rPr lang="en-CA" sz="2000" dirty="0"/>
              <a:t>2- limiter la </a:t>
            </a:r>
            <a:r>
              <a:rPr lang="en-CA" sz="2000" dirty="0" err="1"/>
              <a:t>quantité</a:t>
            </a:r>
            <a:r>
              <a:rPr lang="en-CA" sz="2000" dirty="0"/>
              <a:t> de travail </a:t>
            </a:r>
            <a:r>
              <a:rPr lang="en-CA" sz="2000" dirty="0" err="1"/>
              <a:t>en</a:t>
            </a:r>
            <a:r>
              <a:rPr lang="en-CA" sz="2000" dirty="0"/>
              <a:t> </a:t>
            </a:r>
            <a:r>
              <a:rPr lang="en-CA" sz="2000" dirty="0" err="1"/>
              <a:t>cours</a:t>
            </a:r>
            <a:r>
              <a:rPr lang="en-CA" sz="2000" dirty="0"/>
              <a:t> (WIP: </a:t>
            </a:r>
            <a:r>
              <a:rPr lang="en-CA" sz="2000" i="1" dirty="0"/>
              <a:t>Work In Progress</a:t>
            </a:r>
            <a:r>
              <a:rPr lang="en-CA" sz="2000" dirty="0"/>
              <a:t>) ;</a:t>
            </a:r>
            <a:endParaRPr lang="en-CA" dirty="0"/>
          </a:p>
          <a:p>
            <a:pPr lvl="1"/>
            <a:r>
              <a:rPr lang="en-CA" sz="2000" dirty="0"/>
              <a:t>3 –</a:t>
            </a:r>
            <a:r>
              <a:rPr lang="en-CA" sz="2000" dirty="0" err="1"/>
              <a:t>Mesurer</a:t>
            </a:r>
            <a:r>
              <a:rPr lang="en-CA" sz="2000" dirty="0"/>
              <a:t> le temps </a:t>
            </a:r>
            <a:r>
              <a:rPr lang="en-CA" sz="2000" dirty="0" err="1"/>
              <a:t>moyen</a:t>
            </a:r>
            <a:r>
              <a:rPr lang="en-CA" sz="2000" dirty="0"/>
              <a:t> de </a:t>
            </a:r>
            <a:r>
              <a:rPr lang="en-CA" sz="2000" dirty="0" err="1"/>
              <a:t>réalisation</a:t>
            </a:r>
            <a:r>
              <a:rPr lang="en-CA" sz="2000" dirty="0"/>
              <a:t> </a:t>
            </a:r>
            <a:r>
              <a:rPr lang="en-CA" sz="2000" dirty="0" err="1"/>
              <a:t>d’une</a:t>
            </a:r>
            <a:r>
              <a:rPr lang="en-CA" sz="2000" dirty="0"/>
              <a:t> </a:t>
            </a:r>
            <a:r>
              <a:rPr lang="en-CA" sz="2000" dirty="0" err="1"/>
              <a:t>tâche</a:t>
            </a:r>
            <a:r>
              <a:rPr lang="en-CA" sz="2000" dirty="0"/>
              <a:t>.</a:t>
            </a:r>
          </a:p>
          <a:p>
            <a:endParaRPr lang="en-CA" dirty="0"/>
          </a:p>
          <a:p>
            <a:pPr marL="36900" indent="0">
              <a:buNone/>
            </a:pPr>
            <a:r>
              <a:rPr lang="en-CA" sz="1000" dirty="0"/>
              <a:t>																			(</a:t>
            </a:r>
            <a:r>
              <a:rPr lang="en-CA" sz="1000" dirty="0" err="1"/>
              <a:t>Ikonen</a:t>
            </a:r>
            <a:r>
              <a:rPr lang="en-CA" sz="1000" dirty="0"/>
              <a:t> et coll., 2010)</a:t>
            </a:r>
          </a:p>
          <a:p>
            <a:endParaRPr lang="en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879029D-E87A-4350-8763-E2C90DF06F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09" y="2077245"/>
            <a:ext cx="5930836" cy="304296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6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AF9-96D1-420F-87A8-95946F6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133-09A7-40D5-8703-73F671EE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59194" cy="405875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particulier:</a:t>
            </a:r>
          </a:p>
          <a:p>
            <a:endParaRPr lang="en-US" dirty="0"/>
          </a:p>
          <a:p>
            <a:r>
              <a:rPr lang="en-US" dirty="0"/>
              <a:t>Limiter la </a:t>
            </a:r>
            <a:r>
              <a:rPr lang="en-US" dirty="0" err="1"/>
              <a:t>quantité</a:t>
            </a:r>
            <a:r>
              <a:rPr lang="en-US" dirty="0"/>
              <a:t> de travail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(WIP).  </a:t>
            </a:r>
          </a:p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;</a:t>
            </a:r>
          </a:p>
          <a:p>
            <a:r>
              <a:rPr lang="en-US" dirty="0"/>
              <a:t>Transparence du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;</a:t>
            </a:r>
          </a:p>
          <a:p>
            <a:r>
              <a:rPr lang="en-US" dirty="0"/>
              <a:t>Augmenter le debit de travail;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taches </a:t>
            </a:r>
            <a:r>
              <a:rPr lang="en-US" dirty="0" err="1"/>
              <a:t>fixées</a:t>
            </a:r>
            <a:r>
              <a:rPr lang="en-US" dirty="0"/>
              <a:t>;</a:t>
            </a:r>
          </a:p>
          <a:p>
            <a:r>
              <a:rPr lang="en-US" dirty="0"/>
              <a:t>Incorporation </a:t>
            </a:r>
            <a:r>
              <a:rPr lang="en-US" dirty="0" err="1"/>
              <a:t>d’une</a:t>
            </a:r>
            <a:r>
              <a:rPr lang="en-US" dirty="0"/>
              <a:t> assurance-</a:t>
            </a:r>
            <a:r>
              <a:rPr lang="en-US" dirty="0" err="1"/>
              <a:t>qualité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sz="1100" dirty="0"/>
              <a:t>(Ley et coll. 2017)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5712EA1-47A4-48F3-BDE5-C319A550502A}"/>
              </a:ext>
            </a:extLst>
          </p:cNvPr>
          <p:cNvSpPr/>
          <p:nvPr/>
        </p:nvSpPr>
        <p:spPr>
          <a:xfrm>
            <a:off x="6216073" y="3602182"/>
            <a:ext cx="581891" cy="5357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B89B5-C9A6-4923-89A8-DFD89FC60154}"/>
              </a:ext>
            </a:extLst>
          </p:cNvPr>
          <p:cNvSpPr txBox="1">
            <a:spLocks/>
          </p:cNvSpPr>
          <p:nvPr/>
        </p:nvSpPr>
        <p:spPr>
          <a:xfrm>
            <a:off x="6737080" y="1580050"/>
            <a:ext cx="555919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r>
              <a:rPr lang="en-US" dirty="0" err="1"/>
              <a:t>L’équipe</a:t>
            </a:r>
            <a:r>
              <a:rPr lang="en-US" dirty="0"/>
              <a:t> de travail:</a:t>
            </a:r>
          </a:p>
          <a:p>
            <a:endParaRPr lang="en-US" dirty="0"/>
          </a:p>
          <a:p>
            <a:r>
              <a:rPr lang="en-US" dirty="0"/>
              <a:t>Ne code pas de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superflues</a:t>
            </a:r>
            <a:r>
              <a:rPr lang="en-US" dirty="0"/>
              <a:t>;</a:t>
            </a:r>
          </a:p>
          <a:p>
            <a:r>
              <a:rPr lang="en-US" dirty="0"/>
              <a:t>Ne code pas plus </a:t>
            </a:r>
            <a:r>
              <a:rPr lang="en-US" dirty="0" err="1"/>
              <a:t>qu’elle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tester;</a:t>
            </a:r>
          </a:p>
          <a:p>
            <a:r>
              <a:rPr lang="en-US" dirty="0"/>
              <a:t>Ne teste pas plus </a:t>
            </a:r>
            <a:r>
              <a:rPr lang="en-US" dirty="0" err="1"/>
              <a:t>qu’elle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déployer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Élimination</a:t>
            </a:r>
            <a:r>
              <a:rPr lang="en-US" dirty="0"/>
              <a:t> des </a:t>
            </a:r>
            <a:r>
              <a:rPr lang="en-US" dirty="0" err="1"/>
              <a:t>pertes</a:t>
            </a:r>
            <a:r>
              <a:rPr lang="en-US" dirty="0"/>
              <a:t> à la source!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3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AF9-96D1-420F-87A8-95946F6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Implantation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B89B5-C9A6-4923-89A8-DFD89FC60154}"/>
              </a:ext>
            </a:extLst>
          </p:cNvPr>
          <p:cNvSpPr txBox="1">
            <a:spLocks/>
          </p:cNvSpPr>
          <p:nvPr/>
        </p:nvSpPr>
        <p:spPr>
          <a:xfrm>
            <a:off x="1186513" y="1916935"/>
            <a:ext cx="8976162" cy="40908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99BE3-453F-4EDF-A00B-22B5D443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248880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2 manières </a:t>
            </a:r>
            <a:r>
              <a:rPr lang="en-US" dirty="0" err="1"/>
              <a:t>dl’implantation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Système</a:t>
            </a:r>
            <a:r>
              <a:rPr lang="en-US" sz="2000" dirty="0"/>
              <a:t> </a:t>
            </a:r>
            <a:r>
              <a:rPr lang="en-US" sz="2000" dirty="0" err="1"/>
              <a:t>actif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/>
              <a:t>Système</a:t>
            </a:r>
            <a:r>
              <a:rPr lang="en-US" sz="2000" dirty="0"/>
              <a:t> non-</a:t>
            </a:r>
            <a:r>
              <a:rPr lang="en-US" sz="2000" dirty="0" err="1"/>
              <a:t>actif</a:t>
            </a:r>
            <a:r>
              <a:rPr lang="en-US" sz="2000" dirty="0"/>
              <a:t>;</a:t>
            </a:r>
          </a:p>
          <a:p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Dave!? Comment fait-on??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2BC35-5863-4F36-B971-838EDB60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90" y="1993182"/>
            <a:ext cx="5795485" cy="35372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8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196A-9E32-4C99-B7E1-6799C7A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063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non-actif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2709-FA8E-4CDB-BBEA-C075A939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fr-CA" dirty="0"/>
              <a:t>Le gestionnaire / ingénieur fait une planification des tâches à entreprendre ;</a:t>
            </a:r>
          </a:p>
          <a:p>
            <a:r>
              <a:rPr lang="fr-CA" dirty="0"/>
              <a:t>Il décide sur le nombre de « Work in Progress » maximum actif sur le tableau;</a:t>
            </a:r>
          </a:p>
          <a:p>
            <a:r>
              <a:rPr lang="fr-CA" dirty="0"/>
              <a:t>Il crée un ordre de priorité des projets;</a:t>
            </a:r>
          </a:p>
          <a:p>
            <a:r>
              <a:rPr lang="fr-CA" dirty="0"/>
              <a:t>Il crée un tableau pour la compagnie au complet ou une section de projet spécifique;</a:t>
            </a:r>
          </a:p>
          <a:p>
            <a:pPr lvl="1"/>
            <a:r>
              <a:rPr lang="fr-CA" dirty="0"/>
              <a:t>Cela dépend de l’ampleur du projet et de la compagnie;</a:t>
            </a:r>
          </a:p>
          <a:p>
            <a:r>
              <a:rPr lang="fr-CA" dirty="0"/>
              <a:t>Il nomme des colonnes pour les étapes de conception;</a:t>
            </a:r>
          </a:p>
          <a:p>
            <a:pPr lvl="1"/>
            <a:r>
              <a:rPr lang="fr-CA" dirty="0"/>
              <a:t>Exemple: En attente, planification, développement, test, déploiement, terminé;</a:t>
            </a:r>
          </a:p>
          <a:p>
            <a:r>
              <a:rPr lang="fr-CA" dirty="0"/>
              <a:t>Il crée des identificateurs visuels pour chaque projet avec des informations spécifiques;</a:t>
            </a:r>
          </a:p>
          <a:p>
            <a:pPr lvl="1"/>
            <a:r>
              <a:rPr lang="fr-CA" dirty="0"/>
              <a:t>Nom du projet, sous-tâches(si besoin), date limite (si besoin), etc.</a:t>
            </a:r>
          </a:p>
        </p:txBody>
      </p:sp>
    </p:spTree>
    <p:extLst>
      <p:ext uri="{BB962C8B-B14F-4D97-AF65-F5344CB8AC3E}">
        <p14:creationId xmlns:p14="http://schemas.microsoft.com/office/powerpoint/2010/main" val="2412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F0E-FE2A-495C-9AFA-6A7D3A4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du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8B4B-000D-445B-AF50-ABAF3EB7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 </a:t>
            </a:r>
            <a:r>
              <a:rPr lang="fr-CA" b="1" dirty="0">
                <a:solidFill>
                  <a:srgbClr val="00B0F0"/>
                </a:solidFill>
              </a:rPr>
              <a:t>En attente </a:t>
            </a:r>
            <a:r>
              <a:rPr lang="fr-CA" b="1" dirty="0"/>
              <a:t>: </a:t>
            </a:r>
            <a:r>
              <a:rPr lang="fr-CA" dirty="0"/>
              <a:t>Tous les projets à venir, mais en attente que les autres soient terminés</a:t>
            </a:r>
          </a:p>
          <a:p>
            <a:pPr lvl="1"/>
            <a:r>
              <a:rPr lang="fr-CA" dirty="0"/>
              <a:t>Projets en attente, car le kanban limite le « Work in Progress » pour  ne pas perdre le contrôle.</a:t>
            </a:r>
          </a:p>
          <a:p>
            <a:r>
              <a:rPr lang="fr-CA" b="1" dirty="0">
                <a:solidFill>
                  <a:srgbClr val="00B0F0"/>
                </a:solidFill>
              </a:rPr>
              <a:t>Planification</a:t>
            </a:r>
            <a:r>
              <a:rPr lang="fr-CA" b="1" dirty="0"/>
              <a:t>: </a:t>
            </a:r>
            <a:r>
              <a:rPr lang="fr-CA" dirty="0"/>
              <a:t>élaboration du plan et des étapes à suivre pour produire le projet.</a:t>
            </a:r>
          </a:p>
          <a:p>
            <a:pPr lvl="1"/>
            <a:r>
              <a:rPr lang="fr-CA" dirty="0"/>
              <a:t>La préparation se fait ici, et celle-ci doit être terminé pour pouvoir changer d’étape de production</a:t>
            </a:r>
          </a:p>
          <a:p>
            <a:r>
              <a:rPr lang="fr-CA" b="1" dirty="0">
                <a:solidFill>
                  <a:srgbClr val="00B0F0"/>
                </a:solidFill>
              </a:rPr>
              <a:t>Développement</a:t>
            </a:r>
            <a:r>
              <a:rPr lang="fr-CA" dirty="0"/>
              <a:t>: la création du projet (Programmation, créer une pièce, etc.)</a:t>
            </a:r>
          </a:p>
          <a:p>
            <a:pPr lvl="1"/>
            <a:r>
              <a:rPr lang="fr-CA" dirty="0"/>
              <a:t>Les tâches de la création peuvent être séparées en sous-tâches pour faire un suivi plus précis.</a:t>
            </a:r>
          </a:p>
          <a:p>
            <a:r>
              <a:rPr lang="fr-CA" b="1" dirty="0">
                <a:solidFill>
                  <a:srgbClr val="00B0F0"/>
                </a:solidFill>
              </a:rPr>
              <a:t>Test</a:t>
            </a:r>
            <a:r>
              <a:rPr lang="fr-CA" dirty="0"/>
              <a:t>: Permet de faire le suivi où est rendu le produit</a:t>
            </a:r>
          </a:p>
          <a:p>
            <a:pPr lvl="1"/>
            <a:r>
              <a:rPr lang="fr-CA" dirty="0"/>
              <a:t>Possible à nouveau de faire des sous-tâches pour préciser la marche à suivre</a:t>
            </a:r>
          </a:p>
          <a:p>
            <a:r>
              <a:rPr lang="fr-CA" b="1" dirty="0">
                <a:solidFill>
                  <a:srgbClr val="00B0F0"/>
                </a:solidFill>
              </a:rPr>
              <a:t>déploiement</a:t>
            </a:r>
            <a:r>
              <a:rPr lang="fr-CA" dirty="0"/>
              <a:t> / </a:t>
            </a:r>
            <a:r>
              <a:rPr lang="fr-CA" b="1" dirty="0">
                <a:solidFill>
                  <a:srgbClr val="00B0F0"/>
                </a:solidFill>
              </a:rPr>
              <a:t>terminé</a:t>
            </a:r>
            <a:r>
              <a:rPr lang="fr-CA" dirty="0"/>
              <a:t>: La remise du projet au client</a:t>
            </a:r>
          </a:p>
          <a:p>
            <a:pPr lvl="1"/>
            <a:r>
              <a:rPr lang="fr-CA" dirty="0"/>
              <a:t>Nous faisons le suivi jusqu’à la livraison et mettons temporairement le projet dans « terminé » pour signaler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23656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2D3-7C78-4D2B-9B37-8D7A34E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CA" dirty="0"/>
              <a:t>Exemple de planification AGILE selon la méthode Kanban</a:t>
            </a:r>
            <a:endParaRPr lang="en-CA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3F8BDEA-5C30-4273-873C-1566AB61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4" y="1732449"/>
            <a:ext cx="9267749" cy="50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06D-6969-45F7-8191-252CDF3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0021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déjà en activité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17AE-AFAE-4723-9878-A9CF61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0078"/>
            <a:ext cx="10353762" cy="4058751"/>
          </a:xfrm>
        </p:spPr>
        <p:txBody>
          <a:bodyPr/>
          <a:lstStyle/>
          <a:p>
            <a:r>
              <a:rPr lang="fr-CA" dirty="0"/>
              <a:t>La base de l’implantation est la même que dans un projet pas en activité;</a:t>
            </a:r>
          </a:p>
          <a:p>
            <a:pPr lvl="1"/>
            <a:r>
              <a:rPr lang="fr-CA" dirty="0"/>
              <a:t>Ex: nombre max de WIP, ordre de priorité, planification, etc.;</a:t>
            </a:r>
          </a:p>
          <a:p>
            <a:r>
              <a:rPr lang="fr-CA" dirty="0"/>
              <a:t>Mettre le projet temporairement sur pause;</a:t>
            </a:r>
          </a:p>
          <a:p>
            <a:r>
              <a:rPr lang="fr-CA" dirty="0"/>
              <a:t>Faire un TOPO d’où est rendu le projet en cours;</a:t>
            </a:r>
          </a:p>
          <a:p>
            <a:r>
              <a:rPr lang="fr-CA" dirty="0"/>
              <a:t>Assigner le projet dans la colonne approprié au tableau choisi (En attente, en cours, etc.);</a:t>
            </a:r>
          </a:p>
          <a:p>
            <a:r>
              <a:rPr lang="fr-CA" dirty="0"/>
              <a:t>Remettre le projet en marche et s’assurer qu’il y a quelqu’un qui fait un suivi sur le tableau;</a:t>
            </a:r>
          </a:p>
          <a:p>
            <a:r>
              <a:rPr lang="fr-CA" dirty="0"/>
              <a:t>Répéter la tâche pour tous les projets actifs au moment de l’implantation du Kanban.</a:t>
            </a:r>
          </a:p>
        </p:txBody>
      </p:sp>
    </p:spTree>
    <p:extLst>
      <p:ext uri="{BB962C8B-B14F-4D97-AF65-F5344CB8AC3E}">
        <p14:creationId xmlns:p14="http://schemas.microsoft.com/office/powerpoint/2010/main" val="2497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182</TotalTime>
  <Words>1328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Kanban</vt:lpstr>
      <vt:lpstr>Introduction - Origines</vt:lpstr>
      <vt:lpstr>Introduction - Principles</vt:lpstr>
      <vt:lpstr>Introduction - Principles</vt:lpstr>
      <vt:lpstr>Introduction - Implantation</vt:lpstr>
      <vt:lpstr>Implantation dans un système non-actif</vt:lpstr>
      <vt:lpstr>Colonnes du tableau</vt:lpstr>
      <vt:lpstr>Exemple de planification AGILE selon la méthode Kanban</vt:lpstr>
      <vt:lpstr>Implantation dans un système déjà en activité</vt:lpstr>
      <vt:lpstr>Les avantages</vt:lpstr>
      <vt:lpstr>Les avantages</vt:lpstr>
      <vt:lpstr>Les inconvénients</vt:lpstr>
      <vt:lpstr>Les inconvénients</vt:lpstr>
      <vt:lpstr>Conclusion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</dc:title>
  <dc:creator>Dave Grenier</dc:creator>
  <cp:lastModifiedBy>Dave Grenier</cp:lastModifiedBy>
  <cp:revision>19</cp:revision>
  <dcterms:created xsi:type="dcterms:W3CDTF">2020-01-29T00:21:21Z</dcterms:created>
  <dcterms:modified xsi:type="dcterms:W3CDTF">2020-02-06T02:49:52Z</dcterms:modified>
</cp:coreProperties>
</file>