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7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71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8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0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2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644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612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20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1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63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11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55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4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51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3A692C-48CF-417A-B040-C09682962CA8}" type="datetimeFigureOut">
              <a:rPr lang="fr-CA" smtClean="0"/>
              <a:t>2020-01-29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046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2E61-6878-4EFE-9D03-BC40ACA4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Fonctionnement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48AD-26C7-4206-B34C-F3B34C30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Le fonctionnement du système Kanban</a:t>
            </a:r>
          </a:p>
        </p:txBody>
      </p:sp>
    </p:spTree>
    <p:extLst>
      <p:ext uri="{BB962C8B-B14F-4D97-AF65-F5344CB8AC3E}">
        <p14:creationId xmlns:p14="http://schemas.microsoft.com/office/powerpoint/2010/main" val="37674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196A-9E32-4C99-B7E1-6799C7AF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86063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non-actif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2709-FA8E-4CDB-BBEA-C075A939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fr-CA" dirty="0"/>
              <a:t>Le gestionnaire / ingénieur fait une planification des tâches à entreprendre </a:t>
            </a:r>
          </a:p>
          <a:p>
            <a:r>
              <a:rPr lang="fr-CA" dirty="0"/>
              <a:t>Il décide sur le nombre de « Work in Progress » maximum actif sur le tableau.</a:t>
            </a:r>
          </a:p>
          <a:p>
            <a:r>
              <a:rPr lang="fr-CA" dirty="0"/>
              <a:t>Il crée un ordre de priorité des projets</a:t>
            </a:r>
          </a:p>
          <a:p>
            <a:r>
              <a:rPr lang="fr-CA" dirty="0"/>
              <a:t>Il crée un tableau pour la compagnie au complet ou une section de projet spécifique</a:t>
            </a:r>
          </a:p>
          <a:p>
            <a:pPr lvl="1"/>
            <a:r>
              <a:rPr lang="fr-CA" dirty="0"/>
              <a:t>Cela dépend de l’ampleur du projet et de la compagnie</a:t>
            </a:r>
          </a:p>
          <a:p>
            <a:r>
              <a:rPr lang="fr-CA" dirty="0"/>
              <a:t>Il nomme des colonnes pour les étapes de conception</a:t>
            </a:r>
          </a:p>
          <a:p>
            <a:pPr lvl="1"/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Il crée des identificateurs visuels pour chaque projet avec des informations spécifiques</a:t>
            </a:r>
          </a:p>
          <a:p>
            <a:pPr lvl="1"/>
            <a:r>
              <a:rPr lang="fr-CA" dirty="0"/>
              <a:t>Nom du projet, sous-tâches(si besoin), date limite (si besoin), etc.</a:t>
            </a:r>
          </a:p>
        </p:txBody>
      </p:sp>
    </p:spTree>
    <p:extLst>
      <p:ext uri="{BB962C8B-B14F-4D97-AF65-F5344CB8AC3E}">
        <p14:creationId xmlns:p14="http://schemas.microsoft.com/office/powerpoint/2010/main" val="2412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F0E-FE2A-495C-9AFA-6A7D3A40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Colonnes du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8B4B-000D-445B-AF50-ABAF3EB7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273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 </a:t>
            </a:r>
            <a:r>
              <a:rPr lang="fr-CA" b="1" dirty="0">
                <a:solidFill>
                  <a:srgbClr val="00B0F0"/>
                </a:solidFill>
              </a:rPr>
              <a:t>En attente </a:t>
            </a:r>
            <a:r>
              <a:rPr lang="fr-CA" b="1" dirty="0"/>
              <a:t>: </a:t>
            </a:r>
            <a:r>
              <a:rPr lang="fr-CA" dirty="0"/>
              <a:t>Tous les projets à venir, mais en attente que les autres soient terminés</a:t>
            </a:r>
          </a:p>
          <a:p>
            <a:pPr lvl="1"/>
            <a:r>
              <a:rPr lang="fr-CA" dirty="0"/>
              <a:t>Projets en attente, car le kanban limite le « Work in Progress » pour  ne pas perdre le contrôle.</a:t>
            </a:r>
          </a:p>
          <a:p>
            <a:r>
              <a:rPr lang="fr-CA" b="1" dirty="0">
                <a:solidFill>
                  <a:srgbClr val="00B0F0"/>
                </a:solidFill>
              </a:rPr>
              <a:t>Planification</a:t>
            </a:r>
            <a:r>
              <a:rPr lang="fr-CA" b="1" dirty="0"/>
              <a:t>: </a:t>
            </a:r>
            <a:r>
              <a:rPr lang="fr-CA" dirty="0"/>
              <a:t>élaboration du plan et des étapes à suivre pour produire le projet.</a:t>
            </a:r>
          </a:p>
          <a:p>
            <a:pPr lvl="1"/>
            <a:r>
              <a:rPr lang="fr-CA" dirty="0"/>
              <a:t>La préparation se fait ici, et celle-ci doit être terminé pour pouvoir changer d’étape de production</a:t>
            </a:r>
          </a:p>
          <a:p>
            <a:r>
              <a:rPr lang="fr-CA" b="1" dirty="0">
                <a:solidFill>
                  <a:srgbClr val="00B0F0"/>
                </a:solidFill>
              </a:rPr>
              <a:t>Développement</a:t>
            </a:r>
            <a:r>
              <a:rPr lang="fr-CA" dirty="0"/>
              <a:t>: la création du projet (Programmation, créer une pièce, etc.)</a:t>
            </a:r>
          </a:p>
          <a:p>
            <a:pPr lvl="1"/>
            <a:r>
              <a:rPr lang="fr-CA" dirty="0"/>
              <a:t>Les tâches de la création peuvent être séparées en sous-tâches pour faire un suivi plus précis.</a:t>
            </a:r>
          </a:p>
          <a:p>
            <a:r>
              <a:rPr lang="fr-CA" b="1" dirty="0">
                <a:solidFill>
                  <a:srgbClr val="00B0F0"/>
                </a:solidFill>
              </a:rPr>
              <a:t>Test</a:t>
            </a:r>
            <a:r>
              <a:rPr lang="fr-CA" dirty="0"/>
              <a:t>: Permet de faire le suivi où est rendu le produit</a:t>
            </a:r>
          </a:p>
          <a:p>
            <a:pPr lvl="1"/>
            <a:r>
              <a:rPr lang="fr-CA" dirty="0"/>
              <a:t>Possible à nouveau de faire des sous-tâches pour préciser la marche à suivre</a:t>
            </a:r>
          </a:p>
          <a:p>
            <a:r>
              <a:rPr lang="fr-CA" b="1" dirty="0">
                <a:solidFill>
                  <a:srgbClr val="00B0F0"/>
                </a:solidFill>
              </a:rPr>
              <a:t>déploiement</a:t>
            </a:r>
            <a:r>
              <a:rPr lang="fr-CA" dirty="0"/>
              <a:t> / </a:t>
            </a:r>
            <a:r>
              <a:rPr lang="fr-CA" b="1" dirty="0">
                <a:solidFill>
                  <a:srgbClr val="00B0F0"/>
                </a:solidFill>
              </a:rPr>
              <a:t>terminé</a:t>
            </a:r>
            <a:r>
              <a:rPr lang="fr-CA" dirty="0"/>
              <a:t>: La remise du projet au client</a:t>
            </a:r>
          </a:p>
          <a:p>
            <a:pPr lvl="1"/>
            <a:r>
              <a:rPr lang="fr-CA" dirty="0"/>
              <a:t>Nous faisons le suivi jusqu’à la livraison et mettons temporairement le projet dans « terminé » pour signaler la fin du projet</a:t>
            </a:r>
          </a:p>
        </p:txBody>
      </p:sp>
    </p:spTree>
    <p:extLst>
      <p:ext uri="{BB962C8B-B14F-4D97-AF65-F5344CB8AC3E}">
        <p14:creationId xmlns:p14="http://schemas.microsoft.com/office/powerpoint/2010/main" val="23656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AFE3-4991-46EB-988D-936FB60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tableau Kanban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489C4-69B8-4BBE-97A1-07A8422D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11" y="1731963"/>
            <a:ext cx="6650653" cy="4059237"/>
          </a:xfrm>
        </p:spPr>
      </p:pic>
    </p:spTree>
    <p:extLst>
      <p:ext uri="{BB962C8B-B14F-4D97-AF65-F5344CB8AC3E}">
        <p14:creationId xmlns:p14="http://schemas.microsoft.com/office/powerpoint/2010/main" val="324221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06D-6969-45F7-8191-252CDF34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0021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déjà en activité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17AE-AFAE-4723-9878-A9CF61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0078"/>
            <a:ext cx="10353762" cy="4058751"/>
          </a:xfrm>
        </p:spPr>
        <p:txBody>
          <a:bodyPr/>
          <a:lstStyle/>
          <a:p>
            <a:r>
              <a:rPr lang="fr-CA" dirty="0"/>
              <a:t>La base de l’implantation est la même que dans un projet pas en activité.</a:t>
            </a:r>
          </a:p>
          <a:p>
            <a:pPr lvl="1"/>
            <a:r>
              <a:rPr lang="fr-CA" dirty="0"/>
              <a:t>Ex: nombre max de WIP, ordre de priorité, planification, etc.</a:t>
            </a:r>
          </a:p>
          <a:p>
            <a:r>
              <a:rPr lang="fr-CA" dirty="0"/>
              <a:t>Mettre le projet temporairement sur pause</a:t>
            </a:r>
          </a:p>
          <a:p>
            <a:r>
              <a:rPr lang="fr-CA" dirty="0"/>
              <a:t>Faire un TOPO d’où est rendu le projet en cours.</a:t>
            </a:r>
          </a:p>
          <a:p>
            <a:r>
              <a:rPr lang="fr-CA" dirty="0"/>
              <a:t>Assigner le projet dans la colonne approprié au tableau choisi (En attente, en cours, etc.)</a:t>
            </a:r>
          </a:p>
          <a:p>
            <a:r>
              <a:rPr lang="fr-CA" dirty="0"/>
              <a:t>Remettre le projet en marche et s’assurer qu’il y a quelqu’un qui fait un suivi sur le tableau</a:t>
            </a:r>
          </a:p>
          <a:p>
            <a:r>
              <a:rPr lang="fr-CA" dirty="0"/>
              <a:t>Répéter la tâche pour tous les projets actifs au moment de l’implantation du Kanban</a:t>
            </a:r>
          </a:p>
        </p:txBody>
      </p:sp>
    </p:spTree>
    <p:extLst>
      <p:ext uri="{BB962C8B-B14F-4D97-AF65-F5344CB8AC3E}">
        <p14:creationId xmlns:p14="http://schemas.microsoft.com/office/powerpoint/2010/main" val="24977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20" y="6377940"/>
            <a:ext cx="119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Meilleure</a:t>
            </a:r>
            <a:r>
              <a:rPr lang="en-CA" dirty="0"/>
              <a:t> comprehension du </a:t>
            </a:r>
            <a:r>
              <a:rPr lang="en-CA" dirty="0" err="1"/>
              <a:t>processus</a:t>
            </a:r>
            <a:r>
              <a:rPr lang="en-CA" dirty="0"/>
              <a:t> global</a:t>
            </a:r>
          </a:p>
          <a:p>
            <a:r>
              <a:rPr lang="en-CA" dirty="0"/>
              <a:t>Aide à </a:t>
            </a:r>
            <a:r>
              <a:rPr lang="en-CA" dirty="0" err="1"/>
              <a:t>améliorer</a:t>
            </a:r>
            <a:r>
              <a:rPr lang="en-CA" dirty="0"/>
              <a:t> la </a:t>
            </a:r>
            <a:r>
              <a:rPr lang="en-CA" dirty="0" err="1"/>
              <a:t>qualité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endParaRPr lang="en-CA" dirty="0"/>
          </a:p>
          <a:p>
            <a:r>
              <a:rPr lang="en-CA" dirty="0" err="1"/>
              <a:t>Améliore</a:t>
            </a:r>
            <a:r>
              <a:rPr lang="en-CA" dirty="0"/>
              <a:t> les rencontres avec le client et de bien </a:t>
            </a:r>
            <a:r>
              <a:rPr lang="en-CA" dirty="0" err="1"/>
              <a:t>comprendre</a:t>
            </a:r>
            <a:r>
              <a:rPr lang="en-CA" dirty="0"/>
              <a:t>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besoins</a:t>
            </a:r>
            <a:r>
              <a:rPr lang="en-CA" dirty="0"/>
              <a:t> et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attentes</a:t>
            </a:r>
            <a:endParaRPr lang="en-CA" dirty="0"/>
          </a:p>
          <a:p>
            <a:r>
              <a:rPr lang="en-CA" dirty="0" err="1"/>
              <a:t>Augmente</a:t>
            </a:r>
            <a:r>
              <a:rPr lang="en-CA" dirty="0"/>
              <a:t> la motivation des </a:t>
            </a:r>
            <a:r>
              <a:rPr lang="en-CA" dirty="0" err="1"/>
              <a:t>ingénieurs</a:t>
            </a:r>
            <a:r>
              <a:rPr lang="en-CA" dirty="0"/>
              <a:t> sur le </a:t>
            </a:r>
            <a:r>
              <a:rPr lang="en-CA" dirty="0" err="1"/>
              <a:t>projet</a:t>
            </a:r>
            <a:endParaRPr lang="en-CA" dirty="0"/>
          </a:p>
          <a:p>
            <a:r>
              <a:rPr lang="en-CA" dirty="0" err="1"/>
              <a:t>Améliore</a:t>
            </a:r>
            <a:r>
              <a:rPr lang="en-CA" dirty="0"/>
              <a:t> la communication</a:t>
            </a:r>
          </a:p>
          <a:p>
            <a:r>
              <a:rPr lang="en-CA" dirty="0"/>
              <a:t>Les </a:t>
            </a:r>
            <a:r>
              <a:rPr lang="en-CA" dirty="0" err="1"/>
              <a:t>erreurs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vues</a:t>
            </a:r>
            <a:r>
              <a:rPr lang="en-CA" dirty="0"/>
              <a:t> et </a:t>
            </a:r>
            <a:r>
              <a:rPr lang="en-CA" dirty="0" err="1"/>
              <a:t>corrigées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endParaRPr lang="en-CA" dirty="0"/>
          </a:p>
          <a:p>
            <a:r>
              <a:rPr lang="en-CA" dirty="0" err="1"/>
              <a:t>Augmente</a:t>
            </a:r>
            <a:r>
              <a:rPr lang="en-CA" dirty="0"/>
              <a:t> le </a:t>
            </a:r>
            <a:r>
              <a:rPr lang="en-CA" dirty="0" err="1"/>
              <a:t>productivité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endParaRPr lang="en-CA" dirty="0"/>
          </a:p>
          <a:p>
            <a:r>
              <a:rPr lang="en-CA" dirty="0" err="1"/>
              <a:t>Réduit</a:t>
            </a:r>
            <a:r>
              <a:rPr lang="en-CA" dirty="0"/>
              <a:t> la </a:t>
            </a:r>
            <a:r>
              <a:rPr lang="en-CA" dirty="0" err="1"/>
              <a:t>taille</a:t>
            </a:r>
            <a:r>
              <a:rPr lang="en-CA" dirty="0"/>
              <a:t> des taches à faire</a:t>
            </a:r>
          </a:p>
          <a:p>
            <a:r>
              <a:rPr lang="en-CA" dirty="0" err="1"/>
              <a:t>Réduit</a:t>
            </a:r>
            <a:r>
              <a:rPr lang="en-CA" dirty="0"/>
              <a:t> le temps de livraison</a:t>
            </a:r>
          </a:p>
        </p:txBody>
      </p:sp>
    </p:spTree>
    <p:extLst>
      <p:ext uri="{BB962C8B-B14F-4D97-AF65-F5344CB8AC3E}">
        <p14:creationId xmlns:p14="http://schemas.microsoft.com/office/powerpoint/2010/main" val="315178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19" y="6396335"/>
            <a:ext cx="1199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Augmente</a:t>
            </a:r>
            <a:r>
              <a:rPr lang="en-CA" dirty="0"/>
              <a:t> la </a:t>
            </a:r>
            <a:r>
              <a:rPr lang="en-CA" dirty="0" err="1"/>
              <a:t>fréquence</a:t>
            </a:r>
            <a:r>
              <a:rPr lang="en-CA" dirty="0"/>
              <a:t> de production</a:t>
            </a:r>
          </a:p>
          <a:p>
            <a:r>
              <a:rPr lang="en-CA" dirty="0" err="1"/>
              <a:t>Permet</a:t>
            </a:r>
            <a:r>
              <a:rPr lang="en-CA" dirty="0"/>
              <a:t> de controller </a:t>
            </a:r>
            <a:r>
              <a:rPr lang="en-CA" dirty="0" err="1"/>
              <a:t>efficacement</a:t>
            </a:r>
            <a:r>
              <a:rPr lang="en-CA" dirty="0"/>
              <a:t> le </a:t>
            </a:r>
            <a:r>
              <a:rPr lang="en-CA" dirty="0" err="1"/>
              <a:t>projet</a:t>
            </a:r>
            <a:endParaRPr lang="en-CA" dirty="0"/>
          </a:p>
          <a:p>
            <a:r>
              <a:rPr lang="en-CA" dirty="0"/>
              <a:t>Les </a:t>
            </a:r>
            <a:r>
              <a:rPr lang="en-CA" dirty="0" err="1"/>
              <a:t>changements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bienvenus</a:t>
            </a:r>
            <a:r>
              <a:rPr lang="en-CA" dirty="0"/>
              <a:t> et </a:t>
            </a:r>
            <a:r>
              <a:rPr lang="en-CA" dirty="0" err="1"/>
              <a:t>moins</a:t>
            </a:r>
            <a:r>
              <a:rPr lang="en-CA" dirty="0"/>
              <a:t> source </a:t>
            </a:r>
            <a:r>
              <a:rPr lang="en-CA" dirty="0" err="1"/>
              <a:t>d’irritant</a:t>
            </a:r>
            <a:endParaRPr lang="en-CA" dirty="0"/>
          </a:p>
          <a:p>
            <a:r>
              <a:rPr lang="en-CA" dirty="0"/>
              <a:t>Les </a:t>
            </a:r>
            <a:r>
              <a:rPr lang="en-CA" dirty="0" err="1"/>
              <a:t>commentaires</a:t>
            </a:r>
            <a:r>
              <a:rPr lang="en-CA" dirty="0"/>
              <a:t> et </a:t>
            </a:r>
            <a:r>
              <a:rPr lang="en-CA" dirty="0" err="1"/>
              <a:t>demandes</a:t>
            </a:r>
            <a:r>
              <a:rPr lang="en-CA" dirty="0"/>
              <a:t> de modifications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faites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endParaRPr lang="en-CA" dirty="0"/>
          </a:p>
          <a:p>
            <a:r>
              <a:rPr lang="en-CA" dirty="0"/>
              <a:t>La production de documents </a:t>
            </a:r>
            <a:r>
              <a:rPr lang="en-CA" dirty="0" err="1"/>
              <a:t>volumineux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réduite</a:t>
            </a:r>
            <a:r>
              <a:rPr lang="en-CA" dirty="0"/>
              <a:t>, sur </a:t>
            </a:r>
            <a:r>
              <a:rPr lang="en-CA" dirty="0" err="1"/>
              <a:t>demande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du client</a:t>
            </a:r>
          </a:p>
          <a:p>
            <a:r>
              <a:rPr lang="en-CA" dirty="0" err="1"/>
              <a:t>Limite</a:t>
            </a:r>
            <a:r>
              <a:rPr lang="en-CA" dirty="0"/>
              <a:t> des </a:t>
            </a:r>
            <a:r>
              <a:rPr lang="en-CA" dirty="0" err="1"/>
              <a:t>demandes</a:t>
            </a:r>
            <a:r>
              <a:rPr lang="en-CA" dirty="0"/>
              <a:t> par </a:t>
            </a:r>
            <a:r>
              <a:rPr lang="en-CA" dirty="0" err="1"/>
              <a:t>l’administration</a:t>
            </a:r>
            <a:r>
              <a:rPr lang="en-CA" dirty="0"/>
              <a:t> pour </a:t>
            </a:r>
            <a:r>
              <a:rPr lang="en-CA" dirty="0" err="1"/>
              <a:t>l’approbation</a:t>
            </a:r>
            <a:r>
              <a:rPr lang="en-CA" dirty="0"/>
              <a:t> des </a:t>
            </a:r>
            <a:r>
              <a:rPr lang="en-CA" dirty="0" err="1"/>
              <a:t>requis</a:t>
            </a:r>
            <a:r>
              <a:rPr lang="en-CA" dirty="0"/>
              <a:t> </a:t>
            </a:r>
            <a:r>
              <a:rPr lang="en-CA" dirty="0" err="1"/>
              <a:t>puisqu’ils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déjà </a:t>
            </a:r>
            <a:r>
              <a:rPr lang="en-CA" dirty="0" err="1"/>
              <a:t>approuvés</a:t>
            </a:r>
            <a:r>
              <a:rPr lang="en-CA" dirty="0"/>
              <a:t> par le client </a:t>
            </a:r>
            <a:r>
              <a:rPr lang="en-CA" dirty="0" err="1"/>
              <a:t>lors</a:t>
            </a:r>
            <a:r>
              <a:rPr lang="en-CA" dirty="0"/>
              <a:t> de la </a:t>
            </a:r>
            <a:r>
              <a:rPr lang="en-CA" dirty="0" err="1"/>
              <a:t>présentation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37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269-03F8-44E0-8873-7A09FB70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1CD0-CE01-46A9-A3EF-9DF8F02F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506138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Il est possible de facilement intégrer le kanban dans tous les projets actifs. </a:t>
            </a:r>
          </a:p>
          <a:p>
            <a:r>
              <a:rPr lang="fr-CA" dirty="0"/>
              <a:t>Le kanban est un système ultra simple et efficace qui réduit le gaspille de temps et d’énergie</a:t>
            </a:r>
          </a:p>
          <a:p>
            <a:r>
              <a:rPr lang="fr-CA" dirty="0"/>
              <a:t>Possibilité d’être appliqué à tous les domaines de production</a:t>
            </a:r>
          </a:p>
          <a:p>
            <a:r>
              <a:rPr lang="fr-CA" dirty="0"/>
              <a:t>Pas la méthode la plus performante dans de grosses productions où les tâches sont toujours les mêmes.</a:t>
            </a:r>
          </a:p>
          <a:p>
            <a:r>
              <a:rPr lang="fr-CA" dirty="0"/>
              <a:t>Le kanban impose une limite de Work in Progress pour ne pas perdre le contrôle de la production. (mais il y a des risques de bottleneck)</a:t>
            </a:r>
          </a:p>
          <a:p>
            <a:r>
              <a:rPr lang="fr-CA" dirty="0"/>
              <a:t>Les délais de livraisons sont plus stables et plus facile à prédire.</a:t>
            </a:r>
          </a:p>
          <a:p>
            <a:pPr lvl="1"/>
            <a:r>
              <a:rPr lang="fr-CA" dirty="0"/>
              <a:t>Mais les changement en milieu de projet sont un risque de ralentissement.</a:t>
            </a:r>
          </a:p>
          <a:p>
            <a:r>
              <a:rPr lang="fr-CA" dirty="0"/>
              <a:t>Le kanban vise plutôt le travail à l’interne (la production elle-même)</a:t>
            </a:r>
          </a:p>
          <a:p>
            <a:pPr lvl="1"/>
            <a:r>
              <a:rPr lang="fr-CA" dirty="0"/>
              <a:t>Mais le Kanban est facile à joindre à une autre méthodologie comme le SCRUM.</a:t>
            </a:r>
          </a:p>
          <a:p>
            <a:pPr lvl="2"/>
            <a:r>
              <a:rPr lang="fr-CA" dirty="0"/>
              <a:t>Le SCRUM donne une structure plus complète et permet de faire le côté client, le management, les équipes, etc.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64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73</TotalTime>
  <Words>500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Fonctionnement</vt:lpstr>
      <vt:lpstr>Implantation dans un système non-actif</vt:lpstr>
      <vt:lpstr>Colonnes du tableau</vt:lpstr>
      <vt:lpstr>Exemple d’un tableau Kanban</vt:lpstr>
      <vt:lpstr>Implantation dans un système déjà en activité</vt:lpstr>
      <vt:lpstr>Les avantages</vt:lpstr>
      <vt:lpstr>Les avantages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Fonctionnement</dc:title>
  <dc:creator>Dave Grenier</dc:creator>
  <cp:lastModifiedBy>Jade Phaneuf</cp:lastModifiedBy>
  <cp:revision>11</cp:revision>
  <dcterms:created xsi:type="dcterms:W3CDTF">2020-01-29T00:21:21Z</dcterms:created>
  <dcterms:modified xsi:type="dcterms:W3CDTF">2020-01-29T15:38:45Z</dcterms:modified>
</cp:coreProperties>
</file>