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0" r:id="rId5"/>
    <p:sldId id="271" r:id="rId6"/>
    <p:sldId id="272" r:id="rId7"/>
    <p:sldId id="273" r:id="rId8"/>
    <p:sldId id="274" r:id="rId9"/>
    <p:sldId id="257" r:id="rId10"/>
    <p:sldId id="258" r:id="rId11"/>
    <p:sldId id="261" r:id="rId12"/>
    <p:sldId id="259" r:id="rId13"/>
    <p:sldId id="262" r:id="rId14"/>
    <p:sldId id="263" r:id="rId15"/>
    <p:sldId id="265" r:id="rId16"/>
    <p:sldId id="264" r:id="rId17"/>
    <p:sldId id="260" r:id="rId18"/>
    <p:sldId id="267"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3A692C-48CF-417A-B040-C09682962CA8}" type="datetimeFigureOut">
              <a:rPr lang="fr-CA" smtClean="0"/>
              <a:t>2020-02-03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160776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A692C-48CF-417A-B040-C09682962CA8}" type="datetimeFigureOut">
              <a:rPr lang="fr-CA" smtClean="0"/>
              <a:t>2020-02-03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189716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A692C-48CF-417A-B040-C09682962CA8}" type="datetimeFigureOut">
              <a:rPr lang="fr-CA" smtClean="0"/>
              <a:t>2020-02-03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795883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A692C-48CF-417A-B040-C09682962CA8}" type="datetimeFigureOut">
              <a:rPr lang="fr-CA" smtClean="0"/>
              <a:t>2020-02-03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9F55937-E2CE-49EF-A11F-AFF7A3127AE6}" type="slidenum">
              <a:rPr lang="fr-CA" smtClean="0"/>
              <a:t>‹#›</a:t>
            </a:fld>
            <a:endParaRPr lang="fr-C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407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A692C-48CF-417A-B040-C09682962CA8}" type="datetimeFigureOut">
              <a:rPr lang="fr-CA" smtClean="0"/>
              <a:t>2020-02-03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182429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3A692C-48CF-417A-B040-C09682962CA8}" type="datetimeFigureOut">
              <a:rPr lang="fr-CA" smtClean="0"/>
              <a:t>2020-02-03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1896444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3A692C-48CF-417A-B040-C09682962CA8}" type="datetimeFigureOut">
              <a:rPr lang="fr-CA" smtClean="0"/>
              <a:t>2020-02-03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2324612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A692C-48CF-417A-B040-C09682962CA8}" type="datetimeFigureOut">
              <a:rPr lang="fr-CA" smtClean="0"/>
              <a:t>2020-02-03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1142040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A692C-48CF-417A-B040-C09682962CA8}" type="datetimeFigureOut">
              <a:rPr lang="fr-CA" smtClean="0"/>
              <a:t>2020-02-03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370413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A692C-48CF-417A-B040-C09682962CA8}" type="datetimeFigureOut">
              <a:rPr lang="fr-CA" smtClean="0"/>
              <a:t>2020-02-03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24712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A692C-48CF-417A-B040-C09682962CA8}" type="datetimeFigureOut">
              <a:rPr lang="fr-CA" smtClean="0"/>
              <a:t>2020-02-03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169563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3A692C-48CF-417A-B040-C09682962CA8}" type="datetimeFigureOut">
              <a:rPr lang="fr-CA" smtClean="0"/>
              <a:t>2020-02-03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601141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3A692C-48CF-417A-B040-C09682962CA8}" type="datetimeFigureOut">
              <a:rPr lang="fr-CA" smtClean="0"/>
              <a:t>2020-02-03</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3025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3A692C-48CF-417A-B040-C09682962CA8}" type="datetimeFigureOut">
              <a:rPr lang="fr-CA" smtClean="0"/>
              <a:t>2020-02-03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267550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A692C-48CF-417A-B040-C09682962CA8}" type="datetimeFigureOut">
              <a:rPr lang="fr-CA" smtClean="0"/>
              <a:t>2020-02-03</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318948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3A692C-48CF-417A-B040-C09682962CA8}" type="datetimeFigureOut">
              <a:rPr lang="fr-CA" smtClean="0"/>
              <a:t>2020-02-03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352518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3A692C-48CF-417A-B040-C09682962CA8}" type="datetimeFigureOut">
              <a:rPr lang="fr-CA" smtClean="0"/>
              <a:t>2020-02-03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9F55937-E2CE-49EF-A11F-AFF7A3127AE6}" type="slidenum">
              <a:rPr lang="fr-CA" smtClean="0"/>
              <a:t>‹#›</a:t>
            </a:fld>
            <a:endParaRPr lang="fr-CA"/>
          </a:p>
        </p:txBody>
      </p:sp>
    </p:spTree>
    <p:extLst>
      <p:ext uri="{BB962C8B-B14F-4D97-AF65-F5344CB8AC3E}">
        <p14:creationId xmlns:p14="http://schemas.microsoft.com/office/powerpoint/2010/main" val="22781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C3A692C-48CF-417A-B040-C09682962CA8}" type="datetimeFigureOut">
              <a:rPr lang="fr-CA" smtClean="0"/>
              <a:t>2020-02-03</a:t>
            </a:fld>
            <a:endParaRPr lang="fr-C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F55937-E2CE-49EF-A11F-AFF7A3127AE6}" type="slidenum">
              <a:rPr lang="fr-CA" smtClean="0"/>
              <a:t>‹#›</a:t>
            </a:fld>
            <a:endParaRPr lang="fr-CA"/>
          </a:p>
        </p:txBody>
      </p:sp>
    </p:spTree>
    <p:extLst>
      <p:ext uri="{BB962C8B-B14F-4D97-AF65-F5344CB8AC3E}">
        <p14:creationId xmlns:p14="http://schemas.microsoft.com/office/powerpoint/2010/main" val="19904672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digite.com/kanban/what-is-kanba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2E61-6878-4EFE-9D03-BC40ACA452B4}"/>
              </a:ext>
            </a:extLst>
          </p:cNvPr>
          <p:cNvSpPr>
            <a:spLocks noGrp="1"/>
          </p:cNvSpPr>
          <p:nvPr>
            <p:ph type="ctrTitle"/>
          </p:nvPr>
        </p:nvSpPr>
        <p:spPr/>
        <p:txBody>
          <a:bodyPr/>
          <a:lstStyle/>
          <a:p>
            <a:r>
              <a:rPr lang="fr-CA" dirty="0"/>
              <a:t>Fonctionnement</a:t>
            </a:r>
          </a:p>
        </p:txBody>
      </p:sp>
      <p:sp>
        <p:nvSpPr>
          <p:cNvPr id="3" name="Subtitle 2">
            <a:extLst>
              <a:ext uri="{FF2B5EF4-FFF2-40B4-BE49-F238E27FC236}">
                <a16:creationId xmlns:a16="http://schemas.microsoft.com/office/drawing/2014/main" id="{4D3548AD-26C7-4206-B34C-F3B34C3013F8}"/>
              </a:ext>
            </a:extLst>
          </p:cNvPr>
          <p:cNvSpPr>
            <a:spLocks noGrp="1"/>
          </p:cNvSpPr>
          <p:nvPr>
            <p:ph type="subTitle" idx="1"/>
          </p:nvPr>
        </p:nvSpPr>
        <p:spPr/>
        <p:txBody>
          <a:bodyPr/>
          <a:lstStyle/>
          <a:p>
            <a:r>
              <a:rPr lang="fr-CA" dirty="0"/>
              <a:t>Le fonctionnement du système Kanban</a:t>
            </a:r>
          </a:p>
        </p:txBody>
      </p:sp>
    </p:spTree>
    <p:extLst>
      <p:ext uri="{BB962C8B-B14F-4D97-AF65-F5344CB8AC3E}">
        <p14:creationId xmlns:p14="http://schemas.microsoft.com/office/powerpoint/2010/main" val="376749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2F0E-FE2A-495C-9AFA-6A7D3A40D893}"/>
              </a:ext>
            </a:extLst>
          </p:cNvPr>
          <p:cNvSpPr>
            <a:spLocks noGrp="1"/>
          </p:cNvSpPr>
          <p:nvPr>
            <p:ph type="title"/>
          </p:nvPr>
        </p:nvSpPr>
        <p:spPr/>
        <p:txBody>
          <a:bodyPr/>
          <a:lstStyle/>
          <a:p>
            <a:r>
              <a:rPr lang="fr-CA" dirty="0"/>
              <a:t>Colonnes du tableau</a:t>
            </a:r>
          </a:p>
        </p:txBody>
      </p:sp>
      <p:sp>
        <p:nvSpPr>
          <p:cNvPr id="3" name="Content Placeholder 2">
            <a:extLst>
              <a:ext uri="{FF2B5EF4-FFF2-40B4-BE49-F238E27FC236}">
                <a16:creationId xmlns:a16="http://schemas.microsoft.com/office/drawing/2014/main" id="{D3A98B4B-000D-445B-AF50-ABAF3EB7E624}"/>
              </a:ext>
            </a:extLst>
          </p:cNvPr>
          <p:cNvSpPr>
            <a:spLocks noGrp="1"/>
          </p:cNvSpPr>
          <p:nvPr>
            <p:ph idx="1"/>
          </p:nvPr>
        </p:nvSpPr>
        <p:spPr>
          <a:xfrm>
            <a:off x="913795" y="1732449"/>
            <a:ext cx="10353762" cy="4812730"/>
          </a:xfrm>
        </p:spPr>
        <p:txBody>
          <a:bodyPr>
            <a:normAutofit lnSpcReduction="10000"/>
          </a:bodyPr>
          <a:lstStyle/>
          <a:p>
            <a:r>
              <a:rPr lang="fr-CA" dirty="0"/>
              <a:t>Exemple: En attente, planification, développement, test, déploiement, terminé.</a:t>
            </a:r>
          </a:p>
          <a:p>
            <a:r>
              <a:rPr lang="fr-CA" dirty="0"/>
              <a:t> </a:t>
            </a:r>
            <a:r>
              <a:rPr lang="fr-CA" b="1" dirty="0">
                <a:solidFill>
                  <a:srgbClr val="00B0F0"/>
                </a:solidFill>
              </a:rPr>
              <a:t>En attente </a:t>
            </a:r>
            <a:r>
              <a:rPr lang="fr-CA" b="1" dirty="0"/>
              <a:t>: </a:t>
            </a:r>
            <a:r>
              <a:rPr lang="fr-CA" dirty="0"/>
              <a:t>Tous les projets à venir, mais en attente que les autres soient terminés</a:t>
            </a:r>
          </a:p>
          <a:p>
            <a:pPr lvl="1"/>
            <a:r>
              <a:rPr lang="fr-CA" dirty="0"/>
              <a:t>Projets en attente, car le kanban limite le « Work in Progress » pour  ne pas perdre le contrôle.</a:t>
            </a:r>
          </a:p>
          <a:p>
            <a:r>
              <a:rPr lang="fr-CA" b="1" dirty="0">
                <a:solidFill>
                  <a:srgbClr val="00B0F0"/>
                </a:solidFill>
              </a:rPr>
              <a:t>Planification</a:t>
            </a:r>
            <a:r>
              <a:rPr lang="fr-CA" b="1" dirty="0"/>
              <a:t>: </a:t>
            </a:r>
            <a:r>
              <a:rPr lang="fr-CA" dirty="0"/>
              <a:t>élaboration du plan et des étapes à suivre pour produire le projet.</a:t>
            </a:r>
          </a:p>
          <a:p>
            <a:pPr lvl="1"/>
            <a:r>
              <a:rPr lang="fr-CA" dirty="0"/>
              <a:t>La préparation se fait ici, et celle-ci doit être terminé pour pouvoir changer d’étape de production</a:t>
            </a:r>
          </a:p>
          <a:p>
            <a:r>
              <a:rPr lang="fr-CA" b="1" dirty="0">
                <a:solidFill>
                  <a:srgbClr val="00B0F0"/>
                </a:solidFill>
              </a:rPr>
              <a:t>Développement</a:t>
            </a:r>
            <a:r>
              <a:rPr lang="fr-CA" dirty="0"/>
              <a:t>: la création du projet (Programmation, créer une pièce, etc.)</a:t>
            </a:r>
          </a:p>
          <a:p>
            <a:pPr lvl="1"/>
            <a:r>
              <a:rPr lang="fr-CA" dirty="0"/>
              <a:t>Les tâches de la création peuvent être séparées en sous-tâches pour faire un suivi plus précis.</a:t>
            </a:r>
          </a:p>
          <a:p>
            <a:r>
              <a:rPr lang="fr-CA" b="1" dirty="0">
                <a:solidFill>
                  <a:srgbClr val="00B0F0"/>
                </a:solidFill>
              </a:rPr>
              <a:t>Test</a:t>
            </a:r>
            <a:r>
              <a:rPr lang="fr-CA" dirty="0"/>
              <a:t>: Permet de faire le suivi où est rendu le produit</a:t>
            </a:r>
          </a:p>
          <a:p>
            <a:pPr lvl="1"/>
            <a:r>
              <a:rPr lang="fr-CA" dirty="0"/>
              <a:t>Possible à nouveau de faire des sous-tâches pour préciser la marche à suivre</a:t>
            </a:r>
          </a:p>
          <a:p>
            <a:r>
              <a:rPr lang="fr-CA" b="1" dirty="0">
                <a:solidFill>
                  <a:srgbClr val="00B0F0"/>
                </a:solidFill>
              </a:rPr>
              <a:t>déploiement</a:t>
            </a:r>
            <a:r>
              <a:rPr lang="fr-CA" dirty="0"/>
              <a:t> / </a:t>
            </a:r>
            <a:r>
              <a:rPr lang="fr-CA" b="1" dirty="0">
                <a:solidFill>
                  <a:srgbClr val="00B0F0"/>
                </a:solidFill>
              </a:rPr>
              <a:t>terminé</a:t>
            </a:r>
            <a:r>
              <a:rPr lang="fr-CA" dirty="0"/>
              <a:t>: La remise du projet au client</a:t>
            </a:r>
          </a:p>
          <a:p>
            <a:pPr lvl="1"/>
            <a:r>
              <a:rPr lang="fr-CA" dirty="0"/>
              <a:t>Nous faisons le suivi jusqu’à la livraison et mettons temporairement le projet dans « terminé » pour signaler la fin du projet</a:t>
            </a:r>
          </a:p>
        </p:txBody>
      </p:sp>
    </p:spTree>
    <p:extLst>
      <p:ext uri="{BB962C8B-B14F-4D97-AF65-F5344CB8AC3E}">
        <p14:creationId xmlns:p14="http://schemas.microsoft.com/office/powerpoint/2010/main" val="236562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AFE3-4991-46EB-988D-936FB60AAE8C}"/>
              </a:ext>
            </a:extLst>
          </p:cNvPr>
          <p:cNvSpPr>
            <a:spLocks noGrp="1"/>
          </p:cNvSpPr>
          <p:nvPr>
            <p:ph type="title"/>
          </p:nvPr>
        </p:nvSpPr>
        <p:spPr/>
        <p:txBody>
          <a:bodyPr/>
          <a:lstStyle/>
          <a:p>
            <a:r>
              <a:rPr lang="fr-CA" dirty="0"/>
              <a:t>Exemple d’un tableau Kanban</a:t>
            </a:r>
          </a:p>
        </p:txBody>
      </p:sp>
      <p:pic>
        <p:nvPicPr>
          <p:cNvPr id="5" name="Content Placeholder 4" descr="A screenshot of a cell phone&#10;&#10;Description automatically generated">
            <a:extLst>
              <a:ext uri="{FF2B5EF4-FFF2-40B4-BE49-F238E27FC236}">
                <a16:creationId xmlns:a16="http://schemas.microsoft.com/office/drawing/2014/main" id="{030489C4-69B8-4BBE-97A1-07A8422DDE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5911" y="1731963"/>
            <a:ext cx="6650653" cy="4059237"/>
          </a:xfrm>
        </p:spPr>
      </p:pic>
    </p:spTree>
    <p:extLst>
      <p:ext uri="{BB962C8B-B14F-4D97-AF65-F5344CB8AC3E}">
        <p14:creationId xmlns:p14="http://schemas.microsoft.com/office/powerpoint/2010/main" val="324221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106D-6969-45F7-8191-252CDF34CFF3}"/>
              </a:ext>
            </a:extLst>
          </p:cNvPr>
          <p:cNvSpPr>
            <a:spLocks noGrp="1"/>
          </p:cNvSpPr>
          <p:nvPr>
            <p:ph type="title"/>
          </p:nvPr>
        </p:nvSpPr>
        <p:spPr>
          <a:xfrm>
            <a:off x="913795" y="770021"/>
            <a:ext cx="10353762" cy="970450"/>
          </a:xfrm>
        </p:spPr>
        <p:txBody>
          <a:bodyPr/>
          <a:lstStyle/>
          <a:p>
            <a:r>
              <a:rPr lang="fr-CA" dirty="0"/>
              <a:t>Implantation dans un système déjà en activité</a:t>
            </a:r>
          </a:p>
        </p:txBody>
      </p:sp>
      <p:sp>
        <p:nvSpPr>
          <p:cNvPr id="3" name="Content Placeholder 2">
            <a:extLst>
              <a:ext uri="{FF2B5EF4-FFF2-40B4-BE49-F238E27FC236}">
                <a16:creationId xmlns:a16="http://schemas.microsoft.com/office/drawing/2014/main" id="{23F817AE-AFAE-4723-9878-A9CF617C022B}"/>
              </a:ext>
            </a:extLst>
          </p:cNvPr>
          <p:cNvSpPr>
            <a:spLocks noGrp="1"/>
          </p:cNvSpPr>
          <p:nvPr>
            <p:ph idx="1"/>
          </p:nvPr>
        </p:nvSpPr>
        <p:spPr>
          <a:xfrm>
            <a:off x="913795" y="2390078"/>
            <a:ext cx="10353762" cy="4058751"/>
          </a:xfrm>
        </p:spPr>
        <p:txBody>
          <a:bodyPr/>
          <a:lstStyle/>
          <a:p>
            <a:r>
              <a:rPr lang="fr-CA" dirty="0"/>
              <a:t>La base de l’implantation est la même que dans un projet pas en activité.</a:t>
            </a:r>
          </a:p>
          <a:p>
            <a:pPr lvl="1"/>
            <a:r>
              <a:rPr lang="fr-CA" dirty="0"/>
              <a:t>Ex: nombre max de WIP, ordre de priorité, planification, etc.</a:t>
            </a:r>
          </a:p>
          <a:p>
            <a:r>
              <a:rPr lang="fr-CA" dirty="0"/>
              <a:t>Mettre le projet temporairement sur pause</a:t>
            </a:r>
          </a:p>
          <a:p>
            <a:r>
              <a:rPr lang="fr-CA" dirty="0"/>
              <a:t>Faire un TOPO d’où est rendu le projet en cours.</a:t>
            </a:r>
          </a:p>
          <a:p>
            <a:r>
              <a:rPr lang="fr-CA" dirty="0"/>
              <a:t>Assigner le projet dans la colonne approprié au tableau choisi (En attente, en cours, etc.)</a:t>
            </a:r>
          </a:p>
          <a:p>
            <a:r>
              <a:rPr lang="fr-CA" dirty="0"/>
              <a:t>Remettre le projet en marche et s’assurer qu’il y a quelqu’un qui fait un suivi sur le tableau</a:t>
            </a:r>
          </a:p>
          <a:p>
            <a:r>
              <a:rPr lang="fr-CA" dirty="0"/>
              <a:t>Répéter la tâche pour tous les projets actifs au moment de l’implantation du Kanban</a:t>
            </a:r>
          </a:p>
        </p:txBody>
      </p:sp>
    </p:spTree>
    <p:extLst>
      <p:ext uri="{BB962C8B-B14F-4D97-AF65-F5344CB8AC3E}">
        <p14:creationId xmlns:p14="http://schemas.microsoft.com/office/powerpoint/2010/main" val="24977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23C7-5629-4B43-8ECB-4A04BCD600C0}"/>
              </a:ext>
            </a:extLst>
          </p:cNvPr>
          <p:cNvSpPr>
            <a:spLocks noGrp="1"/>
          </p:cNvSpPr>
          <p:nvPr>
            <p:ph type="title"/>
          </p:nvPr>
        </p:nvSpPr>
        <p:spPr>
          <a:xfrm>
            <a:off x="83820" y="609600"/>
            <a:ext cx="11812257" cy="1122849"/>
          </a:xfrm>
        </p:spPr>
        <p:txBody>
          <a:bodyPr>
            <a:normAutofit/>
          </a:bodyPr>
          <a:lstStyle/>
          <a:p>
            <a:r>
              <a:rPr lang="en-CA" dirty="0"/>
              <a:t>Les </a:t>
            </a:r>
            <a:r>
              <a:rPr lang="en-CA" dirty="0" err="1"/>
              <a:t>avantages</a:t>
            </a:r>
            <a:endParaRPr lang="en-CA" dirty="0"/>
          </a:p>
        </p:txBody>
      </p:sp>
      <p:sp>
        <p:nvSpPr>
          <p:cNvPr id="5" name="TextBox 4">
            <a:extLst>
              <a:ext uri="{FF2B5EF4-FFF2-40B4-BE49-F238E27FC236}">
                <a16:creationId xmlns:a16="http://schemas.microsoft.com/office/drawing/2014/main" id="{1053EF29-FA1C-4E05-BADD-E693AC75840A}"/>
              </a:ext>
            </a:extLst>
          </p:cNvPr>
          <p:cNvSpPr txBox="1"/>
          <p:nvPr/>
        </p:nvSpPr>
        <p:spPr>
          <a:xfrm>
            <a:off x="83820" y="6377940"/>
            <a:ext cx="11998689" cy="461665"/>
          </a:xfrm>
          <a:prstGeom prst="rect">
            <a:avLst/>
          </a:prstGeom>
          <a:noFill/>
        </p:spPr>
        <p:txBody>
          <a:bodyPr wrap="square" rtlCol="0">
            <a:spAutoFit/>
          </a:bodyPr>
          <a:lstStyle/>
          <a:p>
            <a:pPr algn="ctr"/>
            <a:r>
              <a:rPr lang="en-CA" sz="1200" dirty="0"/>
              <a:t>Source: </a:t>
            </a:r>
            <a:r>
              <a:rPr lang="en-US" sz="1200" dirty="0"/>
              <a:t>Kanban in Software Development: A Systematic Literature Review</a:t>
            </a:r>
          </a:p>
          <a:p>
            <a:pPr algn="ctr"/>
            <a:endParaRPr lang="en-CA" sz="1200" dirty="0"/>
          </a:p>
        </p:txBody>
      </p:sp>
      <p:sp>
        <p:nvSpPr>
          <p:cNvPr id="7" name="Content Placeholder 6">
            <a:extLst>
              <a:ext uri="{FF2B5EF4-FFF2-40B4-BE49-F238E27FC236}">
                <a16:creationId xmlns:a16="http://schemas.microsoft.com/office/drawing/2014/main" id="{FFA45650-C0BA-4E9E-93DB-3CC58EA81718}"/>
              </a:ext>
            </a:extLst>
          </p:cNvPr>
          <p:cNvSpPr>
            <a:spLocks noGrp="1"/>
          </p:cNvSpPr>
          <p:nvPr>
            <p:ph idx="1"/>
          </p:nvPr>
        </p:nvSpPr>
        <p:spPr/>
        <p:txBody>
          <a:bodyPr/>
          <a:lstStyle/>
          <a:p>
            <a:r>
              <a:rPr lang="en-CA" dirty="0" err="1"/>
              <a:t>Meilleure</a:t>
            </a:r>
            <a:r>
              <a:rPr lang="en-CA" dirty="0"/>
              <a:t> comprehension du </a:t>
            </a:r>
            <a:r>
              <a:rPr lang="en-CA" dirty="0" err="1"/>
              <a:t>processus</a:t>
            </a:r>
            <a:r>
              <a:rPr lang="en-CA" dirty="0"/>
              <a:t> global</a:t>
            </a:r>
          </a:p>
          <a:p>
            <a:r>
              <a:rPr lang="en-CA" dirty="0"/>
              <a:t>Aide à </a:t>
            </a:r>
            <a:r>
              <a:rPr lang="en-CA" dirty="0" err="1"/>
              <a:t>améliorer</a:t>
            </a:r>
            <a:r>
              <a:rPr lang="en-CA" dirty="0"/>
              <a:t> la </a:t>
            </a:r>
            <a:r>
              <a:rPr lang="en-CA" dirty="0" err="1"/>
              <a:t>qualité</a:t>
            </a:r>
            <a:r>
              <a:rPr lang="en-CA" dirty="0"/>
              <a:t> du </a:t>
            </a:r>
            <a:r>
              <a:rPr lang="en-CA" dirty="0" err="1"/>
              <a:t>logiciel</a:t>
            </a:r>
            <a:endParaRPr lang="en-CA" dirty="0"/>
          </a:p>
          <a:p>
            <a:r>
              <a:rPr lang="en-CA" dirty="0" err="1"/>
              <a:t>Améliore</a:t>
            </a:r>
            <a:r>
              <a:rPr lang="en-CA" dirty="0"/>
              <a:t> les rencontres avec le client et de bien </a:t>
            </a:r>
            <a:r>
              <a:rPr lang="en-CA" dirty="0" err="1"/>
              <a:t>comprendre</a:t>
            </a:r>
            <a:r>
              <a:rPr lang="en-CA" dirty="0"/>
              <a:t> </a:t>
            </a:r>
            <a:r>
              <a:rPr lang="en-CA" dirty="0" err="1"/>
              <a:t>ses</a:t>
            </a:r>
            <a:r>
              <a:rPr lang="en-CA" dirty="0"/>
              <a:t> </a:t>
            </a:r>
            <a:r>
              <a:rPr lang="en-CA" dirty="0" err="1"/>
              <a:t>besoins</a:t>
            </a:r>
            <a:r>
              <a:rPr lang="en-CA" dirty="0"/>
              <a:t> et </a:t>
            </a:r>
            <a:r>
              <a:rPr lang="en-CA" dirty="0" err="1"/>
              <a:t>ses</a:t>
            </a:r>
            <a:r>
              <a:rPr lang="en-CA" dirty="0"/>
              <a:t> </a:t>
            </a:r>
            <a:r>
              <a:rPr lang="en-CA" dirty="0" err="1"/>
              <a:t>attentes</a:t>
            </a:r>
            <a:endParaRPr lang="en-CA" dirty="0"/>
          </a:p>
          <a:p>
            <a:r>
              <a:rPr lang="en-CA" dirty="0" err="1"/>
              <a:t>Augmente</a:t>
            </a:r>
            <a:r>
              <a:rPr lang="en-CA" dirty="0"/>
              <a:t> la motivation des </a:t>
            </a:r>
            <a:r>
              <a:rPr lang="en-CA" dirty="0" err="1"/>
              <a:t>ingénieurs</a:t>
            </a:r>
            <a:r>
              <a:rPr lang="en-CA" dirty="0"/>
              <a:t> sur le </a:t>
            </a:r>
            <a:r>
              <a:rPr lang="en-CA" dirty="0" err="1"/>
              <a:t>projet</a:t>
            </a:r>
            <a:endParaRPr lang="en-CA" dirty="0"/>
          </a:p>
          <a:p>
            <a:r>
              <a:rPr lang="en-CA" dirty="0" err="1"/>
              <a:t>Améliore</a:t>
            </a:r>
            <a:r>
              <a:rPr lang="en-CA" dirty="0"/>
              <a:t> la communication</a:t>
            </a:r>
          </a:p>
          <a:p>
            <a:r>
              <a:rPr lang="en-CA" dirty="0"/>
              <a:t>Les </a:t>
            </a:r>
            <a:r>
              <a:rPr lang="en-CA" dirty="0" err="1"/>
              <a:t>erreurs</a:t>
            </a:r>
            <a:r>
              <a:rPr lang="en-CA" dirty="0"/>
              <a:t> </a:t>
            </a:r>
            <a:r>
              <a:rPr lang="en-CA" dirty="0" err="1"/>
              <a:t>sont</a:t>
            </a:r>
            <a:r>
              <a:rPr lang="en-CA" dirty="0"/>
              <a:t> </a:t>
            </a:r>
            <a:r>
              <a:rPr lang="en-CA" dirty="0" err="1"/>
              <a:t>vues</a:t>
            </a:r>
            <a:r>
              <a:rPr lang="en-CA" dirty="0"/>
              <a:t> et </a:t>
            </a:r>
            <a:r>
              <a:rPr lang="en-CA" dirty="0" err="1"/>
              <a:t>corrigées</a:t>
            </a:r>
            <a:r>
              <a:rPr lang="en-CA" dirty="0"/>
              <a:t> plus </a:t>
            </a:r>
            <a:r>
              <a:rPr lang="en-CA" dirty="0" err="1"/>
              <a:t>rapidement</a:t>
            </a:r>
            <a:endParaRPr lang="en-CA" dirty="0"/>
          </a:p>
          <a:p>
            <a:r>
              <a:rPr lang="en-CA" dirty="0" err="1"/>
              <a:t>Augmente</a:t>
            </a:r>
            <a:r>
              <a:rPr lang="en-CA" dirty="0"/>
              <a:t> le </a:t>
            </a:r>
            <a:r>
              <a:rPr lang="en-CA" dirty="0" err="1"/>
              <a:t>productivité</a:t>
            </a:r>
            <a:r>
              <a:rPr lang="en-CA" dirty="0"/>
              <a:t> du </a:t>
            </a:r>
            <a:r>
              <a:rPr lang="en-CA" dirty="0" err="1"/>
              <a:t>logiciel</a:t>
            </a:r>
            <a:endParaRPr lang="en-CA" dirty="0"/>
          </a:p>
          <a:p>
            <a:r>
              <a:rPr lang="en-CA" dirty="0" err="1"/>
              <a:t>Réduit</a:t>
            </a:r>
            <a:r>
              <a:rPr lang="en-CA" dirty="0"/>
              <a:t> la </a:t>
            </a:r>
            <a:r>
              <a:rPr lang="en-CA" dirty="0" err="1"/>
              <a:t>taille</a:t>
            </a:r>
            <a:r>
              <a:rPr lang="en-CA" dirty="0"/>
              <a:t> des taches à faire</a:t>
            </a:r>
          </a:p>
          <a:p>
            <a:r>
              <a:rPr lang="en-CA" dirty="0" err="1"/>
              <a:t>Réduit</a:t>
            </a:r>
            <a:r>
              <a:rPr lang="en-CA" dirty="0"/>
              <a:t> le temps de livraison</a:t>
            </a:r>
          </a:p>
        </p:txBody>
      </p:sp>
    </p:spTree>
    <p:extLst>
      <p:ext uri="{BB962C8B-B14F-4D97-AF65-F5344CB8AC3E}">
        <p14:creationId xmlns:p14="http://schemas.microsoft.com/office/powerpoint/2010/main" val="315178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23C7-5629-4B43-8ECB-4A04BCD600C0}"/>
              </a:ext>
            </a:extLst>
          </p:cNvPr>
          <p:cNvSpPr>
            <a:spLocks noGrp="1"/>
          </p:cNvSpPr>
          <p:nvPr>
            <p:ph type="title"/>
          </p:nvPr>
        </p:nvSpPr>
        <p:spPr>
          <a:xfrm>
            <a:off x="83820" y="609600"/>
            <a:ext cx="11812257" cy="1122849"/>
          </a:xfrm>
        </p:spPr>
        <p:txBody>
          <a:bodyPr>
            <a:normAutofit/>
          </a:bodyPr>
          <a:lstStyle/>
          <a:p>
            <a:r>
              <a:rPr lang="en-CA" dirty="0"/>
              <a:t>Les </a:t>
            </a:r>
            <a:r>
              <a:rPr lang="en-CA" dirty="0" err="1"/>
              <a:t>avantages</a:t>
            </a:r>
            <a:endParaRPr lang="en-CA" dirty="0"/>
          </a:p>
        </p:txBody>
      </p:sp>
      <p:sp>
        <p:nvSpPr>
          <p:cNvPr id="5" name="TextBox 4">
            <a:extLst>
              <a:ext uri="{FF2B5EF4-FFF2-40B4-BE49-F238E27FC236}">
                <a16:creationId xmlns:a16="http://schemas.microsoft.com/office/drawing/2014/main" id="{1053EF29-FA1C-4E05-BADD-E693AC75840A}"/>
              </a:ext>
            </a:extLst>
          </p:cNvPr>
          <p:cNvSpPr txBox="1"/>
          <p:nvPr/>
        </p:nvSpPr>
        <p:spPr>
          <a:xfrm>
            <a:off x="83819" y="6396335"/>
            <a:ext cx="11998690" cy="461665"/>
          </a:xfrm>
          <a:prstGeom prst="rect">
            <a:avLst/>
          </a:prstGeom>
          <a:noFill/>
        </p:spPr>
        <p:txBody>
          <a:bodyPr wrap="square" rtlCol="0">
            <a:spAutoFit/>
          </a:bodyPr>
          <a:lstStyle/>
          <a:p>
            <a:pPr algn="ctr"/>
            <a:r>
              <a:rPr lang="en-CA" sz="1200" dirty="0"/>
              <a:t>Source: </a:t>
            </a:r>
            <a:r>
              <a:rPr lang="en-US" sz="1200" dirty="0"/>
              <a:t>Kanban in Software Development: A Systematic Literature Review</a:t>
            </a:r>
          </a:p>
          <a:p>
            <a:pPr algn="ctr"/>
            <a:endParaRPr lang="en-CA" sz="1200" dirty="0"/>
          </a:p>
        </p:txBody>
      </p:sp>
      <p:sp>
        <p:nvSpPr>
          <p:cNvPr id="7" name="Content Placeholder 6">
            <a:extLst>
              <a:ext uri="{FF2B5EF4-FFF2-40B4-BE49-F238E27FC236}">
                <a16:creationId xmlns:a16="http://schemas.microsoft.com/office/drawing/2014/main" id="{FFA45650-C0BA-4E9E-93DB-3CC58EA81718}"/>
              </a:ext>
            </a:extLst>
          </p:cNvPr>
          <p:cNvSpPr>
            <a:spLocks noGrp="1"/>
          </p:cNvSpPr>
          <p:nvPr>
            <p:ph idx="1"/>
          </p:nvPr>
        </p:nvSpPr>
        <p:spPr/>
        <p:txBody>
          <a:bodyPr/>
          <a:lstStyle/>
          <a:p>
            <a:r>
              <a:rPr lang="en-CA" dirty="0" err="1"/>
              <a:t>Augmente</a:t>
            </a:r>
            <a:r>
              <a:rPr lang="en-CA" dirty="0"/>
              <a:t> la </a:t>
            </a:r>
            <a:r>
              <a:rPr lang="en-CA" dirty="0" err="1"/>
              <a:t>fréquence</a:t>
            </a:r>
            <a:r>
              <a:rPr lang="en-CA" dirty="0"/>
              <a:t> de production</a:t>
            </a:r>
          </a:p>
          <a:p>
            <a:r>
              <a:rPr lang="en-CA" dirty="0" err="1"/>
              <a:t>Permet</a:t>
            </a:r>
            <a:r>
              <a:rPr lang="en-CA" dirty="0"/>
              <a:t> de controller </a:t>
            </a:r>
            <a:r>
              <a:rPr lang="en-CA" dirty="0" err="1"/>
              <a:t>efficacement</a:t>
            </a:r>
            <a:r>
              <a:rPr lang="en-CA" dirty="0"/>
              <a:t> le </a:t>
            </a:r>
            <a:r>
              <a:rPr lang="en-CA" dirty="0" err="1"/>
              <a:t>projet</a:t>
            </a:r>
            <a:endParaRPr lang="en-CA" dirty="0"/>
          </a:p>
          <a:p>
            <a:r>
              <a:rPr lang="en-CA" dirty="0"/>
              <a:t>Les </a:t>
            </a:r>
            <a:r>
              <a:rPr lang="en-CA" dirty="0" err="1"/>
              <a:t>changements</a:t>
            </a:r>
            <a:r>
              <a:rPr lang="en-CA" dirty="0"/>
              <a:t> </a:t>
            </a:r>
            <a:r>
              <a:rPr lang="en-CA" dirty="0" err="1"/>
              <a:t>sont</a:t>
            </a:r>
            <a:r>
              <a:rPr lang="en-CA" dirty="0"/>
              <a:t> </a:t>
            </a:r>
            <a:r>
              <a:rPr lang="en-CA" dirty="0" err="1"/>
              <a:t>bienvenus</a:t>
            </a:r>
            <a:r>
              <a:rPr lang="en-CA" dirty="0"/>
              <a:t> et </a:t>
            </a:r>
            <a:r>
              <a:rPr lang="en-CA" dirty="0" err="1"/>
              <a:t>moins</a:t>
            </a:r>
            <a:r>
              <a:rPr lang="en-CA" dirty="0"/>
              <a:t> source </a:t>
            </a:r>
            <a:r>
              <a:rPr lang="en-CA" dirty="0" err="1"/>
              <a:t>d’irritant</a:t>
            </a:r>
            <a:endParaRPr lang="en-CA" dirty="0"/>
          </a:p>
          <a:p>
            <a:r>
              <a:rPr lang="en-CA" dirty="0"/>
              <a:t>Les </a:t>
            </a:r>
            <a:r>
              <a:rPr lang="en-CA" dirty="0" err="1"/>
              <a:t>commentaires</a:t>
            </a:r>
            <a:r>
              <a:rPr lang="en-CA" dirty="0"/>
              <a:t> et </a:t>
            </a:r>
            <a:r>
              <a:rPr lang="en-CA" dirty="0" err="1"/>
              <a:t>demandes</a:t>
            </a:r>
            <a:r>
              <a:rPr lang="en-CA" dirty="0"/>
              <a:t> de modifications </a:t>
            </a:r>
            <a:r>
              <a:rPr lang="en-CA" dirty="0" err="1"/>
              <a:t>sont</a:t>
            </a:r>
            <a:r>
              <a:rPr lang="en-CA" dirty="0"/>
              <a:t> </a:t>
            </a:r>
            <a:r>
              <a:rPr lang="en-CA" dirty="0" err="1"/>
              <a:t>faites</a:t>
            </a:r>
            <a:r>
              <a:rPr lang="en-CA" dirty="0"/>
              <a:t> plus </a:t>
            </a:r>
            <a:r>
              <a:rPr lang="en-CA" dirty="0" err="1"/>
              <a:t>rapidement</a:t>
            </a:r>
            <a:endParaRPr lang="en-CA" dirty="0"/>
          </a:p>
          <a:p>
            <a:r>
              <a:rPr lang="en-CA" dirty="0"/>
              <a:t>La production de documents </a:t>
            </a:r>
            <a:r>
              <a:rPr lang="en-CA" dirty="0" err="1"/>
              <a:t>volumineux</a:t>
            </a:r>
            <a:r>
              <a:rPr lang="en-CA" dirty="0"/>
              <a:t> </a:t>
            </a:r>
            <a:r>
              <a:rPr lang="en-CA" dirty="0" err="1"/>
              <a:t>est</a:t>
            </a:r>
            <a:r>
              <a:rPr lang="en-CA" dirty="0"/>
              <a:t> </a:t>
            </a:r>
            <a:r>
              <a:rPr lang="en-CA" dirty="0" err="1"/>
              <a:t>réduite</a:t>
            </a:r>
            <a:r>
              <a:rPr lang="en-CA" dirty="0"/>
              <a:t>, sur </a:t>
            </a:r>
            <a:r>
              <a:rPr lang="en-CA" dirty="0" err="1"/>
              <a:t>demande</a:t>
            </a:r>
            <a:r>
              <a:rPr lang="en-CA" dirty="0"/>
              <a:t> </a:t>
            </a:r>
            <a:r>
              <a:rPr lang="en-CA" dirty="0" err="1"/>
              <a:t>seulement</a:t>
            </a:r>
            <a:r>
              <a:rPr lang="en-CA" dirty="0"/>
              <a:t> du client</a:t>
            </a:r>
          </a:p>
          <a:p>
            <a:r>
              <a:rPr lang="en-CA" dirty="0" err="1"/>
              <a:t>Limite</a:t>
            </a:r>
            <a:r>
              <a:rPr lang="en-CA" dirty="0"/>
              <a:t> des </a:t>
            </a:r>
            <a:r>
              <a:rPr lang="en-CA" dirty="0" err="1"/>
              <a:t>demandes</a:t>
            </a:r>
            <a:r>
              <a:rPr lang="en-CA" dirty="0"/>
              <a:t> par </a:t>
            </a:r>
            <a:r>
              <a:rPr lang="en-CA" dirty="0" err="1"/>
              <a:t>l’administration</a:t>
            </a:r>
            <a:r>
              <a:rPr lang="en-CA" dirty="0"/>
              <a:t> pour </a:t>
            </a:r>
            <a:r>
              <a:rPr lang="en-CA" dirty="0" err="1"/>
              <a:t>l’approbation</a:t>
            </a:r>
            <a:r>
              <a:rPr lang="en-CA" dirty="0"/>
              <a:t> des </a:t>
            </a:r>
            <a:r>
              <a:rPr lang="en-CA" dirty="0" err="1"/>
              <a:t>requis</a:t>
            </a:r>
            <a:r>
              <a:rPr lang="en-CA" dirty="0"/>
              <a:t> </a:t>
            </a:r>
            <a:r>
              <a:rPr lang="en-CA" dirty="0" err="1"/>
              <a:t>puisqu’ils</a:t>
            </a:r>
            <a:r>
              <a:rPr lang="en-CA" dirty="0"/>
              <a:t> </a:t>
            </a:r>
            <a:r>
              <a:rPr lang="en-CA" dirty="0" err="1"/>
              <a:t>sont</a:t>
            </a:r>
            <a:r>
              <a:rPr lang="en-CA" dirty="0"/>
              <a:t> déjà </a:t>
            </a:r>
            <a:r>
              <a:rPr lang="en-CA" dirty="0" err="1"/>
              <a:t>approuvés</a:t>
            </a:r>
            <a:r>
              <a:rPr lang="en-CA" dirty="0"/>
              <a:t> par le client </a:t>
            </a:r>
            <a:r>
              <a:rPr lang="en-CA" dirty="0" err="1"/>
              <a:t>lors</a:t>
            </a:r>
            <a:r>
              <a:rPr lang="en-CA" dirty="0"/>
              <a:t> de la </a:t>
            </a:r>
            <a:r>
              <a:rPr lang="en-CA" dirty="0" err="1"/>
              <a:t>présentation</a:t>
            </a:r>
            <a:endParaRPr lang="en-CA" dirty="0"/>
          </a:p>
        </p:txBody>
      </p:sp>
    </p:spTree>
    <p:extLst>
      <p:ext uri="{BB962C8B-B14F-4D97-AF65-F5344CB8AC3E}">
        <p14:creationId xmlns:p14="http://schemas.microsoft.com/office/powerpoint/2010/main" val="401737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D4FC-26E9-429C-A384-F20899F63308}"/>
              </a:ext>
            </a:extLst>
          </p:cNvPr>
          <p:cNvSpPr>
            <a:spLocks noGrp="1"/>
          </p:cNvSpPr>
          <p:nvPr>
            <p:ph type="title"/>
          </p:nvPr>
        </p:nvSpPr>
        <p:spPr/>
        <p:txBody>
          <a:bodyPr/>
          <a:lstStyle/>
          <a:p>
            <a:r>
              <a:rPr lang="en-CA" dirty="0"/>
              <a:t>Les </a:t>
            </a:r>
            <a:r>
              <a:rPr lang="en-CA" dirty="0" err="1"/>
              <a:t>inconvénients</a:t>
            </a:r>
            <a:endParaRPr lang="en-CA" dirty="0"/>
          </a:p>
        </p:txBody>
      </p:sp>
      <p:sp>
        <p:nvSpPr>
          <p:cNvPr id="3" name="Content Placeholder 2">
            <a:extLst>
              <a:ext uri="{FF2B5EF4-FFF2-40B4-BE49-F238E27FC236}">
                <a16:creationId xmlns:a16="http://schemas.microsoft.com/office/drawing/2014/main" id="{24AFD1C9-5214-4D90-B763-4A1778E80ED7}"/>
              </a:ext>
            </a:extLst>
          </p:cNvPr>
          <p:cNvSpPr>
            <a:spLocks noGrp="1"/>
          </p:cNvSpPr>
          <p:nvPr>
            <p:ph idx="1"/>
          </p:nvPr>
        </p:nvSpPr>
        <p:spPr/>
        <p:txBody>
          <a:bodyPr>
            <a:normAutofit/>
          </a:bodyPr>
          <a:lstStyle/>
          <a:p>
            <a:r>
              <a:rPr lang="en-CA" dirty="0" err="1"/>
              <a:t>Cette</a:t>
            </a:r>
            <a:r>
              <a:rPr lang="en-CA" dirty="0"/>
              <a:t> </a:t>
            </a:r>
            <a:r>
              <a:rPr lang="en-CA" dirty="0" err="1"/>
              <a:t>méthode</a:t>
            </a:r>
            <a:r>
              <a:rPr lang="en-CA" dirty="0"/>
              <a:t> </a:t>
            </a:r>
            <a:r>
              <a:rPr lang="en-CA" dirty="0" err="1"/>
              <a:t>fonctionne</a:t>
            </a:r>
            <a:r>
              <a:rPr lang="en-CA" dirty="0"/>
              <a:t> </a:t>
            </a:r>
            <a:r>
              <a:rPr lang="en-CA" dirty="0" err="1"/>
              <a:t>assez</a:t>
            </a:r>
            <a:r>
              <a:rPr lang="en-CA" dirty="0"/>
              <a:t> mal </a:t>
            </a:r>
            <a:r>
              <a:rPr lang="en-CA" dirty="0" err="1"/>
              <a:t>seule</a:t>
            </a:r>
            <a:r>
              <a:rPr lang="en-CA" dirty="0"/>
              <a:t>, </a:t>
            </a:r>
            <a:r>
              <a:rPr lang="en-CA" dirty="0" err="1"/>
              <a:t>elle</a:t>
            </a:r>
            <a:r>
              <a:rPr lang="en-CA" dirty="0"/>
              <a:t> </a:t>
            </a:r>
            <a:r>
              <a:rPr lang="en-CA" dirty="0" err="1"/>
              <a:t>nécessite</a:t>
            </a:r>
            <a:r>
              <a:rPr lang="en-CA" dirty="0"/>
              <a:t> </a:t>
            </a:r>
            <a:r>
              <a:rPr lang="en-CA" dirty="0" err="1"/>
              <a:t>l’application</a:t>
            </a:r>
            <a:r>
              <a:rPr lang="en-CA" dirty="0"/>
              <a:t> de </a:t>
            </a:r>
            <a:r>
              <a:rPr lang="en-CA" dirty="0" err="1"/>
              <a:t>d’autres</a:t>
            </a:r>
            <a:r>
              <a:rPr lang="en-CA" dirty="0"/>
              <a:t> </a:t>
            </a:r>
            <a:r>
              <a:rPr lang="en-CA" dirty="0" err="1"/>
              <a:t>méthode</a:t>
            </a:r>
            <a:r>
              <a:rPr lang="en-CA" dirty="0"/>
              <a:t> pour </a:t>
            </a:r>
            <a:r>
              <a:rPr lang="en-CA" dirty="0" err="1"/>
              <a:t>être</a:t>
            </a:r>
            <a:r>
              <a:rPr lang="en-CA" dirty="0"/>
              <a:t> </a:t>
            </a:r>
            <a:r>
              <a:rPr lang="en-CA" dirty="0" err="1"/>
              <a:t>efficace</a:t>
            </a:r>
            <a:r>
              <a:rPr lang="en-CA" dirty="0"/>
              <a:t> et </a:t>
            </a:r>
            <a:r>
              <a:rPr lang="en-CA" dirty="0" err="1"/>
              <a:t>optimale</a:t>
            </a:r>
            <a:r>
              <a:rPr lang="en-CA" dirty="0"/>
              <a:t>.</a:t>
            </a:r>
          </a:p>
          <a:p>
            <a:r>
              <a:rPr lang="en-CA" dirty="0"/>
              <a:t>Elle </a:t>
            </a:r>
            <a:r>
              <a:rPr lang="en-CA" dirty="0" err="1"/>
              <a:t>requiert</a:t>
            </a:r>
            <a:r>
              <a:rPr lang="en-CA" dirty="0"/>
              <a:t> de changer </a:t>
            </a:r>
            <a:r>
              <a:rPr lang="en-CA" dirty="0" err="1"/>
              <a:t>plusieurs</a:t>
            </a:r>
            <a:r>
              <a:rPr lang="en-CA" dirty="0"/>
              <a:t> aspects de la culture </a:t>
            </a:r>
            <a:r>
              <a:rPr lang="en-CA" dirty="0" err="1"/>
              <a:t>d’entreprise</a:t>
            </a:r>
            <a:r>
              <a:rPr lang="en-CA" dirty="0"/>
              <a:t> et </a:t>
            </a:r>
            <a:r>
              <a:rPr lang="en-CA" dirty="0" err="1"/>
              <a:t>génère</a:t>
            </a:r>
            <a:r>
              <a:rPr lang="en-CA" dirty="0"/>
              <a:t> </a:t>
            </a:r>
            <a:r>
              <a:rPr lang="en-CA" dirty="0" err="1"/>
              <a:t>donc</a:t>
            </a:r>
            <a:r>
              <a:rPr lang="en-CA" dirty="0"/>
              <a:t> beaucoup de friction.</a:t>
            </a:r>
          </a:p>
          <a:p>
            <a:r>
              <a:rPr lang="en-CA" dirty="0"/>
              <a:t>La collaboration et la communication avec les </a:t>
            </a:r>
            <a:r>
              <a:rPr lang="en-CA" dirty="0" err="1"/>
              <a:t>autres</a:t>
            </a:r>
            <a:r>
              <a:rPr lang="en-CA" dirty="0"/>
              <a:t> </a:t>
            </a:r>
            <a:r>
              <a:rPr lang="en-CA" dirty="0" err="1"/>
              <a:t>équipes</a:t>
            </a:r>
            <a:r>
              <a:rPr lang="en-CA" dirty="0"/>
              <a:t> </a:t>
            </a:r>
            <a:r>
              <a:rPr lang="en-CA" dirty="0" err="1"/>
              <a:t>ou</a:t>
            </a:r>
            <a:r>
              <a:rPr lang="en-CA" dirty="0"/>
              <a:t> </a:t>
            </a:r>
            <a:r>
              <a:rPr lang="en-CA" dirty="0" err="1"/>
              <a:t>autres</a:t>
            </a:r>
            <a:r>
              <a:rPr lang="en-CA" dirty="0"/>
              <a:t> </a:t>
            </a:r>
            <a:r>
              <a:rPr lang="en-CA" dirty="0" err="1"/>
              <a:t>départements</a:t>
            </a:r>
            <a:endParaRPr lang="en-CA" dirty="0"/>
          </a:p>
          <a:p>
            <a:r>
              <a:rPr lang="en-CA" dirty="0"/>
              <a:t>Il </a:t>
            </a:r>
            <a:r>
              <a:rPr lang="en-CA" dirty="0" err="1"/>
              <a:t>est</a:t>
            </a:r>
            <a:r>
              <a:rPr lang="en-CA" dirty="0"/>
              <a:t> difficile de </a:t>
            </a:r>
            <a:r>
              <a:rPr lang="en-CA" dirty="0" err="1"/>
              <a:t>motiver</a:t>
            </a:r>
            <a:r>
              <a:rPr lang="en-CA" dirty="0"/>
              <a:t> le personnel à </a:t>
            </a:r>
            <a:r>
              <a:rPr lang="en-CA" dirty="0" err="1"/>
              <a:t>utiliser</a:t>
            </a:r>
            <a:r>
              <a:rPr lang="en-CA" dirty="0"/>
              <a:t> de nouveaux </a:t>
            </a:r>
            <a:r>
              <a:rPr lang="en-CA" dirty="0" err="1"/>
              <a:t>outils</a:t>
            </a:r>
            <a:endParaRPr lang="en-CA" dirty="0"/>
          </a:p>
          <a:p>
            <a:r>
              <a:rPr lang="en-CA" dirty="0" err="1"/>
              <a:t>S’intègre</a:t>
            </a:r>
            <a:r>
              <a:rPr lang="en-CA" dirty="0"/>
              <a:t> mal dans un </a:t>
            </a:r>
            <a:r>
              <a:rPr lang="en-CA" dirty="0" err="1"/>
              <a:t>projet</a:t>
            </a:r>
            <a:r>
              <a:rPr lang="en-CA" dirty="0"/>
              <a:t> déjà </a:t>
            </a:r>
            <a:r>
              <a:rPr lang="en-CA" dirty="0" err="1"/>
              <a:t>existant</a:t>
            </a:r>
            <a:endParaRPr lang="en-CA" dirty="0"/>
          </a:p>
          <a:p>
            <a:r>
              <a:rPr lang="en-CA" dirty="0"/>
              <a:t>Difficile de </a:t>
            </a:r>
            <a:r>
              <a:rPr lang="en-CA" dirty="0" err="1"/>
              <a:t>gérer</a:t>
            </a:r>
            <a:r>
              <a:rPr lang="en-CA" dirty="0"/>
              <a:t> le </a:t>
            </a:r>
            <a:r>
              <a:rPr lang="en-CA" dirty="0" err="1"/>
              <a:t>taux</a:t>
            </a:r>
            <a:r>
              <a:rPr lang="en-CA" dirty="0"/>
              <a:t> de </a:t>
            </a:r>
            <a:r>
              <a:rPr lang="en-CA" dirty="0" err="1"/>
              <a:t>projet</a:t>
            </a:r>
            <a:r>
              <a:rPr lang="en-CA" dirty="0"/>
              <a:t> </a:t>
            </a:r>
            <a:r>
              <a:rPr lang="en-CA" dirty="0" err="1"/>
              <a:t>en</a:t>
            </a:r>
            <a:r>
              <a:rPr lang="en-CA" dirty="0"/>
              <a:t> </a:t>
            </a:r>
            <a:r>
              <a:rPr lang="en-CA" dirty="0" err="1"/>
              <a:t>cours</a:t>
            </a:r>
            <a:endParaRPr lang="en-CA" dirty="0"/>
          </a:p>
          <a:p>
            <a:r>
              <a:rPr lang="en-CA" dirty="0"/>
              <a:t>Difficile de faire la distinctions des </a:t>
            </a:r>
            <a:r>
              <a:rPr lang="en-CA" dirty="0" err="1"/>
              <a:t>rôles</a:t>
            </a:r>
            <a:endParaRPr lang="en-CA" dirty="0"/>
          </a:p>
        </p:txBody>
      </p:sp>
    </p:spTree>
    <p:extLst>
      <p:ext uri="{BB962C8B-B14F-4D97-AF65-F5344CB8AC3E}">
        <p14:creationId xmlns:p14="http://schemas.microsoft.com/office/powerpoint/2010/main" val="287829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2DE5-6D09-4B35-8EE5-BE9BE6A18502}"/>
              </a:ext>
            </a:extLst>
          </p:cNvPr>
          <p:cNvSpPr>
            <a:spLocks noGrp="1"/>
          </p:cNvSpPr>
          <p:nvPr>
            <p:ph type="title"/>
          </p:nvPr>
        </p:nvSpPr>
        <p:spPr/>
        <p:txBody>
          <a:bodyPr>
            <a:normAutofit/>
          </a:bodyPr>
          <a:lstStyle/>
          <a:p>
            <a:r>
              <a:rPr lang="en-CA" dirty="0"/>
              <a:t>Les </a:t>
            </a:r>
            <a:r>
              <a:rPr lang="en-CA" dirty="0" err="1"/>
              <a:t>inconvénients</a:t>
            </a:r>
            <a:endParaRPr lang="en-CA" dirty="0"/>
          </a:p>
        </p:txBody>
      </p:sp>
      <p:sp>
        <p:nvSpPr>
          <p:cNvPr id="3" name="Content Placeholder 2">
            <a:extLst>
              <a:ext uri="{FF2B5EF4-FFF2-40B4-BE49-F238E27FC236}">
                <a16:creationId xmlns:a16="http://schemas.microsoft.com/office/drawing/2014/main" id="{64E3AA1E-5AEF-446D-9BDF-C2DD2135D287}"/>
              </a:ext>
            </a:extLst>
          </p:cNvPr>
          <p:cNvSpPr>
            <a:spLocks noGrp="1"/>
          </p:cNvSpPr>
          <p:nvPr>
            <p:ph idx="1"/>
          </p:nvPr>
        </p:nvSpPr>
        <p:spPr/>
        <p:txBody>
          <a:bodyPr/>
          <a:lstStyle/>
          <a:p>
            <a:r>
              <a:rPr lang="en-CA" dirty="0"/>
              <a:t>Ne </a:t>
            </a:r>
            <a:r>
              <a:rPr lang="en-CA" dirty="0" err="1"/>
              <a:t>permet</a:t>
            </a:r>
            <a:r>
              <a:rPr lang="en-CA" dirty="0"/>
              <a:t> pas </a:t>
            </a:r>
            <a:r>
              <a:rPr lang="en-CA" dirty="0" err="1"/>
              <a:t>d’éliminer</a:t>
            </a:r>
            <a:r>
              <a:rPr lang="en-CA" dirty="0"/>
              <a:t> </a:t>
            </a:r>
            <a:r>
              <a:rPr lang="en-CA" dirty="0" err="1"/>
              <a:t>toutes</a:t>
            </a:r>
            <a:r>
              <a:rPr lang="en-CA" dirty="0"/>
              <a:t> les </a:t>
            </a:r>
            <a:r>
              <a:rPr lang="en-CA" dirty="0" err="1"/>
              <a:t>pertes</a:t>
            </a:r>
            <a:r>
              <a:rPr lang="en-CA" dirty="0"/>
              <a:t> (temps, argent etc.)</a:t>
            </a:r>
          </a:p>
          <a:p>
            <a:r>
              <a:rPr lang="en-CA" dirty="0"/>
              <a:t>Il </a:t>
            </a:r>
            <a:r>
              <a:rPr lang="en-CA" dirty="0" err="1"/>
              <a:t>est</a:t>
            </a:r>
            <a:r>
              <a:rPr lang="en-CA" dirty="0"/>
              <a:t> difficile de </a:t>
            </a:r>
            <a:r>
              <a:rPr lang="en-CA" dirty="0" err="1"/>
              <a:t>convaincre</a:t>
            </a:r>
            <a:r>
              <a:rPr lang="en-CA" dirty="0"/>
              <a:t> la haute direction des </a:t>
            </a:r>
            <a:r>
              <a:rPr lang="en-CA" dirty="0" err="1"/>
              <a:t>entreprises</a:t>
            </a:r>
            <a:r>
              <a:rPr lang="en-CA" dirty="0"/>
              <a:t> de faire le </a:t>
            </a:r>
            <a:r>
              <a:rPr lang="en-CA" dirty="0" err="1"/>
              <a:t>changement</a:t>
            </a:r>
            <a:r>
              <a:rPr lang="en-CA" dirty="0"/>
              <a:t> </a:t>
            </a:r>
            <a:r>
              <a:rPr lang="en-CA" dirty="0" err="1"/>
              <a:t>vers</a:t>
            </a:r>
            <a:r>
              <a:rPr lang="en-CA" dirty="0"/>
              <a:t> </a:t>
            </a:r>
            <a:r>
              <a:rPr lang="en-CA" dirty="0" err="1"/>
              <a:t>cette</a:t>
            </a:r>
            <a:r>
              <a:rPr lang="en-CA" dirty="0"/>
              <a:t> </a:t>
            </a:r>
            <a:r>
              <a:rPr lang="en-CA" dirty="0" err="1"/>
              <a:t>méthode</a:t>
            </a:r>
            <a:r>
              <a:rPr lang="en-CA" dirty="0"/>
              <a:t>.</a:t>
            </a:r>
          </a:p>
          <a:p>
            <a:r>
              <a:rPr lang="en-CA" dirty="0"/>
              <a:t>Il </a:t>
            </a:r>
            <a:r>
              <a:rPr lang="en-CA" dirty="0" err="1"/>
              <a:t>est</a:t>
            </a:r>
            <a:r>
              <a:rPr lang="en-CA" dirty="0"/>
              <a:t> difficile de </a:t>
            </a:r>
            <a:r>
              <a:rPr lang="en-CA" dirty="0" err="1"/>
              <a:t>gérer</a:t>
            </a:r>
            <a:r>
              <a:rPr lang="en-CA" dirty="0"/>
              <a:t> </a:t>
            </a:r>
            <a:r>
              <a:rPr lang="en-CA" dirty="0" err="1"/>
              <a:t>quelles</a:t>
            </a:r>
            <a:r>
              <a:rPr lang="en-CA" dirty="0"/>
              <a:t> </a:t>
            </a:r>
            <a:r>
              <a:rPr lang="en-CA" dirty="0" err="1"/>
              <a:t>tâches</a:t>
            </a:r>
            <a:r>
              <a:rPr lang="en-CA" dirty="0"/>
              <a:t> </a:t>
            </a:r>
            <a:r>
              <a:rPr lang="en-CA" dirty="0" err="1"/>
              <a:t>sont</a:t>
            </a:r>
            <a:r>
              <a:rPr lang="en-CA" dirty="0"/>
              <a:t> </a:t>
            </a:r>
            <a:r>
              <a:rPr lang="en-CA" dirty="0" err="1"/>
              <a:t>prioritaires</a:t>
            </a:r>
            <a:endParaRPr lang="en-CA" dirty="0"/>
          </a:p>
          <a:p>
            <a:r>
              <a:rPr lang="en-CA" dirty="0"/>
              <a:t>Le partage </a:t>
            </a:r>
            <a:r>
              <a:rPr lang="en-CA" dirty="0" err="1"/>
              <a:t>d’information</a:t>
            </a:r>
            <a:endParaRPr lang="en-CA" dirty="0"/>
          </a:p>
          <a:p>
            <a:r>
              <a:rPr lang="en-CA" dirty="0" err="1"/>
              <a:t>L’objectif</a:t>
            </a:r>
            <a:r>
              <a:rPr lang="en-CA" dirty="0"/>
              <a:t> final deviant </a:t>
            </a:r>
            <a:r>
              <a:rPr lang="en-CA" dirty="0" err="1"/>
              <a:t>souvent</a:t>
            </a:r>
            <a:r>
              <a:rPr lang="en-CA" dirty="0"/>
              <a:t> </a:t>
            </a:r>
            <a:r>
              <a:rPr lang="en-CA" dirty="0" err="1"/>
              <a:t>flou</a:t>
            </a:r>
            <a:endParaRPr lang="en-CA" dirty="0"/>
          </a:p>
          <a:p>
            <a:r>
              <a:rPr lang="en-CA" dirty="0"/>
              <a:t>Un </a:t>
            </a:r>
            <a:r>
              <a:rPr lang="en-CA" dirty="0" err="1"/>
              <a:t>ligne</a:t>
            </a:r>
            <a:r>
              <a:rPr lang="en-CA" dirty="0"/>
              <a:t> </a:t>
            </a:r>
            <a:r>
              <a:rPr lang="en-CA" dirty="0" err="1"/>
              <a:t>directrice</a:t>
            </a:r>
            <a:r>
              <a:rPr lang="en-CA" dirty="0"/>
              <a:t> </a:t>
            </a:r>
            <a:r>
              <a:rPr lang="en-CA" dirty="0" err="1"/>
              <a:t>est</a:t>
            </a:r>
            <a:r>
              <a:rPr lang="en-CA" dirty="0"/>
              <a:t> necessaire pour </a:t>
            </a:r>
            <a:r>
              <a:rPr lang="en-CA" dirty="0" err="1"/>
              <a:t>comprendre</a:t>
            </a:r>
            <a:r>
              <a:rPr lang="en-CA" dirty="0"/>
              <a:t> le </a:t>
            </a:r>
            <a:r>
              <a:rPr lang="en-CA" dirty="0" err="1"/>
              <a:t>processus</a:t>
            </a:r>
            <a:r>
              <a:rPr lang="en-CA" dirty="0"/>
              <a:t> dans son ensemble</a:t>
            </a:r>
          </a:p>
          <a:p>
            <a:r>
              <a:rPr lang="en-CA" dirty="0" err="1"/>
              <a:t>N’est</a:t>
            </a:r>
            <a:r>
              <a:rPr lang="en-CA" dirty="0"/>
              <a:t> </a:t>
            </a:r>
            <a:r>
              <a:rPr lang="en-CA" dirty="0" err="1"/>
              <a:t>parfois</a:t>
            </a:r>
            <a:r>
              <a:rPr lang="en-CA" dirty="0"/>
              <a:t> pas </a:t>
            </a:r>
            <a:r>
              <a:rPr lang="en-CA" dirty="0" err="1"/>
              <a:t>conforme</a:t>
            </a:r>
            <a:r>
              <a:rPr lang="en-CA" dirty="0"/>
              <a:t> avec les standards déjà </a:t>
            </a:r>
            <a:r>
              <a:rPr lang="en-CA" dirty="0" err="1"/>
              <a:t>en</a:t>
            </a:r>
            <a:r>
              <a:rPr lang="en-CA" dirty="0"/>
              <a:t> place de </a:t>
            </a:r>
            <a:r>
              <a:rPr lang="en-CA" dirty="0" err="1"/>
              <a:t>l’entreprise</a:t>
            </a:r>
            <a:endParaRPr lang="en-CA" dirty="0"/>
          </a:p>
        </p:txBody>
      </p:sp>
    </p:spTree>
    <p:extLst>
      <p:ext uri="{BB962C8B-B14F-4D97-AF65-F5344CB8AC3E}">
        <p14:creationId xmlns:p14="http://schemas.microsoft.com/office/powerpoint/2010/main" val="258668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C269-03F8-44E0-8873-7A09FB706B9D}"/>
              </a:ext>
            </a:extLst>
          </p:cNvPr>
          <p:cNvSpPr>
            <a:spLocks noGrp="1"/>
          </p:cNvSpPr>
          <p:nvPr>
            <p:ph type="title"/>
          </p:nvPr>
        </p:nvSpPr>
        <p:spPr/>
        <p:txBody>
          <a:bodyPr/>
          <a:lstStyle/>
          <a:p>
            <a:r>
              <a:rPr lang="fr-CA" dirty="0"/>
              <a:t>Conclusion</a:t>
            </a:r>
          </a:p>
        </p:txBody>
      </p:sp>
      <p:sp>
        <p:nvSpPr>
          <p:cNvPr id="3" name="Content Placeholder 2">
            <a:extLst>
              <a:ext uri="{FF2B5EF4-FFF2-40B4-BE49-F238E27FC236}">
                <a16:creationId xmlns:a16="http://schemas.microsoft.com/office/drawing/2014/main" id="{9DFD1CD0-CE01-46A9-A3EF-9DF8F02FFD64}"/>
              </a:ext>
            </a:extLst>
          </p:cNvPr>
          <p:cNvSpPr>
            <a:spLocks noGrp="1"/>
          </p:cNvSpPr>
          <p:nvPr>
            <p:ph idx="1"/>
          </p:nvPr>
        </p:nvSpPr>
        <p:spPr>
          <a:xfrm>
            <a:off x="913795" y="1580050"/>
            <a:ext cx="10353762" cy="5061382"/>
          </a:xfrm>
        </p:spPr>
        <p:txBody>
          <a:bodyPr>
            <a:normAutofit lnSpcReduction="10000"/>
          </a:bodyPr>
          <a:lstStyle/>
          <a:p>
            <a:r>
              <a:rPr lang="fr-CA" dirty="0"/>
              <a:t>Il est possible de facilement intégrer le kanban dans tous les projets actifs. </a:t>
            </a:r>
          </a:p>
          <a:p>
            <a:r>
              <a:rPr lang="fr-CA" dirty="0"/>
              <a:t>Le kanban est un système ultra simple et efficace qui réduit le gaspille de temps et d’énergie</a:t>
            </a:r>
          </a:p>
          <a:p>
            <a:r>
              <a:rPr lang="fr-CA" dirty="0"/>
              <a:t>Possibilité d’être appliqué à tous les domaines de production</a:t>
            </a:r>
          </a:p>
          <a:p>
            <a:r>
              <a:rPr lang="fr-CA" dirty="0"/>
              <a:t>Pas la méthode la plus performante dans de grosses productions où les tâches sont toujours les mêmes.</a:t>
            </a:r>
          </a:p>
          <a:p>
            <a:r>
              <a:rPr lang="fr-CA" dirty="0"/>
              <a:t>Le kanban impose une limite de Work in Progress pour ne pas perdre le contrôle de la production. (mais il y a des risques de bottleneck)</a:t>
            </a:r>
          </a:p>
          <a:p>
            <a:r>
              <a:rPr lang="fr-CA" dirty="0"/>
              <a:t>Les délais de livraisons sont plus stables et plus facile à prédire.</a:t>
            </a:r>
          </a:p>
          <a:p>
            <a:pPr lvl="1"/>
            <a:r>
              <a:rPr lang="fr-CA" dirty="0"/>
              <a:t>Mais les changement en milieu de projet sont un risque de ralentissement.</a:t>
            </a:r>
          </a:p>
          <a:p>
            <a:r>
              <a:rPr lang="fr-CA" dirty="0"/>
              <a:t>Le kanban vise plutôt le travail à l’interne (la production elle-même)</a:t>
            </a:r>
          </a:p>
          <a:p>
            <a:pPr lvl="1"/>
            <a:r>
              <a:rPr lang="fr-CA" dirty="0"/>
              <a:t>Mais le Kanban est facile à joindre à une autre méthodologie comme le SCRUM.</a:t>
            </a:r>
          </a:p>
          <a:p>
            <a:pPr lvl="2"/>
            <a:r>
              <a:rPr lang="fr-CA" dirty="0"/>
              <a:t>Le SCRUM donne une structure plus complète et permet de faire le côté client, le management, les équipes, etc.</a:t>
            </a:r>
          </a:p>
          <a:p>
            <a:endParaRPr lang="fr-CA" dirty="0"/>
          </a:p>
          <a:p>
            <a:endParaRPr lang="fr-CA" dirty="0"/>
          </a:p>
          <a:p>
            <a:endParaRPr lang="fr-CA" dirty="0"/>
          </a:p>
        </p:txBody>
      </p:sp>
    </p:spTree>
    <p:extLst>
      <p:ext uri="{BB962C8B-B14F-4D97-AF65-F5344CB8AC3E}">
        <p14:creationId xmlns:p14="http://schemas.microsoft.com/office/powerpoint/2010/main" val="421643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A449-FFB3-4F33-B199-4DADD09DF255}"/>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DB53188E-B95A-4FB7-95C3-78F9C012F633}"/>
              </a:ext>
            </a:extLst>
          </p:cNvPr>
          <p:cNvSpPr>
            <a:spLocks noGrp="1"/>
          </p:cNvSpPr>
          <p:nvPr>
            <p:ph idx="1"/>
          </p:nvPr>
        </p:nvSpPr>
        <p:spPr/>
        <p:txBody>
          <a:bodyPr>
            <a:normAutofit/>
          </a:bodyPr>
          <a:lstStyle/>
          <a:p>
            <a:r>
              <a:rPr lang="fr-FR" sz="2400" dirty="0"/>
              <a:t>Est-ce que ce type de méthode est facilement adaptable ou </a:t>
            </a:r>
            <a:r>
              <a:rPr lang="fr-FR" sz="2400" dirty="0" err="1"/>
              <a:t>mixable</a:t>
            </a:r>
            <a:r>
              <a:rPr lang="fr-FR" sz="2400" dirty="0"/>
              <a:t> avec les autres?</a:t>
            </a:r>
          </a:p>
          <a:p>
            <a:endParaRPr lang="fr-FR" sz="2400" dirty="0"/>
          </a:p>
          <a:p>
            <a:r>
              <a:rPr lang="fr-FR" sz="2400" dirty="0"/>
              <a:t>Quel risque principal peut être causé par un changement de développement à mi-projet ?</a:t>
            </a:r>
          </a:p>
          <a:p>
            <a:endParaRPr lang="fr-FR" sz="2400" dirty="0"/>
          </a:p>
          <a:p>
            <a:r>
              <a:rPr lang="fr-FR" sz="2400" dirty="0"/>
              <a:t>Est-il possible d'implanter le kanban dans une chaine de production déjà active ?</a:t>
            </a:r>
          </a:p>
          <a:p>
            <a:endParaRPr lang="en-CA" sz="2400" dirty="0"/>
          </a:p>
        </p:txBody>
      </p:sp>
    </p:spTree>
    <p:extLst>
      <p:ext uri="{BB962C8B-B14F-4D97-AF65-F5344CB8AC3E}">
        <p14:creationId xmlns:p14="http://schemas.microsoft.com/office/powerpoint/2010/main" val="174379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CFEE-4CCE-4DF3-B8BF-DA30872281DD}"/>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641B43FB-244C-4919-A461-1BFCD57CB41F}"/>
              </a:ext>
            </a:extLst>
          </p:cNvPr>
          <p:cNvSpPr>
            <a:spLocks noGrp="1"/>
          </p:cNvSpPr>
          <p:nvPr>
            <p:ph idx="1"/>
          </p:nvPr>
        </p:nvSpPr>
        <p:spPr/>
        <p:txBody>
          <a:bodyPr/>
          <a:lstStyle/>
          <a:p>
            <a:r>
              <a:rPr lang="fr-FR" dirty="0"/>
              <a:t>Est-ce que ce type de méthode est facilement adaptable ou </a:t>
            </a:r>
            <a:r>
              <a:rPr lang="fr-FR" dirty="0" err="1"/>
              <a:t>mixable</a:t>
            </a:r>
            <a:r>
              <a:rPr lang="fr-FR" dirty="0"/>
              <a:t> avec les autres?</a:t>
            </a:r>
          </a:p>
          <a:p>
            <a:pPr lvl="1"/>
            <a:r>
              <a:rPr lang="fr-FR" dirty="0"/>
              <a:t>Oui et c’est même préférable</a:t>
            </a:r>
          </a:p>
          <a:p>
            <a:r>
              <a:rPr lang="fr-FR" dirty="0"/>
              <a:t>Quel risque principal peut être causé par un changement de </a:t>
            </a:r>
            <a:r>
              <a:rPr lang="fr-FR" dirty="0" err="1"/>
              <a:t>developpement</a:t>
            </a:r>
            <a:r>
              <a:rPr lang="fr-FR" dirty="0"/>
              <a:t> à mi-projet ?</a:t>
            </a:r>
          </a:p>
          <a:p>
            <a:pPr lvl="1"/>
            <a:r>
              <a:rPr lang="fr-FR"/>
              <a:t>a</a:t>
            </a:r>
            <a:endParaRPr lang="fr-FR" dirty="0"/>
          </a:p>
          <a:p>
            <a:r>
              <a:rPr lang="fr-FR" dirty="0"/>
              <a:t>Est-il possible d'implanter le kanban dans une chaine de production déjà active ?</a:t>
            </a:r>
          </a:p>
          <a:p>
            <a:pPr lvl="1"/>
            <a:r>
              <a:rPr lang="fr-FR" dirty="0"/>
              <a:t>Oui, mais ce n’est pas recommandée, puisque l’implantation d’une telle méthode demande beaucoup de changements au niveau culture et philosophie d’entreprise de même que les processus en cours.</a:t>
            </a:r>
            <a:endParaRPr lang="en-CA" dirty="0"/>
          </a:p>
        </p:txBody>
      </p:sp>
    </p:spTree>
    <p:extLst>
      <p:ext uri="{BB962C8B-B14F-4D97-AF65-F5344CB8AC3E}">
        <p14:creationId xmlns:p14="http://schemas.microsoft.com/office/powerpoint/2010/main" val="119994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A567-EB68-4AA3-BA21-53263BD557A7}"/>
              </a:ext>
            </a:extLst>
          </p:cNvPr>
          <p:cNvSpPr>
            <a:spLocks noGrp="1"/>
          </p:cNvSpPr>
          <p:nvPr>
            <p:ph type="title"/>
          </p:nvPr>
        </p:nvSpPr>
        <p:spPr/>
        <p:txBody>
          <a:bodyPr/>
          <a:lstStyle/>
          <a:p>
            <a:endParaRPr lang="en-CA"/>
          </a:p>
        </p:txBody>
      </p:sp>
      <p:pic>
        <p:nvPicPr>
          <p:cNvPr id="4" name="Image 4">
            <a:extLst>
              <a:ext uri="{FF2B5EF4-FFF2-40B4-BE49-F238E27FC236}">
                <a16:creationId xmlns:a16="http://schemas.microsoft.com/office/drawing/2014/main" id="{40278447-7C1C-401F-B3BE-0442964A31A6}"/>
              </a:ext>
            </a:extLst>
          </p:cNvPr>
          <p:cNvPicPr>
            <a:picLocks noGrp="1" noChangeAspect="1"/>
          </p:cNvPicPr>
          <p:nvPr>
            <p:ph idx="1"/>
          </p:nvPr>
        </p:nvPicPr>
        <p:blipFill rotWithShape="1">
          <a:blip r:embed="rId2"/>
          <a:srcRect l="19091" t="16969" r="40255" b="41061"/>
          <a:stretch/>
        </p:blipFill>
        <p:spPr>
          <a:xfrm>
            <a:off x="2596165" y="1731963"/>
            <a:ext cx="6990145" cy="4059237"/>
          </a:xfrm>
          <a:prstGeom prst="rect">
            <a:avLst/>
          </a:prstGeom>
        </p:spPr>
      </p:pic>
      <p:sp>
        <p:nvSpPr>
          <p:cNvPr id="5" name="ZoneTexte 3">
            <a:extLst>
              <a:ext uri="{FF2B5EF4-FFF2-40B4-BE49-F238E27FC236}">
                <a16:creationId xmlns:a16="http://schemas.microsoft.com/office/drawing/2014/main" id="{1DFC29B8-96C6-44C4-8935-D86FDF1C1472}"/>
              </a:ext>
            </a:extLst>
          </p:cNvPr>
          <p:cNvSpPr txBox="1"/>
          <p:nvPr/>
        </p:nvSpPr>
        <p:spPr>
          <a:xfrm>
            <a:off x="6685596" y="4817054"/>
            <a:ext cx="5290457" cy="1754326"/>
          </a:xfrm>
          <a:prstGeom prst="rect">
            <a:avLst/>
          </a:prstGeom>
          <a:noFill/>
        </p:spPr>
        <p:txBody>
          <a:bodyPr wrap="square" rtlCol="0">
            <a:spAutoFit/>
          </a:bodyPr>
          <a:lstStyle/>
          <a:p>
            <a:r>
              <a:rPr lang="fr-CA" dirty="0"/>
              <a:t>Introduction</a:t>
            </a:r>
          </a:p>
          <a:p>
            <a:endParaRPr lang="fr-CA" dirty="0"/>
          </a:p>
          <a:p>
            <a:endParaRPr lang="fr-CA" dirty="0"/>
          </a:p>
          <a:p>
            <a:endParaRPr lang="fr-CA" dirty="0"/>
          </a:p>
          <a:p>
            <a:endParaRPr lang="fr-CA" dirty="0"/>
          </a:p>
          <a:p>
            <a:r>
              <a:rPr lang="fr-CA" dirty="0">
                <a:hlinkClick r:id="rId3"/>
              </a:rPr>
              <a:t>https://www.digite.com/kanban/what-is-kanban/</a:t>
            </a:r>
            <a:endParaRPr lang="fr-CA" dirty="0"/>
          </a:p>
        </p:txBody>
      </p:sp>
    </p:spTree>
    <p:extLst>
      <p:ext uri="{BB962C8B-B14F-4D97-AF65-F5344CB8AC3E}">
        <p14:creationId xmlns:p14="http://schemas.microsoft.com/office/powerpoint/2010/main" val="68753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F1BF-9640-4166-99DA-1FAEB3EDE4E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7BF80AD-96B5-4527-A2E0-D6E6E46503A5}"/>
              </a:ext>
            </a:extLst>
          </p:cNvPr>
          <p:cNvSpPr>
            <a:spLocks noGrp="1"/>
          </p:cNvSpPr>
          <p:nvPr>
            <p:ph idx="1"/>
          </p:nvPr>
        </p:nvSpPr>
        <p:spPr/>
        <p:txBody>
          <a:bodyPr>
            <a:normAutofit fontScale="85000" lnSpcReduction="20000"/>
          </a:bodyPr>
          <a:lstStyle/>
          <a:p>
            <a:r>
              <a:rPr lang="en-US" dirty="0"/>
              <a:t>Introduction - Kanban</a:t>
            </a:r>
          </a:p>
          <a:p>
            <a:endParaRPr lang="en-US" dirty="0"/>
          </a:p>
          <a:p>
            <a:r>
              <a:rPr lang="en-US" dirty="0" err="1"/>
              <a:t>C’est</a:t>
            </a:r>
            <a:r>
              <a:rPr lang="en-US" dirty="0"/>
              <a:t> quoi?</a:t>
            </a:r>
          </a:p>
          <a:p>
            <a:endParaRPr lang="en-US" dirty="0"/>
          </a:p>
          <a:p>
            <a:r>
              <a:rPr lang="en-US" dirty="0"/>
              <a:t>Kanban methodology focuses on having the right work done at the right time, given the skill sets of the developers.</a:t>
            </a:r>
          </a:p>
          <a:p>
            <a:endParaRPr lang="en-US" dirty="0"/>
          </a:p>
          <a:p>
            <a:r>
              <a:rPr lang="en-US" dirty="0"/>
              <a:t>“The main focus of Kanban is to accurately state what work needs to be done, and when it needs to be done. It does so by prioritizing tasks , and defining workflow as well as lead-time to delivery [20]. The Kanban process explicitly presents the most important tasks that need the most attention in order to reduce the risk of their incompletion, and also to increase flexibility amongst other tasks in the project. </a:t>
            </a:r>
          </a:p>
          <a:p>
            <a:endParaRPr lang="en-US" dirty="0"/>
          </a:p>
          <a:p>
            <a:r>
              <a:rPr lang="en-US" dirty="0"/>
              <a:t>-</a:t>
            </a:r>
            <a:r>
              <a:rPr lang="en-US" dirty="0" err="1"/>
              <a:t>Origines</a:t>
            </a:r>
            <a:endParaRPr lang="en-US" dirty="0"/>
          </a:p>
          <a:p>
            <a:endParaRPr lang="en-CA" dirty="0"/>
          </a:p>
        </p:txBody>
      </p:sp>
    </p:spTree>
    <p:extLst>
      <p:ext uri="{BB962C8B-B14F-4D97-AF65-F5344CB8AC3E}">
        <p14:creationId xmlns:p14="http://schemas.microsoft.com/office/powerpoint/2010/main" val="105355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D706-6B22-42A0-B5C2-A53AA031312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ECDF903-9978-4EDC-861E-D50D84B4FF76}"/>
              </a:ext>
            </a:extLst>
          </p:cNvPr>
          <p:cNvSpPr>
            <a:spLocks noGrp="1"/>
          </p:cNvSpPr>
          <p:nvPr>
            <p:ph idx="1"/>
          </p:nvPr>
        </p:nvSpPr>
        <p:spPr/>
        <p:txBody>
          <a:bodyPr/>
          <a:lstStyle/>
          <a:p>
            <a:r>
              <a:rPr lang="en-US" dirty="0"/>
              <a:t>Introduction</a:t>
            </a:r>
          </a:p>
          <a:p>
            <a:endParaRPr lang="en-US" dirty="0"/>
          </a:p>
          <a:p>
            <a:endParaRPr lang="en-US" dirty="0"/>
          </a:p>
          <a:p>
            <a:r>
              <a:rPr lang="en-US" dirty="0"/>
              <a:t>In addition, project developers do not implement unnecessary features, do not write more specifications than they can code, do not write more code than they can test, and do not test more code than they can deploy. Therefore, Kanban methodology eliminates waste in every step, and is suitable for software engineering projects [20].</a:t>
            </a:r>
          </a:p>
          <a:p>
            <a:endParaRPr lang="en-CA" dirty="0"/>
          </a:p>
        </p:txBody>
      </p:sp>
    </p:spTree>
    <p:extLst>
      <p:ext uri="{BB962C8B-B14F-4D97-AF65-F5344CB8AC3E}">
        <p14:creationId xmlns:p14="http://schemas.microsoft.com/office/powerpoint/2010/main" val="83642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EAE9-6D69-453D-9197-59FA1A17379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ED54DE9-D6CE-4D3E-AEF6-3E07BF1C962D}"/>
              </a:ext>
            </a:extLst>
          </p:cNvPr>
          <p:cNvSpPr>
            <a:spLocks noGrp="1"/>
          </p:cNvSpPr>
          <p:nvPr>
            <p:ph idx="1"/>
          </p:nvPr>
        </p:nvSpPr>
        <p:spPr/>
        <p:txBody>
          <a:bodyPr>
            <a:normAutofit fontScale="77500" lnSpcReduction="20000"/>
          </a:bodyPr>
          <a:lstStyle/>
          <a:p>
            <a:r>
              <a:rPr lang="en-CA" dirty="0"/>
              <a:t>Principles de bases</a:t>
            </a:r>
          </a:p>
          <a:p>
            <a:endParaRPr lang="en-CA" dirty="0"/>
          </a:p>
          <a:p>
            <a:r>
              <a:rPr lang="en-CA" dirty="0" err="1"/>
              <a:t>En</a:t>
            </a:r>
            <a:r>
              <a:rPr lang="en-CA" dirty="0"/>
              <a:t> </a:t>
            </a:r>
            <a:r>
              <a:rPr lang="en-CA" dirty="0" err="1"/>
              <a:t>général</a:t>
            </a:r>
            <a:r>
              <a:rPr lang="en-CA" dirty="0"/>
              <a:t>, la </a:t>
            </a:r>
            <a:r>
              <a:rPr lang="en-CA" dirty="0" err="1"/>
              <a:t>méthode</a:t>
            </a:r>
            <a:r>
              <a:rPr lang="en-CA" dirty="0"/>
              <a:t> Kanban </a:t>
            </a:r>
            <a:r>
              <a:rPr lang="en-CA" dirty="0" err="1"/>
              <a:t>est</a:t>
            </a:r>
            <a:r>
              <a:rPr lang="en-CA" dirty="0"/>
              <a:t> repose sur 3 </a:t>
            </a:r>
            <a:r>
              <a:rPr lang="en-CA" dirty="0" err="1"/>
              <a:t>règles</a:t>
            </a:r>
            <a:r>
              <a:rPr lang="en-CA" dirty="0"/>
              <a:t>;</a:t>
            </a:r>
          </a:p>
          <a:p>
            <a:endParaRPr lang="en-CA" dirty="0"/>
          </a:p>
          <a:p>
            <a:r>
              <a:rPr lang="en-CA" dirty="0"/>
              <a:t>1-visualize the workflow</a:t>
            </a:r>
          </a:p>
          <a:p>
            <a:endParaRPr lang="en-CA" dirty="0"/>
          </a:p>
          <a:p>
            <a:r>
              <a:rPr lang="en-CA" dirty="0"/>
              <a:t>2- limit work in progress (WIP) </a:t>
            </a:r>
          </a:p>
          <a:p>
            <a:endParaRPr lang="en-CA" dirty="0"/>
          </a:p>
          <a:p>
            <a:r>
              <a:rPr lang="en-CA" dirty="0"/>
              <a:t>3 -measure the lead time (i.e. average time to complete</a:t>
            </a:r>
          </a:p>
          <a:p>
            <a:r>
              <a:rPr lang="en-CA" dirty="0"/>
              <a:t>one item)</a:t>
            </a:r>
          </a:p>
          <a:p>
            <a:endParaRPr lang="en-CA" dirty="0"/>
          </a:p>
          <a:p>
            <a:r>
              <a:rPr lang="en-CA" dirty="0"/>
              <a:t>(</a:t>
            </a:r>
            <a:r>
              <a:rPr lang="en-CA" dirty="0" err="1"/>
              <a:t>Ikonen</a:t>
            </a:r>
            <a:r>
              <a:rPr lang="en-CA" dirty="0"/>
              <a:t> et coll., 2010)</a:t>
            </a:r>
          </a:p>
          <a:p>
            <a:endParaRPr lang="en-CA" dirty="0"/>
          </a:p>
        </p:txBody>
      </p:sp>
    </p:spTree>
    <p:extLst>
      <p:ext uri="{BB962C8B-B14F-4D97-AF65-F5344CB8AC3E}">
        <p14:creationId xmlns:p14="http://schemas.microsoft.com/office/powerpoint/2010/main" val="220866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FAF9-96D1-420F-87A8-95946F6113F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F288133-09A7-40D5-8703-73F671EEEA5E}"/>
              </a:ext>
            </a:extLst>
          </p:cNvPr>
          <p:cNvSpPr>
            <a:spLocks noGrp="1"/>
          </p:cNvSpPr>
          <p:nvPr>
            <p:ph idx="1"/>
          </p:nvPr>
        </p:nvSpPr>
        <p:spPr/>
        <p:txBody>
          <a:bodyPr>
            <a:normAutofit fontScale="77500" lnSpcReduction="20000"/>
          </a:bodyPr>
          <a:lstStyle/>
          <a:p>
            <a:r>
              <a:rPr lang="en-US" dirty="0"/>
              <a:t>Principles de bases</a:t>
            </a:r>
          </a:p>
          <a:p>
            <a:endParaRPr lang="en-US" dirty="0"/>
          </a:p>
          <a:p>
            <a:r>
              <a:rPr lang="en-US" dirty="0" err="1"/>
              <a:t>En</a:t>
            </a:r>
            <a:r>
              <a:rPr lang="en-US" dirty="0"/>
              <a:t> particulier:</a:t>
            </a:r>
          </a:p>
          <a:p>
            <a:endParaRPr lang="en-US" dirty="0"/>
          </a:p>
          <a:p>
            <a:r>
              <a:rPr lang="en-US" dirty="0"/>
              <a:t>- Limiting Work in Process (WIP).  </a:t>
            </a:r>
          </a:p>
          <a:p>
            <a:r>
              <a:rPr lang="en-US" dirty="0"/>
              <a:t>- Pulling value through the development process. </a:t>
            </a:r>
          </a:p>
          <a:p>
            <a:r>
              <a:rPr lang="en-US" dirty="0"/>
              <a:t>-Making the development process visible.  </a:t>
            </a:r>
          </a:p>
          <a:p>
            <a:r>
              <a:rPr lang="en-US" dirty="0"/>
              <a:t>- Increasing throughput.  </a:t>
            </a:r>
          </a:p>
          <a:p>
            <a:r>
              <a:rPr lang="en-US" dirty="0"/>
              <a:t>- Using a fixed backlog.  </a:t>
            </a:r>
          </a:p>
          <a:p>
            <a:r>
              <a:rPr lang="en-US" dirty="0"/>
              <a:t>Embedding quality.</a:t>
            </a:r>
          </a:p>
          <a:p>
            <a:endParaRPr lang="en-US" dirty="0"/>
          </a:p>
          <a:p>
            <a:r>
              <a:rPr lang="en-US" dirty="0"/>
              <a:t>(Ley et coll. 2017)</a:t>
            </a:r>
          </a:p>
          <a:p>
            <a:endParaRPr lang="en-US" dirty="0"/>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299535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E591-C705-40A9-9634-6C2B95333A23}"/>
              </a:ext>
            </a:extLst>
          </p:cNvPr>
          <p:cNvSpPr>
            <a:spLocks noGrp="1"/>
          </p:cNvSpPr>
          <p:nvPr>
            <p:ph type="title"/>
          </p:nvPr>
        </p:nvSpPr>
        <p:spPr/>
        <p:txBody>
          <a:bodyPr/>
          <a:lstStyle/>
          <a:p>
            <a:endParaRPr lang="en-CA"/>
          </a:p>
        </p:txBody>
      </p:sp>
      <p:pic>
        <p:nvPicPr>
          <p:cNvPr id="4" name="Image 4">
            <a:extLst>
              <a:ext uri="{FF2B5EF4-FFF2-40B4-BE49-F238E27FC236}">
                <a16:creationId xmlns:a16="http://schemas.microsoft.com/office/drawing/2014/main" id="{53E44F7F-B5B3-4F1B-8CDC-1F9C25FD477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7537" y="2240098"/>
            <a:ext cx="6527401" cy="3042967"/>
          </a:xfrm>
          <a:prstGeom prst="rect">
            <a:avLst/>
          </a:prstGeom>
          <a:noFill/>
          <a:ln>
            <a:noFill/>
          </a:ln>
        </p:spPr>
      </p:pic>
    </p:spTree>
    <p:extLst>
      <p:ext uri="{BB962C8B-B14F-4D97-AF65-F5344CB8AC3E}">
        <p14:creationId xmlns:p14="http://schemas.microsoft.com/office/powerpoint/2010/main" val="225302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F2D3-7C78-4D2B-9B37-8D7A34EF3E7E}"/>
              </a:ext>
            </a:extLst>
          </p:cNvPr>
          <p:cNvSpPr>
            <a:spLocks noGrp="1"/>
          </p:cNvSpPr>
          <p:nvPr>
            <p:ph type="title"/>
          </p:nvPr>
        </p:nvSpPr>
        <p:spPr>
          <a:xfrm>
            <a:off x="913795" y="609600"/>
            <a:ext cx="10353762" cy="970450"/>
          </a:xfrm>
        </p:spPr>
        <p:txBody>
          <a:bodyPr>
            <a:normAutofit fontScale="90000"/>
          </a:bodyPr>
          <a:lstStyle/>
          <a:p>
            <a:r>
              <a:rPr lang="fr-CA" dirty="0"/>
              <a:t>Exemple de planification AGILE selon la méthode Kanban</a:t>
            </a:r>
            <a:endParaRPr lang="en-CA" dirty="0"/>
          </a:p>
        </p:txBody>
      </p:sp>
      <p:sp>
        <p:nvSpPr>
          <p:cNvPr id="3" name="Content Placeholder 2">
            <a:extLst>
              <a:ext uri="{FF2B5EF4-FFF2-40B4-BE49-F238E27FC236}">
                <a16:creationId xmlns:a16="http://schemas.microsoft.com/office/drawing/2014/main" id="{0B5F724F-19AA-4193-91D9-61EB09EF1959}"/>
              </a:ext>
            </a:extLst>
          </p:cNvPr>
          <p:cNvSpPr>
            <a:spLocks noGrp="1"/>
          </p:cNvSpPr>
          <p:nvPr>
            <p:ph idx="1"/>
          </p:nvPr>
        </p:nvSpPr>
        <p:spPr>
          <a:xfrm>
            <a:off x="913795" y="1732449"/>
            <a:ext cx="10353762" cy="4058751"/>
          </a:xfrm>
        </p:spPr>
        <p:txBody>
          <a:bodyPr/>
          <a:lstStyle/>
          <a:p>
            <a:endParaRPr lang="en-CA" dirty="0"/>
          </a:p>
        </p:txBody>
      </p:sp>
      <p:pic>
        <p:nvPicPr>
          <p:cNvPr id="71" name="Picture 70">
            <a:extLst>
              <a:ext uri="{FF2B5EF4-FFF2-40B4-BE49-F238E27FC236}">
                <a16:creationId xmlns:a16="http://schemas.microsoft.com/office/drawing/2014/main" id="{53F8BDEA-5C30-4273-873C-1566AB6164B1}"/>
              </a:ext>
            </a:extLst>
          </p:cNvPr>
          <p:cNvPicPr>
            <a:picLocks noChangeAspect="1"/>
          </p:cNvPicPr>
          <p:nvPr/>
        </p:nvPicPr>
        <p:blipFill>
          <a:blip r:embed="rId2"/>
          <a:stretch>
            <a:fillRect/>
          </a:stretch>
        </p:blipFill>
        <p:spPr>
          <a:xfrm>
            <a:off x="1359484" y="1732449"/>
            <a:ext cx="9267749" cy="5050091"/>
          </a:xfrm>
          <a:prstGeom prst="rect">
            <a:avLst/>
          </a:prstGeom>
        </p:spPr>
      </p:pic>
    </p:spTree>
    <p:extLst>
      <p:ext uri="{BB962C8B-B14F-4D97-AF65-F5344CB8AC3E}">
        <p14:creationId xmlns:p14="http://schemas.microsoft.com/office/powerpoint/2010/main" val="260800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196A-9E32-4C99-B7E1-6799C7AF35A7}"/>
              </a:ext>
            </a:extLst>
          </p:cNvPr>
          <p:cNvSpPr>
            <a:spLocks noGrp="1"/>
          </p:cNvSpPr>
          <p:nvPr>
            <p:ph type="title"/>
          </p:nvPr>
        </p:nvSpPr>
        <p:spPr>
          <a:xfrm>
            <a:off x="913795" y="786063"/>
            <a:ext cx="10353762" cy="970450"/>
          </a:xfrm>
        </p:spPr>
        <p:txBody>
          <a:bodyPr/>
          <a:lstStyle/>
          <a:p>
            <a:r>
              <a:rPr lang="fr-CA" dirty="0"/>
              <a:t>Implantation dans un système non-actif</a:t>
            </a:r>
          </a:p>
        </p:txBody>
      </p:sp>
      <p:sp>
        <p:nvSpPr>
          <p:cNvPr id="3" name="Content Placeholder 2">
            <a:extLst>
              <a:ext uri="{FF2B5EF4-FFF2-40B4-BE49-F238E27FC236}">
                <a16:creationId xmlns:a16="http://schemas.microsoft.com/office/drawing/2014/main" id="{5D6B2709-FA8E-4CDB-BBEA-C075A9398491}"/>
              </a:ext>
            </a:extLst>
          </p:cNvPr>
          <p:cNvSpPr>
            <a:spLocks noGrp="1"/>
          </p:cNvSpPr>
          <p:nvPr>
            <p:ph idx="1"/>
          </p:nvPr>
        </p:nvSpPr>
        <p:spPr>
          <a:xfrm>
            <a:off x="913795" y="2189649"/>
            <a:ext cx="10353762" cy="4058751"/>
          </a:xfrm>
        </p:spPr>
        <p:txBody>
          <a:bodyPr/>
          <a:lstStyle/>
          <a:p>
            <a:r>
              <a:rPr lang="fr-CA" dirty="0"/>
              <a:t>Le gestionnaire / ingénieur fait une planification des tâches à entreprendre </a:t>
            </a:r>
          </a:p>
          <a:p>
            <a:r>
              <a:rPr lang="fr-CA" dirty="0"/>
              <a:t>Il décide sur le nombre de « Work in Progress » maximum actif sur le tableau.</a:t>
            </a:r>
          </a:p>
          <a:p>
            <a:r>
              <a:rPr lang="fr-CA" dirty="0"/>
              <a:t>Il crée un ordre de priorité des projets</a:t>
            </a:r>
          </a:p>
          <a:p>
            <a:r>
              <a:rPr lang="fr-CA" dirty="0"/>
              <a:t>Il crée un tableau pour la compagnie au complet ou une section de projet spécifique</a:t>
            </a:r>
          </a:p>
          <a:p>
            <a:pPr lvl="1"/>
            <a:r>
              <a:rPr lang="fr-CA" dirty="0"/>
              <a:t>Cela dépend de l’ampleur du projet et de la compagnie</a:t>
            </a:r>
          </a:p>
          <a:p>
            <a:r>
              <a:rPr lang="fr-CA" dirty="0"/>
              <a:t>Il nomme des colonnes pour les étapes de conception</a:t>
            </a:r>
          </a:p>
          <a:p>
            <a:pPr lvl="1"/>
            <a:r>
              <a:rPr lang="fr-CA" dirty="0"/>
              <a:t>Exemple: En attente, planification, développement, test, déploiement, terminé.</a:t>
            </a:r>
          </a:p>
          <a:p>
            <a:r>
              <a:rPr lang="fr-CA" dirty="0"/>
              <a:t>Il crée des identificateurs visuels pour chaque projet avec des informations spécifiques</a:t>
            </a:r>
          </a:p>
          <a:p>
            <a:pPr lvl="1"/>
            <a:r>
              <a:rPr lang="fr-CA" dirty="0"/>
              <a:t>Nom du projet, sous-tâches(si besoin), date limite (si besoin), etc.</a:t>
            </a:r>
          </a:p>
        </p:txBody>
      </p:sp>
    </p:spTree>
    <p:extLst>
      <p:ext uri="{BB962C8B-B14F-4D97-AF65-F5344CB8AC3E}">
        <p14:creationId xmlns:p14="http://schemas.microsoft.com/office/powerpoint/2010/main" val="24125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98</TotalTime>
  <Words>1076</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Calisto MT</vt:lpstr>
      <vt:lpstr>Wingdings 2</vt:lpstr>
      <vt:lpstr>Slate</vt:lpstr>
      <vt:lpstr>Fonctionnement</vt:lpstr>
      <vt:lpstr>PowerPoint Presentation</vt:lpstr>
      <vt:lpstr>PowerPoint Presentation</vt:lpstr>
      <vt:lpstr>PowerPoint Presentation</vt:lpstr>
      <vt:lpstr>PowerPoint Presentation</vt:lpstr>
      <vt:lpstr>PowerPoint Presentation</vt:lpstr>
      <vt:lpstr>PowerPoint Presentation</vt:lpstr>
      <vt:lpstr>Exemple de planification AGILE selon la méthode Kanban</vt:lpstr>
      <vt:lpstr>Implantation dans un système non-actif</vt:lpstr>
      <vt:lpstr>Colonnes du tableau</vt:lpstr>
      <vt:lpstr>Exemple d’un tableau Kanban</vt:lpstr>
      <vt:lpstr>Implantation dans un système déjà en activité</vt:lpstr>
      <vt:lpstr>Les avantages</vt:lpstr>
      <vt:lpstr>Les avantages</vt:lpstr>
      <vt:lpstr>Les inconvénients</vt:lpstr>
      <vt:lpstr>Les inconvénients</vt:lpstr>
      <vt:lpstr>Conclusion</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Fonctionnement</dc:title>
  <dc:creator>Dave Grenier</dc:creator>
  <cp:lastModifiedBy>Jade Phaneuf</cp:lastModifiedBy>
  <cp:revision>17</cp:revision>
  <dcterms:created xsi:type="dcterms:W3CDTF">2020-01-29T00:21:21Z</dcterms:created>
  <dcterms:modified xsi:type="dcterms:W3CDTF">2020-02-03T16:53:21Z</dcterms:modified>
</cp:coreProperties>
</file>