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5" r:id="rId9"/>
    <p:sldId id="264" r:id="rId10"/>
    <p:sldId id="260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76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716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88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0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42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6444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4612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204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413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12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563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11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5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550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948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51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8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3A692C-48CF-417A-B040-C09682962CA8}" type="datetimeFigureOut">
              <a:rPr lang="fr-CA" smtClean="0"/>
              <a:t>2020-02-03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F55937-E2CE-49EF-A11F-AFF7A3127AE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0467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2E61-6878-4EFE-9D03-BC40ACA45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Fonctionnement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548AD-26C7-4206-B34C-F3B34C301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Le fonctionnement du système Kanban</a:t>
            </a:r>
          </a:p>
        </p:txBody>
      </p:sp>
    </p:spTree>
    <p:extLst>
      <p:ext uri="{BB962C8B-B14F-4D97-AF65-F5344CB8AC3E}">
        <p14:creationId xmlns:p14="http://schemas.microsoft.com/office/powerpoint/2010/main" val="376749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C269-03F8-44E0-8873-7A09FB70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1CD0-CE01-46A9-A3EF-9DF8F02F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5061382"/>
          </a:xfrm>
        </p:spPr>
        <p:txBody>
          <a:bodyPr>
            <a:normAutofit lnSpcReduction="10000"/>
          </a:bodyPr>
          <a:lstStyle/>
          <a:p>
            <a:r>
              <a:rPr lang="fr-CA" dirty="0"/>
              <a:t>Il est possible de facilement intégrer le kanban dans tous les projets actifs. </a:t>
            </a:r>
          </a:p>
          <a:p>
            <a:r>
              <a:rPr lang="fr-CA" dirty="0"/>
              <a:t>Le kanban est un système ultra simple et efficace qui réduit le gaspille de temps et d’énergie</a:t>
            </a:r>
          </a:p>
          <a:p>
            <a:r>
              <a:rPr lang="fr-CA" dirty="0"/>
              <a:t>Possibilité d’être appliqué à tous les domaines de production</a:t>
            </a:r>
          </a:p>
          <a:p>
            <a:r>
              <a:rPr lang="fr-CA" dirty="0"/>
              <a:t>Pas la méthode la plus performante dans de grosses productions où les tâches sont toujours les mêmes.</a:t>
            </a:r>
          </a:p>
          <a:p>
            <a:r>
              <a:rPr lang="fr-CA" dirty="0"/>
              <a:t>Le kanban impose une limite de Work in Progress pour ne pas perdre le contrôle de la production. (mais il y a des risques de bottleneck)</a:t>
            </a:r>
          </a:p>
          <a:p>
            <a:r>
              <a:rPr lang="fr-CA" dirty="0"/>
              <a:t>Les délais de livraisons sont plus stables et plus facile à prédire.</a:t>
            </a:r>
          </a:p>
          <a:p>
            <a:pPr lvl="1"/>
            <a:r>
              <a:rPr lang="fr-CA" dirty="0"/>
              <a:t>Mais les changement en milieu de projet sont un risque de ralentissement.</a:t>
            </a:r>
          </a:p>
          <a:p>
            <a:r>
              <a:rPr lang="fr-CA" dirty="0"/>
              <a:t>Le kanban vise plutôt le travail à l’interne (la production elle-même)</a:t>
            </a:r>
          </a:p>
          <a:p>
            <a:pPr lvl="1"/>
            <a:r>
              <a:rPr lang="fr-CA" dirty="0"/>
              <a:t>Mais le Kanban est facile à joindre à une autre méthodologie comme le SCRUM.</a:t>
            </a:r>
          </a:p>
          <a:p>
            <a:pPr lvl="2"/>
            <a:r>
              <a:rPr lang="fr-CA" dirty="0"/>
              <a:t>Le SCRUM donne une structure plus complète et permet de faire le côté client, le management, les équipes, etc.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1643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A449-FFB3-4F33-B199-4DADD09D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188E-B95A-4FB7-95C3-78F9C012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Est-ce que ce type de méthode est facilement adaptable ou </a:t>
            </a:r>
            <a:r>
              <a:rPr lang="fr-FR" sz="2400" dirty="0" err="1"/>
              <a:t>mixable</a:t>
            </a:r>
            <a:r>
              <a:rPr lang="fr-FR" sz="2400" dirty="0"/>
              <a:t> avec les autres?</a:t>
            </a:r>
          </a:p>
          <a:p>
            <a:endParaRPr lang="fr-FR" sz="2400" dirty="0"/>
          </a:p>
          <a:p>
            <a:r>
              <a:rPr lang="fr-FR" sz="2400" dirty="0"/>
              <a:t>Quel risque principal peut être causé par un changement de développement à mi-projet ?</a:t>
            </a:r>
          </a:p>
          <a:p>
            <a:endParaRPr lang="fr-FR" sz="2400" dirty="0"/>
          </a:p>
          <a:p>
            <a:r>
              <a:rPr lang="fr-FR" sz="2400" dirty="0"/>
              <a:t>Est-il possible d'implanter le kanban dans une chaine de production déjà active ?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437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CFEE-4CCE-4DF3-B8BF-DA308722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43FB-244C-4919-A461-1BFCD57C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Est-ce que ce type de méthode est facilement adaptable ou </a:t>
            </a:r>
            <a:r>
              <a:rPr lang="fr-FR" dirty="0" err="1"/>
              <a:t>mixable</a:t>
            </a:r>
            <a:r>
              <a:rPr lang="fr-FR" dirty="0"/>
              <a:t> avec les autres?</a:t>
            </a:r>
          </a:p>
          <a:p>
            <a:pPr lvl="1"/>
            <a:r>
              <a:rPr lang="fr-FR" dirty="0"/>
              <a:t>Oui et c’est même préférable</a:t>
            </a:r>
          </a:p>
          <a:p>
            <a:r>
              <a:rPr lang="fr-FR" dirty="0"/>
              <a:t>Quel risque principal peut être causé par un changement de </a:t>
            </a:r>
            <a:r>
              <a:rPr lang="fr-FR" dirty="0" err="1"/>
              <a:t>developpement</a:t>
            </a:r>
            <a:r>
              <a:rPr lang="fr-FR" dirty="0"/>
              <a:t> à mi-projet ?</a:t>
            </a:r>
          </a:p>
          <a:p>
            <a:pPr lvl="1"/>
            <a:r>
              <a:rPr lang="fr-FR"/>
              <a:t>a</a:t>
            </a:r>
            <a:endParaRPr lang="fr-FR" dirty="0"/>
          </a:p>
          <a:p>
            <a:r>
              <a:rPr lang="fr-FR" dirty="0"/>
              <a:t>Est-il possible d'implanter le kanban dans une chaine de production déjà active ?</a:t>
            </a:r>
          </a:p>
          <a:p>
            <a:pPr lvl="1"/>
            <a:r>
              <a:rPr lang="fr-FR" dirty="0"/>
              <a:t>Oui, mais ce n’est pas recommandée, puisque l’implantation d’une telle méthode demande beaucoup de changements au niveau culture et philosophie d’entreprise de même que les processus en cours.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994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196A-9E32-4C99-B7E1-6799C7AF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86063"/>
            <a:ext cx="10353762" cy="970450"/>
          </a:xfrm>
        </p:spPr>
        <p:txBody>
          <a:bodyPr/>
          <a:lstStyle/>
          <a:p>
            <a:r>
              <a:rPr lang="fr-CA" dirty="0"/>
              <a:t>Implantation dans un système non-actif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2709-FA8E-4CDB-BBEA-C075A939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r>
              <a:rPr lang="fr-CA" dirty="0"/>
              <a:t>Le gestionnaire / ingénieur fait une planification des tâches à entreprendre </a:t>
            </a:r>
          </a:p>
          <a:p>
            <a:r>
              <a:rPr lang="fr-CA" dirty="0"/>
              <a:t>Il décide sur le nombre de « Work in Progress » maximum actif sur le tableau.</a:t>
            </a:r>
          </a:p>
          <a:p>
            <a:r>
              <a:rPr lang="fr-CA" dirty="0"/>
              <a:t>Il crée un ordre de priorité des projets</a:t>
            </a:r>
          </a:p>
          <a:p>
            <a:r>
              <a:rPr lang="fr-CA" dirty="0"/>
              <a:t>Il crée un tableau pour la compagnie au complet ou une section de projet spécifique</a:t>
            </a:r>
          </a:p>
          <a:p>
            <a:pPr lvl="1"/>
            <a:r>
              <a:rPr lang="fr-CA" dirty="0"/>
              <a:t>Cela dépend de l’ampleur du projet et de la compagnie</a:t>
            </a:r>
          </a:p>
          <a:p>
            <a:r>
              <a:rPr lang="fr-CA" dirty="0"/>
              <a:t>Il nomme des colonnes pour les étapes de conception</a:t>
            </a:r>
          </a:p>
          <a:p>
            <a:pPr lvl="1"/>
            <a:r>
              <a:rPr lang="fr-CA" dirty="0"/>
              <a:t>Exemple: En attente, planification, développement, test, déploiement, terminé.</a:t>
            </a:r>
          </a:p>
          <a:p>
            <a:r>
              <a:rPr lang="fr-CA" dirty="0"/>
              <a:t>Il crée des identificateurs visuels pour chaque projet avec des informations spécifiques</a:t>
            </a:r>
          </a:p>
          <a:p>
            <a:pPr lvl="1"/>
            <a:r>
              <a:rPr lang="fr-CA" dirty="0"/>
              <a:t>Nom du projet, sous-tâches(si besoin), date limite (si besoin), etc.</a:t>
            </a:r>
          </a:p>
        </p:txBody>
      </p:sp>
    </p:spTree>
    <p:extLst>
      <p:ext uri="{BB962C8B-B14F-4D97-AF65-F5344CB8AC3E}">
        <p14:creationId xmlns:p14="http://schemas.microsoft.com/office/powerpoint/2010/main" val="24125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F0E-FE2A-495C-9AFA-6A7D3A40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Colonnes du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8B4B-000D-445B-AF50-ABAF3EB7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12730"/>
          </a:xfrm>
        </p:spPr>
        <p:txBody>
          <a:bodyPr>
            <a:normAutofit lnSpcReduction="10000"/>
          </a:bodyPr>
          <a:lstStyle/>
          <a:p>
            <a:r>
              <a:rPr lang="fr-CA" dirty="0"/>
              <a:t>Exemple: En attente, planification, développement, test, déploiement, terminé.</a:t>
            </a:r>
          </a:p>
          <a:p>
            <a:r>
              <a:rPr lang="fr-CA" dirty="0"/>
              <a:t> </a:t>
            </a:r>
            <a:r>
              <a:rPr lang="fr-CA" b="1" dirty="0">
                <a:solidFill>
                  <a:srgbClr val="00B0F0"/>
                </a:solidFill>
              </a:rPr>
              <a:t>En attente </a:t>
            </a:r>
            <a:r>
              <a:rPr lang="fr-CA" b="1" dirty="0"/>
              <a:t>: </a:t>
            </a:r>
            <a:r>
              <a:rPr lang="fr-CA" dirty="0"/>
              <a:t>Tous les projets à venir, mais en attente que les autres soient terminés</a:t>
            </a:r>
          </a:p>
          <a:p>
            <a:pPr lvl="1"/>
            <a:r>
              <a:rPr lang="fr-CA" dirty="0"/>
              <a:t>Projets en attente, car le kanban limite le « Work in Progress » pour  ne pas perdre le contrôle.</a:t>
            </a:r>
          </a:p>
          <a:p>
            <a:r>
              <a:rPr lang="fr-CA" b="1" dirty="0">
                <a:solidFill>
                  <a:srgbClr val="00B0F0"/>
                </a:solidFill>
              </a:rPr>
              <a:t>Planification</a:t>
            </a:r>
            <a:r>
              <a:rPr lang="fr-CA" b="1" dirty="0"/>
              <a:t>: </a:t>
            </a:r>
            <a:r>
              <a:rPr lang="fr-CA" dirty="0"/>
              <a:t>élaboration du plan et des étapes à suivre pour produire le projet.</a:t>
            </a:r>
          </a:p>
          <a:p>
            <a:pPr lvl="1"/>
            <a:r>
              <a:rPr lang="fr-CA" dirty="0"/>
              <a:t>La préparation se fait ici, et celle-ci doit être terminé pour pouvoir changer d’étape de production</a:t>
            </a:r>
          </a:p>
          <a:p>
            <a:r>
              <a:rPr lang="fr-CA" b="1" dirty="0">
                <a:solidFill>
                  <a:srgbClr val="00B0F0"/>
                </a:solidFill>
              </a:rPr>
              <a:t>Développement</a:t>
            </a:r>
            <a:r>
              <a:rPr lang="fr-CA" dirty="0"/>
              <a:t>: la création du projet (Programmation, créer une pièce, etc.)</a:t>
            </a:r>
          </a:p>
          <a:p>
            <a:pPr lvl="1"/>
            <a:r>
              <a:rPr lang="fr-CA" dirty="0"/>
              <a:t>Les tâches de la création peuvent être séparées en sous-tâches pour faire un suivi plus précis.</a:t>
            </a:r>
          </a:p>
          <a:p>
            <a:r>
              <a:rPr lang="fr-CA" b="1" dirty="0">
                <a:solidFill>
                  <a:srgbClr val="00B0F0"/>
                </a:solidFill>
              </a:rPr>
              <a:t>Test</a:t>
            </a:r>
            <a:r>
              <a:rPr lang="fr-CA" dirty="0"/>
              <a:t>: Permet de faire le suivi où est rendu le produit</a:t>
            </a:r>
          </a:p>
          <a:p>
            <a:pPr lvl="1"/>
            <a:r>
              <a:rPr lang="fr-CA" dirty="0"/>
              <a:t>Possible à nouveau de faire des sous-tâches pour préciser la marche à suivre</a:t>
            </a:r>
          </a:p>
          <a:p>
            <a:r>
              <a:rPr lang="fr-CA" b="1" dirty="0">
                <a:solidFill>
                  <a:srgbClr val="00B0F0"/>
                </a:solidFill>
              </a:rPr>
              <a:t>déploiement</a:t>
            </a:r>
            <a:r>
              <a:rPr lang="fr-CA" dirty="0"/>
              <a:t> / </a:t>
            </a:r>
            <a:r>
              <a:rPr lang="fr-CA" b="1" dirty="0">
                <a:solidFill>
                  <a:srgbClr val="00B0F0"/>
                </a:solidFill>
              </a:rPr>
              <a:t>terminé</a:t>
            </a:r>
            <a:r>
              <a:rPr lang="fr-CA" dirty="0"/>
              <a:t>: La remise du projet au client</a:t>
            </a:r>
          </a:p>
          <a:p>
            <a:pPr lvl="1"/>
            <a:r>
              <a:rPr lang="fr-CA" dirty="0"/>
              <a:t>Nous faisons le suivi jusqu’à la livraison et mettons temporairement le projet dans « terminé » pour signaler la fin du projet</a:t>
            </a:r>
          </a:p>
        </p:txBody>
      </p:sp>
    </p:spTree>
    <p:extLst>
      <p:ext uri="{BB962C8B-B14F-4D97-AF65-F5344CB8AC3E}">
        <p14:creationId xmlns:p14="http://schemas.microsoft.com/office/powerpoint/2010/main" val="23656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AFE3-4991-46EB-988D-936FB60A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d’un tableau Kanban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0489C4-69B8-4BBE-97A1-07A8422DD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11" y="1731963"/>
            <a:ext cx="6650653" cy="4059237"/>
          </a:xfrm>
        </p:spPr>
      </p:pic>
    </p:spTree>
    <p:extLst>
      <p:ext uri="{BB962C8B-B14F-4D97-AF65-F5344CB8AC3E}">
        <p14:creationId xmlns:p14="http://schemas.microsoft.com/office/powerpoint/2010/main" val="324221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106D-6969-45F7-8191-252CDF34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70021"/>
            <a:ext cx="10353762" cy="970450"/>
          </a:xfrm>
        </p:spPr>
        <p:txBody>
          <a:bodyPr/>
          <a:lstStyle/>
          <a:p>
            <a:r>
              <a:rPr lang="fr-CA" dirty="0"/>
              <a:t>Implantation dans un système déjà en activité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17AE-AFAE-4723-9878-A9CF617C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90078"/>
            <a:ext cx="10353762" cy="4058751"/>
          </a:xfrm>
        </p:spPr>
        <p:txBody>
          <a:bodyPr/>
          <a:lstStyle/>
          <a:p>
            <a:r>
              <a:rPr lang="fr-CA" dirty="0"/>
              <a:t>La base de l’implantation est la même que dans un projet pas en activité.</a:t>
            </a:r>
          </a:p>
          <a:p>
            <a:pPr lvl="1"/>
            <a:r>
              <a:rPr lang="fr-CA" dirty="0"/>
              <a:t>Ex: nombre max de WIP, ordre de priorité, planification, etc.</a:t>
            </a:r>
          </a:p>
          <a:p>
            <a:r>
              <a:rPr lang="fr-CA" dirty="0"/>
              <a:t>Mettre le projet temporairement sur pause</a:t>
            </a:r>
          </a:p>
          <a:p>
            <a:r>
              <a:rPr lang="fr-CA" dirty="0"/>
              <a:t>Faire un TOPO d’où est rendu le projet en cours.</a:t>
            </a:r>
          </a:p>
          <a:p>
            <a:r>
              <a:rPr lang="fr-CA" dirty="0"/>
              <a:t>Assigner le projet dans la colonne approprié au tableau choisi (En attente, en cours, etc.)</a:t>
            </a:r>
          </a:p>
          <a:p>
            <a:r>
              <a:rPr lang="fr-CA" dirty="0"/>
              <a:t>Remettre le projet en marche et s’assurer qu’il y a quelqu’un qui fait un suivi sur le tableau</a:t>
            </a:r>
          </a:p>
          <a:p>
            <a:r>
              <a:rPr lang="fr-CA" dirty="0"/>
              <a:t>Répéter la tâche pour tous les projets actifs au moment de l’implantation du Kanban</a:t>
            </a:r>
          </a:p>
        </p:txBody>
      </p:sp>
    </p:spTree>
    <p:extLst>
      <p:ext uri="{BB962C8B-B14F-4D97-AF65-F5344CB8AC3E}">
        <p14:creationId xmlns:p14="http://schemas.microsoft.com/office/powerpoint/2010/main" val="249770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23C7-5629-4B43-8ECB-4A04BCD6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609600"/>
            <a:ext cx="11812257" cy="1122849"/>
          </a:xfrm>
        </p:spPr>
        <p:txBody>
          <a:bodyPr>
            <a:normAutofit/>
          </a:bodyPr>
          <a:lstStyle/>
          <a:p>
            <a:r>
              <a:rPr lang="en-CA" dirty="0"/>
              <a:t>Les </a:t>
            </a:r>
            <a:r>
              <a:rPr lang="en-CA" dirty="0" err="1"/>
              <a:t>avantages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3EF29-FA1C-4E05-BADD-E693AC75840A}"/>
              </a:ext>
            </a:extLst>
          </p:cNvPr>
          <p:cNvSpPr txBox="1"/>
          <p:nvPr/>
        </p:nvSpPr>
        <p:spPr>
          <a:xfrm>
            <a:off x="83820" y="6377940"/>
            <a:ext cx="1199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Source: </a:t>
            </a:r>
            <a:r>
              <a:rPr lang="en-US" sz="1200" dirty="0"/>
              <a:t>Kanban in Software Development: A Systematic Literature Review</a:t>
            </a:r>
          </a:p>
          <a:p>
            <a:pPr algn="ctr"/>
            <a:endParaRPr lang="en-CA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A45650-C0BA-4E9E-93DB-3CC58EA8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Meilleure</a:t>
            </a:r>
            <a:r>
              <a:rPr lang="en-CA" dirty="0"/>
              <a:t> comprehension du </a:t>
            </a:r>
            <a:r>
              <a:rPr lang="en-CA" dirty="0" err="1"/>
              <a:t>processus</a:t>
            </a:r>
            <a:r>
              <a:rPr lang="en-CA" dirty="0"/>
              <a:t> global</a:t>
            </a:r>
          </a:p>
          <a:p>
            <a:r>
              <a:rPr lang="en-CA" dirty="0"/>
              <a:t>Aide à </a:t>
            </a:r>
            <a:r>
              <a:rPr lang="en-CA" dirty="0" err="1"/>
              <a:t>améliorer</a:t>
            </a:r>
            <a:r>
              <a:rPr lang="en-CA" dirty="0"/>
              <a:t> la </a:t>
            </a:r>
            <a:r>
              <a:rPr lang="en-CA" dirty="0" err="1"/>
              <a:t>qualité</a:t>
            </a:r>
            <a:r>
              <a:rPr lang="en-CA" dirty="0"/>
              <a:t> du </a:t>
            </a:r>
            <a:r>
              <a:rPr lang="en-CA" dirty="0" err="1"/>
              <a:t>logiciel</a:t>
            </a:r>
            <a:endParaRPr lang="en-CA" dirty="0"/>
          </a:p>
          <a:p>
            <a:r>
              <a:rPr lang="en-CA" dirty="0" err="1"/>
              <a:t>Améliore</a:t>
            </a:r>
            <a:r>
              <a:rPr lang="en-CA" dirty="0"/>
              <a:t> les rencontres avec le client et de bien </a:t>
            </a:r>
            <a:r>
              <a:rPr lang="en-CA" dirty="0" err="1"/>
              <a:t>comprendre</a:t>
            </a:r>
            <a:r>
              <a:rPr lang="en-CA" dirty="0"/>
              <a:t> </a:t>
            </a:r>
            <a:r>
              <a:rPr lang="en-CA" dirty="0" err="1"/>
              <a:t>ses</a:t>
            </a:r>
            <a:r>
              <a:rPr lang="en-CA" dirty="0"/>
              <a:t> </a:t>
            </a:r>
            <a:r>
              <a:rPr lang="en-CA" dirty="0" err="1"/>
              <a:t>besoins</a:t>
            </a:r>
            <a:r>
              <a:rPr lang="en-CA" dirty="0"/>
              <a:t> et </a:t>
            </a:r>
            <a:r>
              <a:rPr lang="en-CA" dirty="0" err="1"/>
              <a:t>ses</a:t>
            </a:r>
            <a:r>
              <a:rPr lang="en-CA" dirty="0"/>
              <a:t> </a:t>
            </a:r>
            <a:r>
              <a:rPr lang="en-CA" dirty="0" err="1"/>
              <a:t>attentes</a:t>
            </a:r>
            <a:endParaRPr lang="en-CA" dirty="0"/>
          </a:p>
          <a:p>
            <a:r>
              <a:rPr lang="en-CA" dirty="0" err="1"/>
              <a:t>Augmente</a:t>
            </a:r>
            <a:r>
              <a:rPr lang="en-CA" dirty="0"/>
              <a:t> la motivation des </a:t>
            </a:r>
            <a:r>
              <a:rPr lang="en-CA" dirty="0" err="1"/>
              <a:t>ingénieurs</a:t>
            </a:r>
            <a:r>
              <a:rPr lang="en-CA" dirty="0"/>
              <a:t> sur le </a:t>
            </a:r>
            <a:r>
              <a:rPr lang="en-CA" dirty="0" err="1"/>
              <a:t>projet</a:t>
            </a:r>
            <a:endParaRPr lang="en-CA" dirty="0"/>
          </a:p>
          <a:p>
            <a:r>
              <a:rPr lang="en-CA" dirty="0" err="1"/>
              <a:t>Améliore</a:t>
            </a:r>
            <a:r>
              <a:rPr lang="en-CA" dirty="0"/>
              <a:t> la communication</a:t>
            </a:r>
          </a:p>
          <a:p>
            <a:r>
              <a:rPr lang="en-CA" dirty="0"/>
              <a:t>Les </a:t>
            </a:r>
            <a:r>
              <a:rPr lang="en-CA" dirty="0" err="1"/>
              <a:t>erreurs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vues</a:t>
            </a:r>
            <a:r>
              <a:rPr lang="en-CA" dirty="0"/>
              <a:t> et </a:t>
            </a:r>
            <a:r>
              <a:rPr lang="en-CA" dirty="0" err="1"/>
              <a:t>corrigées</a:t>
            </a:r>
            <a:r>
              <a:rPr lang="en-CA" dirty="0"/>
              <a:t> plus </a:t>
            </a:r>
            <a:r>
              <a:rPr lang="en-CA" dirty="0" err="1"/>
              <a:t>rapidement</a:t>
            </a:r>
            <a:endParaRPr lang="en-CA" dirty="0"/>
          </a:p>
          <a:p>
            <a:r>
              <a:rPr lang="en-CA" dirty="0" err="1"/>
              <a:t>Augmente</a:t>
            </a:r>
            <a:r>
              <a:rPr lang="en-CA" dirty="0"/>
              <a:t> le </a:t>
            </a:r>
            <a:r>
              <a:rPr lang="en-CA" dirty="0" err="1"/>
              <a:t>productivité</a:t>
            </a:r>
            <a:r>
              <a:rPr lang="en-CA" dirty="0"/>
              <a:t> du </a:t>
            </a:r>
            <a:r>
              <a:rPr lang="en-CA" dirty="0" err="1"/>
              <a:t>logiciel</a:t>
            </a:r>
            <a:endParaRPr lang="en-CA" dirty="0"/>
          </a:p>
          <a:p>
            <a:r>
              <a:rPr lang="en-CA" dirty="0" err="1"/>
              <a:t>Réduit</a:t>
            </a:r>
            <a:r>
              <a:rPr lang="en-CA" dirty="0"/>
              <a:t> la </a:t>
            </a:r>
            <a:r>
              <a:rPr lang="en-CA" dirty="0" err="1"/>
              <a:t>taille</a:t>
            </a:r>
            <a:r>
              <a:rPr lang="en-CA" dirty="0"/>
              <a:t> des taches à faire</a:t>
            </a:r>
          </a:p>
          <a:p>
            <a:r>
              <a:rPr lang="en-CA" dirty="0" err="1"/>
              <a:t>Réduit</a:t>
            </a:r>
            <a:r>
              <a:rPr lang="en-CA" dirty="0"/>
              <a:t> le temps de livraison</a:t>
            </a:r>
          </a:p>
        </p:txBody>
      </p:sp>
    </p:spTree>
    <p:extLst>
      <p:ext uri="{BB962C8B-B14F-4D97-AF65-F5344CB8AC3E}">
        <p14:creationId xmlns:p14="http://schemas.microsoft.com/office/powerpoint/2010/main" val="31517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23C7-5629-4B43-8ECB-4A04BCD6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609600"/>
            <a:ext cx="11812257" cy="1122849"/>
          </a:xfrm>
        </p:spPr>
        <p:txBody>
          <a:bodyPr>
            <a:normAutofit/>
          </a:bodyPr>
          <a:lstStyle/>
          <a:p>
            <a:r>
              <a:rPr lang="en-CA" dirty="0"/>
              <a:t>Les </a:t>
            </a:r>
            <a:r>
              <a:rPr lang="en-CA" dirty="0" err="1"/>
              <a:t>avantages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3EF29-FA1C-4E05-BADD-E693AC75840A}"/>
              </a:ext>
            </a:extLst>
          </p:cNvPr>
          <p:cNvSpPr txBox="1"/>
          <p:nvPr/>
        </p:nvSpPr>
        <p:spPr>
          <a:xfrm>
            <a:off x="83819" y="6396335"/>
            <a:ext cx="1199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Source: </a:t>
            </a:r>
            <a:r>
              <a:rPr lang="en-US" sz="1200" dirty="0"/>
              <a:t>Kanban in Software Development: A Systematic Literature Review</a:t>
            </a:r>
          </a:p>
          <a:p>
            <a:pPr algn="ctr"/>
            <a:endParaRPr lang="en-CA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A45650-C0BA-4E9E-93DB-3CC58EA8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Augmente</a:t>
            </a:r>
            <a:r>
              <a:rPr lang="en-CA" dirty="0"/>
              <a:t> la </a:t>
            </a:r>
            <a:r>
              <a:rPr lang="en-CA" dirty="0" err="1"/>
              <a:t>fréquence</a:t>
            </a:r>
            <a:r>
              <a:rPr lang="en-CA" dirty="0"/>
              <a:t> de production</a:t>
            </a:r>
          </a:p>
          <a:p>
            <a:r>
              <a:rPr lang="en-CA" dirty="0" err="1"/>
              <a:t>Permet</a:t>
            </a:r>
            <a:r>
              <a:rPr lang="en-CA" dirty="0"/>
              <a:t> de controller </a:t>
            </a:r>
            <a:r>
              <a:rPr lang="en-CA" dirty="0" err="1"/>
              <a:t>efficacement</a:t>
            </a:r>
            <a:r>
              <a:rPr lang="en-CA" dirty="0"/>
              <a:t> le </a:t>
            </a:r>
            <a:r>
              <a:rPr lang="en-CA" dirty="0" err="1"/>
              <a:t>projet</a:t>
            </a:r>
            <a:endParaRPr lang="en-CA" dirty="0"/>
          </a:p>
          <a:p>
            <a:r>
              <a:rPr lang="en-CA" dirty="0"/>
              <a:t>Les </a:t>
            </a:r>
            <a:r>
              <a:rPr lang="en-CA" dirty="0" err="1"/>
              <a:t>changements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bienvenus</a:t>
            </a:r>
            <a:r>
              <a:rPr lang="en-CA" dirty="0"/>
              <a:t> et </a:t>
            </a:r>
            <a:r>
              <a:rPr lang="en-CA" dirty="0" err="1"/>
              <a:t>moins</a:t>
            </a:r>
            <a:r>
              <a:rPr lang="en-CA" dirty="0"/>
              <a:t> source </a:t>
            </a:r>
            <a:r>
              <a:rPr lang="en-CA" dirty="0" err="1"/>
              <a:t>d’irritant</a:t>
            </a:r>
            <a:endParaRPr lang="en-CA" dirty="0"/>
          </a:p>
          <a:p>
            <a:r>
              <a:rPr lang="en-CA" dirty="0"/>
              <a:t>Les </a:t>
            </a:r>
            <a:r>
              <a:rPr lang="en-CA" dirty="0" err="1"/>
              <a:t>commentaires</a:t>
            </a:r>
            <a:r>
              <a:rPr lang="en-CA" dirty="0"/>
              <a:t> et </a:t>
            </a:r>
            <a:r>
              <a:rPr lang="en-CA" dirty="0" err="1"/>
              <a:t>demandes</a:t>
            </a:r>
            <a:r>
              <a:rPr lang="en-CA" dirty="0"/>
              <a:t> de modifications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faites</a:t>
            </a:r>
            <a:r>
              <a:rPr lang="en-CA" dirty="0"/>
              <a:t> plus </a:t>
            </a:r>
            <a:r>
              <a:rPr lang="en-CA" dirty="0" err="1"/>
              <a:t>rapidement</a:t>
            </a:r>
            <a:endParaRPr lang="en-CA" dirty="0"/>
          </a:p>
          <a:p>
            <a:r>
              <a:rPr lang="en-CA" dirty="0"/>
              <a:t>La production de documents </a:t>
            </a:r>
            <a:r>
              <a:rPr lang="en-CA" dirty="0" err="1"/>
              <a:t>volumineux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réduite</a:t>
            </a:r>
            <a:r>
              <a:rPr lang="en-CA" dirty="0"/>
              <a:t>, sur </a:t>
            </a:r>
            <a:r>
              <a:rPr lang="en-CA" dirty="0" err="1"/>
              <a:t>demande</a:t>
            </a:r>
            <a:r>
              <a:rPr lang="en-CA" dirty="0"/>
              <a:t> </a:t>
            </a:r>
            <a:r>
              <a:rPr lang="en-CA" dirty="0" err="1"/>
              <a:t>seulement</a:t>
            </a:r>
            <a:r>
              <a:rPr lang="en-CA" dirty="0"/>
              <a:t> du client</a:t>
            </a:r>
          </a:p>
          <a:p>
            <a:r>
              <a:rPr lang="en-CA" dirty="0" err="1"/>
              <a:t>Limite</a:t>
            </a:r>
            <a:r>
              <a:rPr lang="en-CA" dirty="0"/>
              <a:t> des </a:t>
            </a:r>
            <a:r>
              <a:rPr lang="en-CA" dirty="0" err="1"/>
              <a:t>demandes</a:t>
            </a:r>
            <a:r>
              <a:rPr lang="en-CA" dirty="0"/>
              <a:t> par </a:t>
            </a:r>
            <a:r>
              <a:rPr lang="en-CA" dirty="0" err="1"/>
              <a:t>l’administration</a:t>
            </a:r>
            <a:r>
              <a:rPr lang="en-CA" dirty="0"/>
              <a:t> pour </a:t>
            </a:r>
            <a:r>
              <a:rPr lang="en-CA" dirty="0" err="1"/>
              <a:t>l’approbation</a:t>
            </a:r>
            <a:r>
              <a:rPr lang="en-CA" dirty="0"/>
              <a:t> des </a:t>
            </a:r>
            <a:r>
              <a:rPr lang="en-CA" dirty="0" err="1"/>
              <a:t>requis</a:t>
            </a:r>
            <a:r>
              <a:rPr lang="en-CA" dirty="0"/>
              <a:t> </a:t>
            </a:r>
            <a:r>
              <a:rPr lang="en-CA" dirty="0" err="1"/>
              <a:t>puisqu’ils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déjà </a:t>
            </a:r>
            <a:r>
              <a:rPr lang="en-CA" dirty="0" err="1"/>
              <a:t>approuvés</a:t>
            </a:r>
            <a:r>
              <a:rPr lang="en-CA" dirty="0"/>
              <a:t> par le client </a:t>
            </a:r>
            <a:r>
              <a:rPr lang="en-CA" dirty="0" err="1"/>
              <a:t>lors</a:t>
            </a:r>
            <a:r>
              <a:rPr lang="en-CA" dirty="0"/>
              <a:t> de la </a:t>
            </a:r>
            <a:r>
              <a:rPr lang="en-CA" dirty="0" err="1"/>
              <a:t>présentation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37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D4FC-26E9-429C-A384-F20899F6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 </a:t>
            </a:r>
            <a:r>
              <a:rPr lang="en-CA" dirty="0" err="1"/>
              <a:t>inconvénients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D1C9-5214-4D90-B763-4A1778E8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Cette</a:t>
            </a:r>
            <a:r>
              <a:rPr lang="en-CA" dirty="0"/>
              <a:t> </a:t>
            </a:r>
            <a:r>
              <a:rPr lang="en-CA" dirty="0" err="1"/>
              <a:t>méthode</a:t>
            </a:r>
            <a:r>
              <a:rPr lang="en-CA" dirty="0"/>
              <a:t> </a:t>
            </a:r>
            <a:r>
              <a:rPr lang="en-CA" dirty="0" err="1"/>
              <a:t>fonctionne</a:t>
            </a:r>
            <a:r>
              <a:rPr lang="en-CA" dirty="0"/>
              <a:t> </a:t>
            </a:r>
            <a:r>
              <a:rPr lang="en-CA" dirty="0" err="1"/>
              <a:t>assez</a:t>
            </a:r>
            <a:r>
              <a:rPr lang="en-CA" dirty="0"/>
              <a:t> mal </a:t>
            </a:r>
            <a:r>
              <a:rPr lang="en-CA" dirty="0" err="1"/>
              <a:t>seule</a:t>
            </a:r>
            <a:r>
              <a:rPr lang="en-CA" dirty="0"/>
              <a:t>, </a:t>
            </a:r>
            <a:r>
              <a:rPr lang="en-CA" dirty="0" err="1"/>
              <a:t>elle</a:t>
            </a:r>
            <a:r>
              <a:rPr lang="en-CA" dirty="0"/>
              <a:t> </a:t>
            </a:r>
            <a:r>
              <a:rPr lang="en-CA" dirty="0" err="1"/>
              <a:t>nécessite</a:t>
            </a:r>
            <a:r>
              <a:rPr lang="en-CA" dirty="0"/>
              <a:t> </a:t>
            </a:r>
            <a:r>
              <a:rPr lang="en-CA" dirty="0" err="1"/>
              <a:t>l’application</a:t>
            </a:r>
            <a:r>
              <a:rPr lang="en-CA" dirty="0"/>
              <a:t> de </a:t>
            </a:r>
            <a:r>
              <a:rPr lang="en-CA" dirty="0" err="1"/>
              <a:t>d’autres</a:t>
            </a:r>
            <a:r>
              <a:rPr lang="en-CA" dirty="0"/>
              <a:t> </a:t>
            </a:r>
            <a:r>
              <a:rPr lang="en-CA" dirty="0" err="1"/>
              <a:t>méthode</a:t>
            </a:r>
            <a:r>
              <a:rPr lang="en-CA" dirty="0"/>
              <a:t> pour </a:t>
            </a:r>
            <a:r>
              <a:rPr lang="en-CA" dirty="0" err="1"/>
              <a:t>être</a:t>
            </a:r>
            <a:r>
              <a:rPr lang="en-CA" dirty="0"/>
              <a:t> </a:t>
            </a:r>
            <a:r>
              <a:rPr lang="en-CA" dirty="0" err="1"/>
              <a:t>efficace</a:t>
            </a:r>
            <a:r>
              <a:rPr lang="en-CA" dirty="0"/>
              <a:t> et </a:t>
            </a:r>
            <a:r>
              <a:rPr lang="en-CA" dirty="0" err="1"/>
              <a:t>optimale</a:t>
            </a:r>
            <a:r>
              <a:rPr lang="en-CA" dirty="0"/>
              <a:t>.</a:t>
            </a:r>
          </a:p>
          <a:p>
            <a:r>
              <a:rPr lang="en-CA" dirty="0"/>
              <a:t>Elle </a:t>
            </a:r>
            <a:r>
              <a:rPr lang="en-CA" dirty="0" err="1"/>
              <a:t>requiert</a:t>
            </a:r>
            <a:r>
              <a:rPr lang="en-CA" dirty="0"/>
              <a:t> de changer </a:t>
            </a:r>
            <a:r>
              <a:rPr lang="en-CA" dirty="0" err="1"/>
              <a:t>plusieurs</a:t>
            </a:r>
            <a:r>
              <a:rPr lang="en-CA" dirty="0"/>
              <a:t> aspects de la culture </a:t>
            </a:r>
            <a:r>
              <a:rPr lang="en-CA" dirty="0" err="1"/>
              <a:t>d’entreprise</a:t>
            </a:r>
            <a:r>
              <a:rPr lang="en-CA" dirty="0"/>
              <a:t> et </a:t>
            </a:r>
            <a:r>
              <a:rPr lang="en-CA" dirty="0" err="1"/>
              <a:t>génère</a:t>
            </a:r>
            <a:r>
              <a:rPr lang="en-CA" dirty="0"/>
              <a:t> </a:t>
            </a:r>
            <a:r>
              <a:rPr lang="en-CA" dirty="0" err="1"/>
              <a:t>donc</a:t>
            </a:r>
            <a:r>
              <a:rPr lang="en-CA" dirty="0"/>
              <a:t> beaucoup de friction.</a:t>
            </a:r>
          </a:p>
          <a:p>
            <a:r>
              <a:rPr lang="en-CA" dirty="0"/>
              <a:t>La collaboration et la communication avec les </a:t>
            </a:r>
            <a:r>
              <a:rPr lang="en-CA" dirty="0" err="1"/>
              <a:t>autres</a:t>
            </a:r>
            <a:r>
              <a:rPr lang="en-CA" dirty="0"/>
              <a:t> </a:t>
            </a:r>
            <a:r>
              <a:rPr lang="en-CA" dirty="0" err="1"/>
              <a:t>équipes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autres</a:t>
            </a:r>
            <a:r>
              <a:rPr lang="en-CA" dirty="0"/>
              <a:t> </a:t>
            </a:r>
            <a:r>
              <a:rPr lang="en-CA" dirty="0" err="1"/>
              <a:t>départements</a:t>
            </a:r>
            <a:endParaRPr lang="en-CA" dirty="0"/>
          </a:p>
          <a:p>
            <a:r>
              <a:rPr lang="en-CA" dirty="0"/>
              <a:t>Il </a:t>
            </a:r>
            <a:r>
              <a:rPr lang="en-CA" dirty="0" err="1"/>
              <a:t>est</a:t>
            </a:r>
            <a:r>
              <a:rPr lang="en-CA" dirty="0"/>
              <a:t> difficile de </a:t>
            </a:r>
            <a:r>
              <a:rPr lang="en-CA" dirty="0" err="1"/>
              <a:t>motiver</a:t>
            </a:r>
            <a:r>
              <a:rPr lang="en-CA" dirty="0"/>
              <a:t> le personnel à </a:t>
            </a:r>
            <a:r>
              <a:rPr lang="en-CA" dirty="0" err="1"/>
              <a:t>utiliser</a:t>
            </a:r>
            <a:r>
              <a:rPr lang="en-CA" dirty="0"/>
              <a:t> de nouveaux </a:t>
            </a:r>
            <a:r>
              <a:rPr lang="en-CA" dirty="0" err="1"/>
              <a:t>outils</a:t>
            </a:r>
            <a:endParaRPr lang="en-CA" dirty="0"/>
          </a:p>
          <a:p>
            <a:r>
              <a:rPr lang="en-CA" dirty="0" err="1"/>
              <a:t>S’intègre</a:t>
            </a:r>
            <a:r>
              <a:rPr lang="en-CA" dirty="0"/>
              <a:t> mal dans un </a:t>
            </a:r>
            <a:r>
              <a:rPr lang="en-CA" dirty="0" err="1"/>
              <a:t>projet</a:t>
            </a:r>
            <a:r>
              <a:rPr lang="en-CA" dirty="0"/>
              <a:t> déjà </a:t>
            </a:r>
            <a:r>
              <a:rPr lang="en-CA" dirty="0" err="1"/>
              <a:t>existant</a:t>
            </a:r>
            <a:endParaRPr lang="en-CA" dirty="0"/>
          </a:p>
          <a:p>
            <a:r>
              <a:rPr lang="en-CA" dirty="0"/>
              <a:t>Difficile de </a:t>
            </a:r>
            <a:r>
              <a:rPr lang="en-CA" dirty="0" err="1"/>
              <a:t>gérer</a:t>
            </a:r>
            <a:r>
              <a:rPr lang="en-CA" dirty="0"/>
              <a:t> le </a:t>
            </a:r>
            <a:r>
              <a:rPr lang="en-CA" dirty="0" err="1"/>
              <a:t>taux</a:t>
            </a:r>
            <a:r>
              <a:rPr lang="en-CA" dirty="0"/>
              <a:t> de </a:t>
            </a:r>
            <a:r>
              <a:rPr lang="en-CA" dirty="0" err="1"/>
              <a:t>projet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cours</a:t>
            </a:r>
            <a:endParaRPr lang="en-CA" dirty="0"/>
          </a:p>
          <a:p>
            <a:r>
              <a:rPr lang="en-CA" dirty="0"/>
              <a:t>Difficile de faire la distinctions des </a:t>
            </a:r>
            <a:r>
              <a:rPr lang="en-CA" dirty="0" err="1"/>
              <a:t>rôles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82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2DE5-6D09-4B35-8EE5-BE9BE6A1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Les </a:t>
            </a:r>
            <a:r>
              <a:rPr lang="en-CA" dirty="0" err="1"/>
              <a:t>inconvénients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AA1E-5AEF-446D-9BDF-C2DD2135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 </a:t>
            </a:r>
            <a:r>
              <a:rPr lang="en-CA" dirty="0" err="1"/>
              <a:t>permet</a:t>
            </a:r>
            <a:r>
              <a:rPr lang="en-CA" dirty="0"/>
              <a:t> pas </a:t>
            </a:r>
            <a:r>
              <a:rPr lang="en-CA" dirty="0" err="1"/>
              <a:t>d’éliminer</a:t>
            </a:r>
            <a:r>
              <a:rPr lang="en-CA" dirty="0"/>
              <a:t> </a:t>
            </a:r>
            <a:r>
              <a:rPr lang="en-CA" dirty="0" err="1"/>
              <a:t>toutes</a:t>
            </a:r>
            <a:r>
              <a:rPr lang="en-CA" dirty="0"/>
              <a:t> les </a:t>
            </a:r>
            <a:r>
              <a:rPr lang="en-CA" dirty="0" err="1"/>
              <a:t>pertes</a:t>
            </a:r>
            <a:r>
              <a:rPr lang="en-CA" dirty="0"/>
              <a:t> (temps, argent etc.)</a:t>
            </a:r>
          </a:p>
          <a:p>
            <a:r>
              <a:rPr lang="en-CA" dirty="0"/>
              <a:t>Il </a:t>
            </a:r>
            <a:r>
              <a:rPr lang="en-CA" dirty="0" err="1"/>
              <a:t>est</a:t>
            </a:r>
            <a:r>
              <a:rPr lang="en-CA" dirty="0"/>
              <a:t> difficile de </a:t>
            </a:r>
            <a:r>
              <a:rPr lang="en-CA" dirty="0" err="1"/>
              <a:t>convaincre</a:t>
            </a:r>
            <a:r>
              <a:rPr lang="en-CA" dirty="0"/>
              <a:t> la haute direction des </a:t>
            </a:r>
            <a:r>
              <a:rPr lang="en-CA" dirty="0" err="1"/>
              <a:t>entreprises</a:t>
            </a:r>
            <a:r>
              <a:rPr lang="en-CA" dirty="0"/>
              <a:t> de faire le </a:t>
            </a:r>
            <a:r>
              <a:rPr lang="en-CA" dirty="0" err="1"/>
              <a:t>changement</a:t>
            </a:r>
            <a:r>
              <a:rPr lang="en-CA" dirty="0"/>
              <a:t> </a:t>
            </a:r>
            <a:r>
              <a:rPr lang="en-CA" dirty="0" err="1"/>
              <a:t>vers</a:t>
            </a:r>
            <a:r>
              <a:rPr lang="en-CA" dirty="0"/>
              <a:t> </a:t>
            </a:r>
            <a:r>
              <a:rPr lang="en-CA" dirty="0" err="1"/>
              <a:t>cette</a:t>
            </a:r>
            <a:r>
              <a:rPr lang="en-CA" dirty="0"/>
              <a:t> </a:t>
            </a:r>
            <a:r>
              <a:rPr lang="en-CA" dirty="0" err="1"/>
              <a:t>méthode</a:t>
            </a:r>
            <a:r>
              <a:rPr lang="en-CA" dirty="0"/>
              <a:t>.</a:t>
            </a:r>
          </a:p>
          <a:p>
            <a:r>
              <a:rPr lang="en-CA" dirty="0"/>
              <a:t>Il </a:t>
            </a:r>
            <a:r>
              <a:rPr lang="en-CA" dirty="0" err="1"/>
              <a:t>est</a:t>
            </a:r>
            <a:r>
              <a:rPr lang="en-CA" dirty="0"/>
              <a:t> difficile de </a:t>
            </a:r>
            <a:r>
              <a:rPr lang="en-CA" dirty="0" err="1"/>
              <a:t>gérer</a:t>
            </a:r>
            <a:r>
              <a:rPr lang="en-CA" dirty="0"/>
              <a:t> </a:t>
            </a:r>
            <a:r>
              <a:rPr lang="en-CA" dirty="0" err="1"/>
              <a:t>quelles</a:t>
            </a:r>
            <a:r>
              <a:rPr lang="en-CA" dirty="0"/>
              <a:t> </a:t>
            </a:r>
            <a:r>
              <a:rPr lang="en-CA" dirty="0" err="1"/>
              <a:t>tâches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prioritaires</a:t>
            </a:r>
            <a:endParaRPr lang="en-CA" dirty="0"/>
          </a:p>
          <a:p>
            <a:r>
              <a:rPr lang="en-CA" dirty="0"/>
              <a:t>Le partage </a:t>
            </a:r>
            <a:r>
              <a:rPr lang="en-CA" dirty="0" err="1"/>
              <a:t>d’information</a:t>
            </a:r>
            <a:endParaRPr lang="en-CA" dirty="0"/>
          </a:p>
          <a:p>
            <a:r>
              <a:rPr lang="en-CA" dirty="0" err="1"/>
              <a:t>L’objectif</a:t>
            </a:r>
            <a:r>
              <a:rPr lang="en-CA" dirty="0"/>
              <a:t> final deviant </a:t>
            </a:r>
            <a:r>
              <a:rPr lang="en-CA" dirty="0" err="1"/>
              <a:t>souvent</a:t>
            </a:r>
            <a:r>
              <a:rPr lang="en-CA" dirty="0"/>
              <a:t> </a:t>
            </a:r>
            <a:r>
              <a:rPr lang="en-CA" dirty="0" err="1"/>
              <a:t>flou</a:t>
            </a:r>
            <a:endParaRPr lang="en-CA" dirty="0"/>
          </a:p>
          <a:p>
            <a:r>
              <a:rPr lang="en-CA" dirty="0"/>
              <a:t>Un </a:t>
            </a:r>
            <a:r>
              <a:rPr lang="en-CA" dirty="0" err="1"/>
              <a:t>ligne</a:t>
            </a:r>
            <a:r>
              <a:rPr lang="en-CA" dirty="0"/>
              <a:t> </a:t>
            </a:r>
            <a:r>
              <a:rPr lang="en-CA" dirty="0" err="1"/>
              <a:t>directrice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necessaire pour </a:t>
            </a:r>
            <a:r>
              <a:rPr lang="en-CA" dirty="0" err="1"/>
              <a:t>comprendre</a:t>
            </a:r>
            <a:r>
              <a:rPr lang="en-CA" dirty="0"/>
              <a:t> le </a:t>
            </a:r>
            <a:r>
              <a:rPr lang="en-CA" dirty="0" err="1"/>
              <a:t>processus</a:t>
            </a:r>
            <a:r>
              <a:rPr lang="en-CA" dirty="0"/>
              <a:t> dans son ensemble</a:t>
            </a:r>
          </a:p>
          <a:p>
            <a:r>
              <a:rPr lang="en-CA" dirty="0" err="1"/>
              <a:t>N’est</a:t>
            </a:r>
            <a:r>
              <a:rPr lang="en-CA" dirty="0"/>
              <a:t> </a:t>
            </a:r>
            <a:r>
              <a:rPr lang="en-CA" dirty="0" err="1"/>
              <a:t>parfois</a:t>
            </a:r>
            <a:r>
              <a:rPr lang="en-CA" dirty="0"/>
              <a:t> pas </a:t>
            </a:r>
            <a:r>
              <a:rPr lang="en-CA" dirty="0" err="1"/>
              <a:t>conforme</a:t>
            </a:r>
            <a:r>
              <a:rPr lang="en-CA" dirty="0"/>
              <a:t> avec les standards déjà </a:t>
            </a:r>
            <a:r>
              <a:rPr lang="en-CA" dirty="0" err="1"/>
              <a:t>en</a:t>
            </a:r>
            <a:r>
              <a:rPr lang="en-CA" dirty="0"/>
              <a:t> place de </a:t>
            </a:r>
            <a:r>
              <a:rPr lang="en-CA" dirty="0" err="1"/>
              <a:t>l’entreprise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668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89</TotalTime>
  <Words>782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Fonctionnement</vt:lpstr>
      <vt:lpstr>Implantation dans un système non-actif</vt:lpstr>
      <vt:lpstr>Colonnes du tableau</vt:lpstr>
      <vt:lpstr>Exemple d’un tableau Kanban</vt:lpstr>
      <vt:lpstr>Implantation dans un système déjà en activité</vt:lpstr>
      <vt:lpstr>Les avantages</vt:lpstr>
      <vt:lpstr>Les avantages</vt:lpstr>
      <vt:lpstr>Les inconvénients</vt:lpstr>
      <vt:lpstr>Les inconvénients</vt:lpstr>
      <vt:lpstr>Conclusion</vt:lpstr>
      <vt:lpstr>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Fonctionnement</dc:title>
  <dc:creator>Dave Grenier</dc:creator>
  <cp:lastModifiedBy>Jade Phaneuf</cp:lastModifiedBy>
  <cp:revision>16</cp:revision>
  <dcterms:created xsi:type="dcterms:W3CDTF">2020-01-29T00:21:21Z</dcterms:created>
  <dcterms:modified xsi:type="dcterms:W3CDTF">2020-02-03T16:38:24Z</dcterms:modified>
</cp:coreProperties>
</file>