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5" r:id="rId9"/>
    <p:sldId id="266" r:id="rId10"/>
    <p:sldId id="272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F4BCD-8924-482F-8EC5-F95EAA6DEA8B}" v="16" dt="2020-02-26T23:05:56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12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33.png"/><Relationship Id="rId5" Type="http://schemas.openxmlformats.org/officeDocument/2006/relationships/image" Target="../media/image1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4.jpe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272D9-03DB-4239-BBA6-7AE1BD541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fr-CA" dirty="0"/>
              <a:t>Gestion d’un environnement contrôlé par Arduino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BD52D2-3073-4FC2-8931-944B76FCB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z="2000" dirty="0"/>
              <a:t>Dave Grenier</a:t>
            </a:r>
            <a:br>
              <a:rPr lang="fr-CA" sz="2000" dirty="0"/>
            </a:br>
            <a:r>
              <a:rPr lang="fr-CA" sz="2000" dirty="0"/>
              <a:t>Tommy Landry</a:t>
            </a:r>
            <a:br>
              <a:rPr lang="fr-CA" sz="2000" dirty="0"/>
            </a:br>
            <a:r>
              <a:rPr lang="fr-CA" sz="2000" dirty="0"/>
              <a:t>Jade Phaneuf</a:t>
            </a:r>
          </a:p>
        </p:txBody>
      </p:sp>
    </p:spTree>
    <p:extLst>
      <p:ext uri="{BB962C8B-B14F-4D97-AF65-F5344CB8AC3E}">
        <p14:creationId xmlns:p14="http://schemas.microsoft.com/office/powerpoint/2010/main" val="292626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Contraintes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Matériel </a:t>
            </a:r>
            <a:r>
              <a:rPr lang="en-CA" dirty="0" err="1">
                <a:solidFill>
                  <a:schemeClr val="bg1"/>
                </a:solidFill>
              </a:rPr>
              <a:t>électronique</a:t>
            </a:r>
            <a:r>
              <a:rPr lang="en-CA" dirty="0">
                <a:solidFill>
                  <a:schemeClr val="bg1"/>
                </a:solidFill>
              </a:rPr>
              <a:t> vs </a:t>
            </a:r>
            <a:r>
              <a:rPr lang="en-CA" dirty="0" err="1">
                <a:solidFill>
                  <a:schemeClr val="bg1"/>
                </a:solidFill>
              </a:rPr>
              <a:t>programmation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Apprentissage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langages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programmation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Sécurité</a:t>
            </a:r>
            <a:r>
              <a:rPr lang="en-CA" dirty="0">
                <a:solidFill>
                  <a:schemeClr val="bg1"/>
                </a:solidFill>
              </a:rPr>
              <a:t> vs matériel demandant un certain voltage (limitation des types de </a:t>
            </a:r>
            <a:r>
              <a:rPr lang="en-CA" dirty="0" err="1">
                <a:solidFill>
                  <a:schemeClr val="bg1"/>
                </a:solidFill>
              </a:rPr>
              <a:t>périphériques</a:t>
            </a:r>
            <a:r>
              <a:rPr lang="en-CA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constraints">
            <a:extLst>
              <a:ext uri="{FF2B5EF4-FFF2-40B4-BE49-F238E27FC236}">
                <a16:creationId xmlns:a16="http://schemas.microsoft.com/office/drawing/2014/main" id="{ECD40DEC-EFAB-48B6-BF77-9B377005B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892" y="3478683"/>
            <a:ext cx="5715001" cy="238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ulle narrative : ronde 5">
            <a:extLst>
              <a:ext uri="{FF2B5EF4-FFF2-40B4-BE49-F238E27FC236}">
                <a16:creationId xmlns:a16="http://schemas.microsoft.com/office/drawing/2014/main" id="{BC420A86-87DB-4B7A-BEC0-A716A43639AB}"/>
              </a:ext>
            </a:extLst>
          </p:cNvPr>
          <p:cNvSpPr/>
          <p:nvPr/>
        </p:nvSpPr>
        <p:spPr>
          <a:xfrm>
            <a:off x="8820005" y="993304"/>
            <a:ext cx="2786859" cy="1923741"/>
          </a:xfrm>
          <a:prstGeom prst="wedgeEllipseCallou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808E0D90-40F3-4581-9770-E30152A1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979" y="1237580"/>
            <a:ext cx="1350508" cy="13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3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Résultats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attendus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41583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Lecture des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et </a:t>
            </a:r>
            <a:r>
              <a:rPr lang="en-CA" dirty="0" err="1">
                <a:solidFill>
                  <a:schemeClr val="bg1"/>
                </a:solidFill>
              </a:rPr>
              <a:t>rétroactions</a:t>
            </a:r>
            <a:r>
              <a:rPr lang="en-CA" dirty="0">
                <a:solidFill>
                  <a:schemeClr val="bg1"/>
                </a:solidFill>
              </a:rPr>
              <a:t> avec </a:t>
            </a:r>
            <a:r>
              <a:rPr lang="en-CA" dirty="0" err="1">
                <a:solidFill>
                  <a:schemeClr val="bg1"/>
                </a:solidFill>
              </a:rPr>
              <a:t>l’environnement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Envoi des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vers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une</a:t>
            </a:r>
            <a:r>
              <a:rPr lang="en-CA" dirty="0">
                <a:solidFill>
                  <a:schemeClr val="bg1"/>
                </a:solidFill>
              </a:rPr>
              <a:t> base de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Affichage</a:t>
            </a:r>
            <a:r>
              <a:rPr lang="en-CA" dirty="0">
                <a:solidFill>
                  <a:schemeClr val="bg1"/>
                </a:solidFill>
              </a:rPr>
              <a:t> des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via </a:t>
            </a:r>
            <a:r>
              <a:rPr lang="en-CA" dirty="0" err="1">
                <a:solidFill>
                  <a:schemeClr val="bg1"/>
                </a:solidFill>
              </a:rPr>
              <a:t>une</a:t>
            </a:r>
            <a:r>
              <a:rPr lang="en-CA" dirty="0">
                <a:solidFill>
                  <a:schemeClr val="bg1"/>
                </a:solidFill>
              </a:rPr>
              <a:t> page web.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BF79829-4CFF-4C8C-825C-98CC61D0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083" y="2149642"/>
            <a:ext cx="2803358" cy="280335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EB548DA-B6F7-4CA8-A1B7-2D7641FF8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2712" y="241503"/>
            <a:ext cx="738089" cy="73808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2C1F9C0-24D2-46B1-AE27-66D75CF8784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569" y="5589744"/>
            <a:ext cx="729208" cy="72920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81A6112-632D-4C70-8B2A-27BC0488D85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214" y="4070947"/>
            <a:ext cx="1023539" cy="102353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19307D1-8E11-44DF-8D64-A5B5558D35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3015" y="1959103"/>
            <a:ext cx="1611977" cy="1611977"/>
          </a:xfrm>
          <a:prstGeom prst="rect">
            <a:avLst/>
          </a:prstGeom>
        </p:spPr>
      </p:pic>
      <p:sp>
        <p:nvSpPr>
          <p:cNvPr id="38" name="Flèche : courbe vers la gauche 37">
            <a:extLst>
              <a:ext uri="{FF2B5EF4-FFF2-40B4-BE49-F238E27FC236}">
                <a16:creationId xmlns:a16="http://schemas.microsoft.com/office/drawing/2014/main" id="{D818B82B-AA38-46F8-B35C-FA5DCB40E966}"/>
              </a:ext>
            </a:extLst>
          </p:cNvPr>
          <p:cNvSpPr/>
          <p:nvPr/>
        </p:nvSpPr>
        <p:spPr>
          <a:xfrm rot="3067937">
            <a:off x="7769627" y="4800176"/>
            <a:ext cx="614745" cy="1855449"/>
          </a:xfrm>
          <a:prstGeom prst="curvedLeftArrow">
            <a:avLst>
              <a:gd name="adj1" fmla="val 25000"/>
              <a:gd name="adj2" fmla="val 50000"/>
              <a:gd name="adj3" fmla="val 34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9" name="Flèche : courbe vers la gauche 38">
            <a:extLst>
              <a:ext uri="{FF2B5EF4-FFF2-40B4-BE49-F238E27FC236}">
                <a16:creationId xmlns:a16="http://schemas.microsoft.com/office/drawing/2014/main" id="{77286332-5D89-4F28-8C87-26791E951CA3}"/>
              </a:ext>
            </a:extLst>
          </p:cNvPr>
          <p:cNvSpPr/>
          <p:nvPr/>
        </p:nvSpPr>
        <p:spPr>
          <a:xfrm rot="12477717">
            <a:off x="6350627" y="3978687"/>
            <a:ext cx="614745" cy="1855449"/>
          </a:xfrm>
          <a:prstGeom prst="curvedLeftArrow">
            <a:avLst>
              <a:gd name="adj1" fmla="val 25000"/>
              <a:gd name="adj2" fmla="val 50000"/>
              <a:gd name="adj3" fmla="val 34695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40" name="Flèche : courbe vers la droite 39">
            <a:extLst>
              <a:ext uri="{FF2B5EF4-FFF2-40B4-BE49-F238E27FC236}">
                <a16:creationId xmlns:a16="http://schemas.microsoft.com/office/drawing/2014/main" id="{155DA334-FA66-4C3F-B7DC-02867581B0D9}"/>
              </a:ext>
            </a:extLst>
          </p:cNvPr>
          <p:cNvSpPr/>
          <p:nvPr/>
        </p:nvSpPr>
        <p:spPr>
          <a:xfrm>
            <a:off x="5615468" y="734629"/>
            <a:ext cx="693144" cy="1550956"/>
          </a:xfrm>
          <a:prstGeom prst="curved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10F72E45-E414-40C1-8843-D9BA40E8D4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1925" y="3681413"/>
            <a:ext cx="1338304" cy="1418602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9E8787DB-2BAE-4CB0-B486-5D961D6BAE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4590" y="2483255"/>
            <a:ext cx="1129490" cy="112949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D92F45D4-F745-4304-8824-60F4B77BCC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500" t="862" b="11463"/>
          <a:stretch/>
        </p:blipFill>
        <p:spPr>
          <a:xfrm rot="10800000">
            <a:off x="7766751" y="473519"/>
            <a:ext cx="853503" cy="796234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5DB716C0-54CC-4DB8-A165-E29528C6E7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254057">
            <a:off x="9214596" y="2963946"/>
            <a:ext cx="599290" cy="599290"/>
          </a:xfrm>
          <a:prstGeom prst="rect">
            <a:avLst/>
          </a:prstGeom>
        </p:spPr>
      </p:pic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EF731E2B-C99E-4C6E-BDD1-0DAD78B84954}"/>
              </a:ext>
            </a:extLst>
          </p:cNvPr>
          <p:cNvSpPr/>
          <p:nvPr/>
        </p:nvSpPr>
        <p:spPr>
          <a:xfrm>
            <a:off x="9099233" y="3348273"/>
            <a:ext cx="1130815" cy="44561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767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Résultats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idéaux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Affichage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statistiques</a:t>
            </a:r>
            <a:r>
              <a:rPr lang="en-CA" dirty="0">
                <a:solidFill>
                  <a:schemeClr val="bg1"/>
                </a:solidFill>
              </a:rPr>
              <a:t>, </a:t>
            </a:r>
            <a:r>
              <a:rPr lang="en-CA" dirty="0" err="1">
                <a:solidFill>
                  <a:schemeClr val="bg1"/>
                </a:solidFill>
              </a:rPr>
              <a:t>graphiques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Gestion des </a:t>
            </a:r>
            <a:r>
              <a:rPr lang="en-CA" dirty="0" err="1">
                <a:solidFill>
                  <a:schemeClr val="bg1"/>
                </a:solidFill>
              </a:rPr>
              <a:t>paramètres</a:t>
            </a:r>
            <a:r>
              <a:rPr lang="en-CA" dirty="0">
                <a:solidFill>
                  <a:schemeClr val="bg1"/>
                </a:solidFill>
              </a:rPr>
              <a:t> et </a:t>
            </a:r>
            <a:r>
              <a:rPr lang="en-CA" dirty="0" err="1">
                <a:solidFill>
                  <a:schemeClr val="bg1"/>
                </a:solidFill>
              </a:rPr>
              <a:t>seuils</a:t>
            </a:r>
            <a:r>
              <a:rPr lang="en-CA" dirty="0">
                <a:solidFill>
                  <a:schemeClr val="bg1"/>
                </a:solidFill>
              </a:rPr>
              <a:t> à distance;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Création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fonctions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permettant</a:t>
            </a:r>
            <a:r>
              <a:rPr lang="en-CA" dirty="0">
                <a:solidFill>
                  <a:schemeClr val="bg1"/>
                </a:solidFill>
              </a:rPr>
              <a:t> la plus </a:t>
            </a:r>
            <a:r>
              <a:rPr lang="en-CA" dirty="0" err="1">
                <a:solidFill>
                  <a:schemeClr val="bg1"/>
                </a:solidFill>
              </a:rPr>
              <a:t>grande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autonomie</a:t>
            </a:r>
            <a:r>
              <a:rPr lang="en-CA" dirty="0">
                <a:solidFill>
                  <a:schemeClr val="bg1"/>
                </a:solidFill>
              </a:rPr>
              <a:t> de gestion (mise </a:t>
            </a:r>
            <a:r>
              <a:rPr lang="en-CA" dirty="0" err="1">
                <a:solidFill>
                  <a:schemeClr val="bg1"/>
                </a:solidFill>
              </a:rPr>
              <a:t>en</a:t>
            </a:r>
            <a:r>
              <a:rPr lang="en-CA" dirty="0">
                <a:solidFill>
                  <a:schemeClr val="bg1"/>
                </a:solidFill>
              </a:rPr>
              <a:t> place </a:t>
            </a:r>
            <a:r>
              <a:rPr lang="en-CA" dirty="0" err="1">
                <a:solidFill>
                  <a:schemeClr val="bg1"/>
                </a:solidFill>
              </a:rPr>
              <a:t>d’alarmes</a:t>
            </a:r>
            <a:r>
              <a:rPr lang="en-CA" dirty="0">
                <a:solidFill>
                  <a:schemeClr val="bg1"/>
                </a:solidFill>
              </a:rPr>
              <a:t>, </a:t>
            </a:r>
            <a:r>
              <a:rPr lang="en-CA" dirty="0" err="1">
                <a:solidFill>
                  <a:schemeClr val="bg1"/>
                </a:solidFill>
              </a:rPr>
              <a:t>rétroactions</a:t>
            </a:r>
            <a:r>
              <a:rPr lang="en-CA" dirty="0">
                <a:solidFill>
                  <a:schemeClr val="bg1"/>
                </a:solidFill>
              </a:rPr>
              <a:t>, etc.).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43C35CE-CD1E-4821-8515-30BD5AF5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083" y="2149642"/>
            <a:ext cx="2803358" cy="280335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2837399-89A5-4164-9272-7972CDF16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2712" y="241503"/>
            <a:ext cx="738089" cy="73808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C0CDA72-B8D0-4472-AA08-FFA34B4F2A1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569" y="5589744"/>
            <a:ext cx="729208" cy="7292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5078221-1B5B-4032-AEF4-28F5FAAB285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214" y="4070947"/>
            <a:ext cx="1023539" cy="102353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32F41AA-11FA-4595-9E32-761C11CE282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3015" y="1959103"/>
            <a:ext cx="1611977" cy="1611977"/>
          </a:xfrm>
          <a:prstGeom prst="rect">
            <a:avLst/>
          </a:prstGeom>
        </p:spPr>
      </p:pic>
      <p:sp>
        <p:nvSpPr>
          <p:cNvPr id="31" name="Flèche : courbe vers la gauche 30">
            <a:extLst>
              <a:ext uri="{FF2B5EF4-FFF2-40B4-BE49-F238E27FC236}">
                <a16:creationId xmlns:a16="http://schemas.microsoft.com/office/drawing/2014/main" id="{B794977A-2309-4836-B448-2A04604EE911}"/>
              </a:ext>
            </a:extLst>
          </p:cNvPr>
          <p:cNvSpPr/>
          <p:nvPr/>
        </p:nvSpPr>
        <p:spPr>
          <a:xfrm rot="3067937">
            <a:off x="7769627" y="4800176"/>
            <a:ext cx="614745" cy="1855449"/>
          </a:xfrm>
          <a:prstGeom prst="curvedLeftArrow">
            <a:avLst>
              <a:gd name="adj1" fmla="val 25000"/>
              <a:gd name="adj2" fmla="val 50000"/>
              <a:gd name="adj3" fmla="val 34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2" name="Flèche : courbe vers la gauche 31">
            <a:extLst>
              <a:ext uri="{FF2B5EF4-FFF2-40B4-BE49-F238E27FC236}">
                <a16:creationId xmlns:a16="http://schemas.microsoft.com/office/drawing/2014/main" id="{8C5D55E6-29E4-488F-9A22-1D70758E268C}"/>
              </a:ext>
            </a:extLst>
          </p:cNvPr>
          <p:cNvSpPr/>
          <p:nvPr/>
        </p:nvSpPr>
        <p:spPr>
          <a:xfrm rot="12477717">
            <a:off x="6350627" y="3978687"/>
            <a:ext cx="614745" cy="1855449"/>
          </a:xfrm>
          <a:prstGeom prst="curvedLeftArrow">
            <a:avLst>
              <a:gd name="adj1" fmla="val 25000"/>
              <a:gd name="adj2" fmla="val 50000"/>
              <a:gd name="adj3" fmla="val 34695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3" name="Flèche : courbe vers la droite 32">
            <a:extLst>
              <a:ext uri="{FF2B5EF4-FFF2-40B4-BE49-F238E27FC236}">
                <a16:creationId xmlns:a16="http://schemas.microsoft.com/office/drawing/2014/main" id="{32BDDC81-1E49-4BE2-BC5B-DC96AFF19779}"/>
              </a:ext>
            </a:extLst>
          </p:cNvPr>
          <p:cNvSpPr/>
          <p:nvPr/>
        </p:nvSpPr>
        <p:spPr>
          <a:xfrm>
            <a:off x="5615468" y="734629"/>
            <a:ext cx="693144" cy="1550956"/>
          </a:xfrm>
          <a:prstGeom prst="curved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A028EA83-D59C-4035-9B5A-8380CC804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1925" y="3681413"/>
            <a:ext cx="1338304" cy="1418602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95941AC9-DC7D-4F3F-8AA9-F02D575F7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4590" y="2483255"/>
            <a:ext cx="1129490" cy="1129490"/>
          </a:xfrm>
          <a:prstGeom prst="rect">
            <a:avLst/>
          </a:prstGeom>
        </p:spPr>
      </p:pic>
      <p:pic>
        <p:nvPicPr>
          <p:cNvPr id="38" name="Picture 4" descr="Image result for cellphone">
            <a:extLst>
              <a:ext uri="{FF2B5EF4-FFF2-40B4-BE49-F238E27FC236}">
                <a16:creationId xmlns:a16="http://schemas.microsoft.com/office/drawing/2014/main" id="{5957B2E2-FCCA-436F-B539-6911AC45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060" y="1419582"/>
            <a:ext cx="473187" cy="7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blynk">
            <a:extLst>
              <a:ext uri="{FF2B5EF4-FFF2-40B4-BE49-F238E27FC236}">
                <a16:creationId xmlns:a16="http://schemas.microsoft.com/office/drawing/2014/main" id="{6EAE0412-BDDA-4189-8D9A-AD6C70060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077" y="1636747"/>
            <a:ext cx="952009" cy="3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7368141-EA5F-4B33-9945-90FF6394F4D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1500" t="862" b="11463"/>
          <a:stretch/>
        </p:blipFill>
        <p:spPr>
          <a:xfrm rot="10800000">
            <a:off x="7766751" y="473519"/>
            <a:ext cx="853503" cy="7962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90DDDCB-91A5-4448-A03C-0E59952F11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82468" y="5168683"/>
            <a:ext cx="1373228" cy="1373228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896645E-83D8-4730-AC25-496624CF18A9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254057">
            <a:off x="9214596" y="2963946"/>
            <a:ext cx="599290" cy="599290"/>
          </a:xfrm>
          <a:prstGeom prst="rect">
            <a:avLst/>
          </a:prstGeom>
        </p:spPr>
      </p:pic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A12783E8-28B9-4C80-BA1F-A9D113C119EB}"/>
              </a:ext>
            </a:extLst>
          </p:cNvPr>
          <p:cNvSpPr/>
          <p:nvPr/>
        </p:nvSpPr>
        <p:spPr>
          <a:xfrm rot="10800000">
            <a:off x="9038034" y="2659506"/>
            <a:ext cx="1130815" cy="44561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0891598E-E184-4449-A86D-1623FC7B6A69}"/>
              </a:ext>
            </a:extLst>
          </p:cNvPr>
          <p:cNvSpPr/>
          <p:nvPr/>
        </p:nvSpPr>
        <p:spPr>
          <a:xfrm>
            <a:off x="9099233" y="3348273"/>
            <a:ext cx="1130815" cy="44561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31DBCCA3-F459-4BE9-88CC-168644812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6425">
            <a:off x="10824186" y="524454"/>
            <a:ext cx="597929" cy="59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40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 gestion d’un </a:t>
            </a:r>
            <a:r>
              <a:rPr lang="en-US" dirty="0" err="1">
                <a:solidFill>
                  <a:schemeClr val="bg1"/>
                </a:solidFill>
              </a:rPr>
              <a:t>environnement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contrôlé</a:t>
            </a:r>
            <a:r>
              <a:rPr lang="en-US" dirty="0">
                <a:solidFill>
                  <a:schemeClr val="bg1"/>
                </a:solidFill>
              </a:rPr>
              <a:t> par Arduino </a:t>
            </a:r>
            <a:r>
              <a:rPr lang="en-US" dirty="0" err="1">
                <a:solidFill>
                  <a:schemeClr val="bg1"/>
                </a:solidFill>
              </a:rPr>
              <a:t>est</a:t>
            </a:r>
            <a:r>
              <a:rPr lang="en-US" dirty="0">
                <a:solidFill>
                  <a:schemeClr val="bg1"/>
                </a:solidFill>
              </a:rPr>
              <a:t> possible à </a:t>
            </a:r>
            <a:r>
              <a:rPr lang="en-US" dirty="0" err="1">
                <a:solidFill>
                  <a:schemeClr val="bg1"/>
                </a:solidFill>
              </a:rPr>
              <a:t>relativement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peu</a:t>
            </a:r>
            <a:r>
              <a:rPr lang="en-US" dirty="0">
                <a:solidFill>
                  <a:schemeClr val="bg1"/>
                </a:solidFill>
              </a:rPr>
              <a:t> de frais;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Beaucoup de possibilités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fonction</a:t>
            </a:r>
            <a:r>
              <a:rPr lang="en-US" dirty="0">
                <a:solidFill>
                  <a:schemeClr val="bg1"/>
                </a:solidFill>
              </a:rPr>
              <a:t> des </a:t>
            </a:r>
            <a:r>
              <a:rPr lang="en-US" dirty="0" err="1">
                <a:solidFill>
                  <a:schemeClr val="bg1"/>
                </a:solidFill>
              </a:rPr>
              <a:t>désirs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l’utilisateur</a:t>
            </a:r>
            <a:r>
              <a:rPr lang="en-US" dirty="0">
                <a:solidFill>
                  <a:schemeClr val="bg1"/>
                </a:solidFill>
              </a:rPr>
              <a:t> / </a:t>
            </a:r>
            <a:r>
              <a:rPr lang="en-US" dirty="0" err="1">
                <a:solidFill>
                  <a:schemeClr val="bg1"/>
                </a:solidFill>
              </a:rPr>
              <a:t>programmeur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Beau </a:t>
            </a:r>
            <a:r>
              <a:rPr lang="en-US" dirty="0" err="1">
                <a:solidFill>
                  <a:schemeClr val="bg1"/>
                </a:solidFill>
              </a:rPr>
              <a:t>défi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touchant</a:t>
            </a:r>
            <a:r>
              <a:rPr lang="en-US" dirty="0">
                <a:solidFill>
                  <a:schemeClr val="bg1"/>
                </a:solidFill>
              </a:rPr>
              <a:t> à </a:t>
            </a:r>
            <a:r>
              <a:rPr lang="en-US" dirty="0" err="1">
                <a:solidFill>
                  <a:schemeClr val="bg1"/>
                </a:solidFill>
              </a:rPr>
              <a:t>plusieurs</a:t>
            </a:r>
            <a:r>
              <a:rPr lang="en-US" dirty="0">
                <a:solidFill>
                  <a:schemeClr val="bg1"/>
                </a:solidFill>
              </a:rPr>
              <a:t> aspect de </a:t>
            </a:r>
            <a:r>
              <a:rPr lang="en-US" dirty="0" err="1">
                <a:solidFill>
                  <a:schemeClr val="bg1"/>
                </a:solidFill>
              </a:rPr>
              <a:t>l’informatique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2922BFD-DF34-4797-B186-9397DABA77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7265" y="881030"/>
            <a:ext cx="2396389" cy="179729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DC864FB-9FBD-43DB-BD04-254C30FA86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5199" y="881030"/>
            <a:ext cx="2245442" cy="299392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D83D3C8-E408-4CE4-9221-11AFF430F1B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261" y="3874952"/>
            <a:ext cx="2683611" cy="201270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B52B82D-FF2D-41B4-967C-AEC333E05FB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556" y="2515137"/>
            <a:ext cx="2387545" cy="179065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D991C917-DB46-416F-A18B-F0C69E244D4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569" y="4307194"/>
            <a:ext cx="2117368" cy="1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80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837" y="2736962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120A1C-AD37-407E-B94A-2CD745DDE0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7265" y="881030"/>
            <a:ext cx="2396389" cy="17972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63003B3-B93C-4A95-B0CC-8D121BFEC6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5199" y="881030"/>
            <a:ext cx="2245442" cy="299392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50949AB-0827-470F-8274-EF76D13143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261" y="3874952"/>
            <a:ext cx="2683611" cy="20127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1A7546-675E-4EA0-B5CA-F4DD69FFF10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556" y="2515137"/>
            <a:ext cx="2387545" cy="179065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2545F6D-B9B7-47B7-B643-C3BB5CD7EA2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569" y="4307194"/>
            <a:ext cx="2117368" cy="1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7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89"/>
            <a:ext cx="3973943" cy="38792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L’horticulture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est</a:t>
            </a:r>
            <a:r>
              <a:rPr lang="en-CA" dirty="0">
                <a:solidFill>
                  <a:schemeClr val="bg1"/>
                </a:solidFill>
              </a:rPr>
              <a:t> un </a:t>
            </a:r>
            <a:r>
              <a:rPr lang="en-CA" dirty="0" err="1">
                <a:solidFill>
                  <a:schemeClr val="bg1"/>
                </a:solidFill>
              </a:rPr>
              <a:t>loisir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populaire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mais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parfois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complexe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Conditions variant: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type de </a:t>
            </a:r>
            <a:r>
              <a:rPr lang="en-US" dirty="0" err="1">
                <a:solidFill>
                  <a:schemeClr val="bg1"/>
                </a:solidFill>
              </a:rPr>
              <a:t>plantes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type </a:t>
            </a:r>
            <a:r>
              <a:rPr lang="en-US" dirty="0" err="1">
                <a:solidFill>
                  <a:schemeClr val="bg1"/>
                </a:solidFill>
              </a:rPr>
              <a:t>d’environnement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simulation des conditions d’un biotope </a:t>
            </a:r>
            <a:r>
              <a:rPr lang="en-US" dirty="0" err="1">
                <a:solidFill>
                  <a:schemeClr val="bg1"/>
                </a:solidFill>
              </a:rPr>
              <a:t>donné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terrariums, </a:t>
            </a:r>
            <a:r>
              <a:rPr lang="en-US" dirty="0" err="1">
                <a:solidFill>
                  <a:schemeClr val="bg1"/>
                </a:solidFill>
              </a:rPr>
              <a:t>serres</a:t>
            </a:r>
            <a:r>
              <a:rPr lang="en-US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26" name="Picture 2" descr="Deluxe 3-Tier T5 High Intensity SunLite Garden 3">
            <a:extLst>
              <a:ext uri="{FF2B5EF4-FFF2-40B4-BE49-F238E27FC236}">
                <a16:creationId xmlns:a16="http://schemas.microsoft.com/office/drawing/2014/main" id="{2B30A6DF-39FE-4D86-95A7-B36D8146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2659" y="1414964"/>
            <a:ext cx="4532897" cy="453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Problématique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89"/>
            <a:ext cx="3973943" cy="397551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Plusieurs</a:t>
            </a:r>
            <a:r>
              <a:rPr lang="en-US" dirty="0">
                <a:solidFill>
                  <a:schemeClr val="bg1"/>
                </a:solidFill>
              </a:rPr>
              <a:t> gens </a:t>
            </a:r>
            <a:r>
              <a:rPr lang="en-US" dirty="0" err="1">
                <a:solidFill>
                  <a:schemeClr val="bg1"/>
                </a:solidFill>
              </a:rPr>
              <a:t>n’ont</a:t>
            </a:r>
            <a:r>
              <a:rPr lang="en-US" dirty="0">
                <a:solidFill>
                  <a:schemeClr val="bg1"/>
                </a:solidFill>
              </a:rPr>
              <a:t> pas le “</a:t>
            </a:r>
            <a:r>
              <a:rPr lang="en-US" dirty="0" err="1">
                <a:solidFill>
                  <a:schemeClr val="bg1"/>
                </a:solidFill>
              </a:rPr>
              <a:t>pouce</a:t>
            </a:r>
            <a:r>
              <a:rPr lang="en-US" dirty="0">
                <a:solidFill>
                  <a:schemeClr val="bg1"/>
                </a:solidFill>
              </a:rPr>
              <a:t> vert”!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Horaire</a:t>
            </a:r>
            <a:r>
              <a:rPr lang="en-US" dirty="0">
                <a:solidFill>
                  <a:schemeClr val="bg1"/>
                </a:solidFill>
              </a:rPr>
              <a:t> chargé / </a:t>
            </a:r>
            <a:r>
              <a:rPr lang="en-US" dirty="0" err="1">
                <a:solidFill>
                  <a:schemeClr val="bg1"/>
                </a:solidFill>
              </a:rPr>
              <a:t>entretien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oublié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Plantes</a:t>
            </a:r>
            <a:r>
              <a:rPr lang="en-US" dirty="0">
                <a:solidFill>
                  <a:schemeClr val="bg1"/>
                </a:solidFill>
              </a:rPr>
              <a:t> / </a:t>
            </a:r>
            <a:r>
              <a:rPr lang="en-US" dirty="0" err="1">
                <a:solidFill>
                  <a:schemeClr val="bg1"/>
                </a:solidFill>
              </a:rPr>
              <a:t>animaux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parfois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coûteux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Minuterie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équipements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		    Interactions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Non égal 3">
            <a:extLst>
              <a:ext uri="{FF2B5EF4-FFF2-40B4-BE49-F238E27FC236}">
                <a16:creationId xmlns:a16="http://schemas.microsoft.com/office/drawing/2014/main" id="{123A80A7-6FD8-478F-A046-371BA54C4B13}"/>
              </a:ext>
            </a:extLst>
          </p:cNvPr>
          <p:cNvSpPr/>
          <p:nvPr/>
        </p:nvSpPr>
        <p:spPr>
          <a:xfrm>
            <a:off x="2383368" y="5296675"/>
            <a:ext cx="448733" cy="27785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6146" name="Picture 2" descr="Image result for green thumb">
            <a:extLst>
              <a:ext uri="{FF2B5EF4-FFF2-40B4-BE49-F238E27FC236}">
                <a16:creationId xmlns:a16="http://schemas.microsoft.com/office/drawing/2014/main" id="{7223B9D1-D60B-4EDA-9063-CC65A561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1914">
            <a:off x="4055210" y="2089757"/>
            <a:ext cx="580528" cy="58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1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Projet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proposé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163" y="2208716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Gestion </a:t>
            </a:r>
            <a:r>
              <a:rPr lang="en-CA" dirty="0" err="1">
                <a:solidFill>
                  <a:schemeClr val="bg1"/>
                </a:solidFill>
              </a:rPr>
              <a:t>d’environnement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automatisé</a:t>
            </a:r>
            <a:r>
              <a:rPr lang="en-CA" dirty="0">
                <a:solidFill>
                  <a:schemeClr val="bg1"/>
                </a:solidFill>
              </a:rPr>
              <a:t> (</a:t>
            </a:r>
            <a:r>
              <a:rPr lang="en-CA" dirty="0" err="1">
                <a:solidFill>
                  <a:schemeClr val="bg1"/>
                </a:solidFill>
              </a:rPr>
              <a:t>température</a:t>
            </a:r>
            <a:r>
              <a:rPr lang="en-CA" dirty="0">
                <a:solidFill>
                  <a:schemeClr val="bg1"/>
                </a:solidFill>
              </a:rPr>
              <a:t>, </a:t>
            </a:r>
            <a:r>
              <a:rPr lang="en-CA" dirty="0" err="1">
                <a:solidFill>
                  <a:schemeClr val="bg1"/>
                </a:solidFill>
              </a:rPr>
              <a:t>humidité</a:t>
            </a:r>
            <a:r>
              <a:rPr lang="en-CA" dirty="0">
                <a:solidFill>
                  <a:schemeClr val="bg1"/>
                </a:solidFill>
              </a:rPr>
              <a:t>, </a:t>
            </a:r>
            <a:r>
              <a:rPr lang="en-CA" dirty="0" err="1">
                <a:solidFill>
                  <a:schemeClr val="bg1"/>
                </a:solidFill>
              </a:rPr>
              <a:t>arrosage</a:t>
            </a:r>
            <a:r>
              <a:rPr lang="en-CA" dirty="0">
                <a:solidFill>
                  <a:schemeClr val="bg1"/>
                </a:solidFill>
              </a:rPr>
              <a:t>, lumière);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Polyvalent, </a:t>
            </a:r>
            <a:r>
              <a:rPr lang="en-CA" dirty="0" err="1">
                <a:solidFill>
                  <a:schemeClr val="bg1"/>
                </a:solidFill>
              </a:rPr>
              <a:t>peu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coûteux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Gestion de </a:t>
            </a:r>
            <a:r>
              <a:rPr lang="en-CA" dirty="0" err="1">
                <a:solidFill>
                  <a:schemeClr val="bg1"/>
                </a:solidFill>
              </a:rPr>
              <a:t>l’entretien</a:t>
            </a:r>
            <a:r>
              <a:rPr lang="en-CA" dirty="0">
                <a:solidFill>
                  <a:schemeClr val="bg1"/>
                </a:solidFill>
              </a:rPr>
              <a:t> /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 err="1">
                <a:solidFill>
                  <a:schemeClr val="bg1"/>
                </a:solidFill>
              </a:rPr>
              <a:t>outil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d’aide</a:t>
            </a:r>
            <a:r>
              <a:rPr lang="en-CA" dirty="0">
                <a:solidFill>
                  <a:schemeClr val="bg1"/>
                </a:solidFill>
              </a:rPr>
              <a:t> à la </a:t>
            </a:r>
            <a:r>
              <a:rPr lang="en-CA" dirty="0" err="1">
                <a:solidFill>
                  <a:schemeClr val="bg1"/>
                </a:solidFill>
              </a:rPr>
              <a:t>décision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3D66C7-D0B3-4BB3-B22E-9045AF0B74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5224" y="2117290"/>
            <a:ext cx="4712828" cy="33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5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5582667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Systèmes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d’automatisation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89"/>
            <a:ext cx="3973943" cy="412791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Systèmes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commerciaux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coûteux</a:t>
            </a:r>
            <a:r>
              <a:rPr lang="en-US" dirty="0">
                <a:solidFill>
                  <a:schemeClr val="bg1"/>
                </a:solidFill>
              </a:rPr>
              <a:t> et </a:t>
            </a:r>
            <a:r>
              <a:rPr lang="en-US" dirty="0" err="1">
                <a:solidFill>
                  <a:schemeClr val="bg1"/>
                </a:solidFill>
              </a:rPr>
              <a:t>limités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chemeClr val="bg1"/>
                </a:solidFill>
              </a:rPr>
              <a:t>Arduino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composantes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disponibles</a:t>
            </a:r>
            <a:r>
              <a:rPr lang="en-US" dirty="0">
                <a:solidFill>
                  <a:schemeClr val="bg1"/>
                </a:solidFill>
              </a:rPr>
              <a:t> à </a:t>
            </a:r>
            <a:r>
              <a:rPr lang="en-US" dirty="0" err="1">
                <a:solidFill>
                  <a:schemeClr val="bg1"/>
                </a:solidFill>
              </a:rPr>
              <a:t>faible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coût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 err="1">
                <a:solidFill>
                  <a:schemeClr val="bg1"/>
                </a:solidFill>
              </a:rPr>
              <a:t>Maniabilité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choix</a:t>
            </a:r>
            <a:r>
              <a:rPr lang="en-US" dirty="0">
                <a:solidFill>
                  <a:schemeClr val="bg1"/>
                </a:solidFill>
              </a:rPr>
              <a:t> des modules, </a:t>
            </a:r>
            <a:r>
              <a:rPr lang="en-US" dirty="0" err="1">
                <a:solidFill>
                  <a:schemeClr val="bg1"/>
                </a:solidFill>
              </a:rPr>
              <a:t>périphériques</a:t>
            </a:r>
            <a:r>
              <a:rPr lang="en-US" dirty="0">
                <a:solidFill>
                  <a:schemeClr val="bg1"/>
                </a:solidFill>
              </a:rPr>
              <a:t> et de la </a:t>
            </a:r>
            <a:r>
              <a:rPr lang="en-US" dirty="0" err="1">
                <a:solidFill>
                  <a:schemeClr val="bg1"/>
                </a:solidFill>
              </a:rPr>
              <a:t>programmation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personnalisation</a:t>
            </a:r>
            <a:r>
              <a:rPr lang="en-US" dirty="0">
                <a:solidFill>
                  <a:schemeClr val="bg1"/>
                </a:solidFill>
              </a:rPr>
              <a:t>, interactions);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Permet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réaliser</a:t>
            </a:r>
            <a:r>
              <a:rPr lang="en-US" dirty="0">
                <a:solidFill>
                  <a:schemeClr val="bg1"/>
                </a:solidFill>
              </a:rPr>
              <a:t> un prototype à </a:t>
            </a:r>
            <a:r>
              <a:rPr lang="en-US" dirty="0" err="1">
                <a:solidFill>
                  <a:schemeClr val="bg1"/>
                </a:solidFill>
              </a:rPr>
              <a:t>une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échelle</a:t>
            </a:r>
            <a:r>
              <a:rPr lang="en-US" u="sng" dirty="0">
                <a:solidFill>
                  <a:schemeClr val="bg1"/>
                </a:solidFill>
              </a:rPr>
              <a:t> plus </a:t>
            </a:r>
            <a:r>
              <a:rPr lang="en-US" u="sng" dirty="0" err="1">
                <a:solidFill>
                  <a:schemeClr val="bg1"/>
                </a:solidFill>
              </a:rPr>
              <a:t>réduite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052" name="Picture 4" descr="Image result for greenhouse control">
            <a:extLst>
              <a:ext uri="{FF2B5EF4-FFF2-40B4-BE49-F238E27FC236}">
                <a16:creationId xmlns:a16="http://schemas.microsoft.com/office/drawing/2014/main" id="{6F3EC255-82C0-418E-8C13-D14AEF16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0033" y="1462184"/>
            <a:ext cx="2384796" cy="17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rduino">
            <a:extLst>
              <a:ext uri="{FF2B5EF4-FFF2-40B4-BE49-F238E27FC236}">
                <a16:creationId xmlns:a16="http://schemas.microsoft.com/office/drawing/2014/main" id="{08F1A0C7-CE0E-4B19-880B-6C83E5387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7842" y="3471636"/>
            <a:ext cx="2979919" cy="23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t égal à 3">
            <a:extLst>
              <a:ext uri="{FF2B5EF4-FFF2-40B4-BE49-F238E27FC236}">
                <a16:creationId xmlns:a16="http://schemas.microsoft.com/office/drawing/2014/main" id="{8E6289A8-EE29-425D-81B0-442DB16109F3}"/>
              </a:ext>
            </a:extLst>
          </p:cNvPr>
          <p:cNvSpPr/>
          <p:nvPr/>
        </p:nvSpPr>
        <p:spPr>
          <a:xfrm>
            <a:off x="9182542" y="2110621"/>
            <a:ext cx="721895" cy="5717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3" name="Est égal à 22">
            <a:extLst>
              <a:ext uri="{FF2B5EF4-FFF2-40B4-BE49-F238E27FC236}">
                <a16:creationId xmlns:a16="http://schemas.microsoft.com/office/drawing/2014/main" id="{C10AB2A0-6BA8-4F4A-A8CA-F786D4DCF47E}"/>
              </a:ext>
            </a:extLst>
          </p:cNvPr>
          <p:cNvSpPr/>
          <p:nvPr/>
        </p:nvSpPr>
        <p:spPr>
          <a:xfrm>
            <a:off x="9182543" y="4340471"/>
            <a:ext cx="721895" cy="5717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BF1460-D80E-4691-88DC-F4446CA2E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9860" y="1955687"/>
            <a:ext cx="583611" cy="82137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5840F4F-048E-4403-9ABA-8DEF613EE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471" y="1955687"/>
            <a:ext cx="583611" cy="82137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CD8E911-B27B-4F98-846D-69BE2BB27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4840" y="1964154"/>
            <a:ext cx="583611" cy="82137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B6897DA-1CD9-4159-89A9-B8DE8765D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9455" y="4228081"/>
            <a:ext cx="583611" cy="82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3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Choix des </a:t>
            </a:r>
            <a:r>
              <a:rPr lang="en-US" dirty="0" err="1">
                <a:solidFill>
                  <a:schemeClr val="bg1"/>
                </a:solidFill>
              </a:rPr>
              <a:t>périphériques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89"/>
            <a:ext cx="3973943" cy="405394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CA" b="1" u="sng" dirty="0" err="1">
                <a:solidFill>
                  <a:schemeClr val="bg1"/>
                </a:solidFill>
              </a:rPr>
              <a:t>Arrosage</a:t>
            </a:r>
            <a:r>
              <a:rPr lang="en-CA" dirty="0">
                <a:solidFill>
                  <a:schemeClr val="bg1"/>
                </a:solidFill>
              </a:rPr>
              <a:t>: </a:t>
            </a:r>
            <a:r>
              <a:rPr lang="en-CA" dirty="0" err="1">
                <a:solidFill>
                  <a:schemeClr val="bg1"/>
                </a:solidFill>
              </a:rPr>
              <a:t>sonde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d’humidité</a:t>
            </a:r>
            <a:r>
              <a:rPr lang="en-CA" dirty="0">
                <a:solidFill>
                  <a:schemeClr val="bg1"/>
                </a:solidFill>
              </a:rPr>
              <a:t> du sol + </a:t>
            </a:r>
            <a:r>
              <a:rPr lang="en-CA" dirty="0" err="1">
                <a:solidFill>
                  <a:schemeClr val="bg1"/>
                </a:solidFill>
              </a:rPr>
              <a:t>pompe</a:t>
            </a:r>
            <a:r>
              <a:rPr lang="en-CA" dirty="0">
                <a:solidFill>
                  <a:schemeClr val="bg1"/>
                </a:solidFill>
              </a:rPr>
              <a:t> + </a:t>
            </a:r>
            <a:r>
              <a:rPr lang="en-CA" dirty="0" err="1">
                <a:solidFill>
                  <a:schemeClr val="bg1"/>
                </a:solidFill>
              </a:rPr>
              <a:t>réservoir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u="sng" dirty="0" err="1">
                <a:solidFill>
                  <a:schemeClr val="bg1"/>
                </a:solidFill>
              </a:rPr>
              <a:t>Température</a:t>
            </a:r>
            <a:r>
              <a:rPr lang="en-CA" dirty="0">
                <a:solidFill>
                  <a:schemeClr val="bg1"/>
                </a:solidFill>
              </a:rPr>
              <a:t>: </a:t>
            </a:r>
            <a:r>
              <a:rPr lang="en-CA" dirty="0" err="1">
                <a:solidFill>
                  <a:schemeClr val="bg1"/>
                </a:solidFill>
              </a:rPr>
              <a:t>sonde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d’humidité</a:t>
            </a:r>
            <a:r>
              <a:rPr lang="en-CA" dirty="0">
                <a:solidFill>
                  <a:schemeClr val="bg1"/>
                </a:solidFill>
              </a:rPr>
              <a:t> et de </a:t>
            </a:r>
            <a:r>
              <a:rPr lang="en-CA" dirty="0" err="1">
                <a:solidFill>
                  <a:schemeClr val="bg1"/>
                </a:solidFill>
              </a:rPr>
              <a:t>température</a:t>
            </a:r>
            <a:r>
              <a:rPr lang="en-CA" dirty="0">
                <a:solidFill>
                  <a:schemeClr val="bg1"/>
                </a:solidFill>
              </a:rPr>
              <a:t> + </a:t>
            </a:r>
            <a:r>
              <a:rPr lang="en-CA" dirty="0" err="1">
                <a:solidFill>
                  <a:schemeClr val="bg1"/>
                </a:solidFill>
              </a:rPr>
              <a:t>ventilateur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u="sng" dirty="0">
                <a:solidFill>
                  <a:schemeClr val="bg1"/>
                </a:solidFill>
              </a:rPr>
              <a:t>Lumière</a:t>
            </a:r>
            <a:r>
              <a:rPr lang="en-CA" dirty="0">
                <a:solidFill>
                  <a:schemeClr val="bg1"/>
                </a:solidFill>
              </a:rPr>
              <a:t>: ampoule LED;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u="sng" dirty="0">
                <a:solidFill>
                  <a:schemeClr val="bg1"/>
                </a:solidFill>
              </a:rPr>
              <a:t>Gestion des interactions</a:t>
            </a:r>
            <a:r>
              <a:rPr lang="en-CA" dirty="0">
                <a:solidFill>
                  <a:schemeClr val="bg1"/>
                </a:solidFill>
              </a:rPr>
              <a:t>: ESP8266 / </a:t>
            </a:r>
            <a:r>
              <a:rPr lang="en-CA" dirty="0" err="1">
                <a:solidFill>
                  <a:schemeClr val="bg1"/>
                </a:solidFill>
              </a:rPr>
              <a:t>NodeMCU</a:t>
            </a:r>
            <a:r>
              <a:rPr lang="en-CA" dirty="0">
                <a:solidFill>
                  <a:schemeClr val="bg1"/>
                </a:solidFill>
              </a:rPr>
              <a:t>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(via </a:t>
            </a:r>
            <a:r>
              <a:rPr lang="en-CA" dirty="0" err="1">
                <a:solidFill>
                  <a:schemeClr val="bg1"/>
                </a:solidFill>
              </a:rPr>
              <a:t>fils</a:t>
            </a:r>
            <a:r>
              <a:rPr lang="en-CA" dirty="0">
                <a:solidFill>
                  <a:schemeClr val="bg1"/>
                </a:solidFill>
              </a:rPr>
              <a:t> + </a:t>
            </a:r>
            <a:r>
              <a:rPr lang="en-CA" dirty="0" err="1">
                <a:solidFill>
                  <a:schemeClr val="bg1"/>
                </a:solidFill>
              </a:rPr>
              <a:t>WiFi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vers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serveur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externe</a:t>
            </a:r>
            <a:r>
              <a:rPr lang="en-CA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F969AE-861B-4236-B91E-AC189E36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7314" y="3678201"/>
            <a:ext cx="1376234" cy="13762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217DC4-13F1-4232-8820-A838C9720C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573" y="778147"/>
            <a:ext cx="1359674" cy="135967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DB939A0-5BB6-42A3-9193-6F79B586B00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3784" y="828628"/>
            <a:ext cx="1908482" cy="190848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64E1192-DBD0-4DA0-8007-8263D03A659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5536" y="2429922"/>
            <a:ext cx="3005678" cy="30056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297F44-8928-4A06-90BC-B16F848B8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2707" y="1982460"/>
            <a:ext cx="2143125" cy="214312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9914D05-3B2B-44D7-BCA4-E6FC426F2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214" y="4817381"/>
            <a:ext cx="1772025" cy="1772025"/>
          </a:xfrm>
          <a:prstGeom prst="rect">
            <a:avLst/>
          </a:prstGeom>
        </p:spPr>
      </p:pic>
      <p:sp>
        <p:nvSpPr>
          <p:cNvPr id="29" name="Flèche : courbe vers le bas 28">
            <a:extLst>
              <a:ext uri="{FF2B5EF4-FFF2-40B4-BE49-F238E27FC236}">
                <a16:creationId xmlns:a16="http://schemas.microsoft.com/office/drawing/2014/main" id="{9ACAA712-1E15-44D2-AACA-91C69DF6742F}"/>
              </a:ext>
            </a:extLst>
          </p:cNvPr>
          <p:cNvSpPr/>
          <p:nvPr/>
        </p:nvSpPr>
        <p:spPr>
          <a:xfrm rot="20391058">
            <a:off x="5927124" y="2680545"/>
            <a:ext cx="1542497" cy="7651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0" name="Flèche : courbe vers le bas 29">
            <a:extLst>
              <a:ext uri="{FF2B5EF4-FFF2-40B4-BE49-F238E27FC236}">
                <a16:creationId xmlns:a16="http://schemas.microsoft.com/office/drawing/2014/main" id="{4AEE09A9-E24A-451F-BAD2-18C38E4A775B}"/>
              </a:ext>
            </a:extLst>
          </p:cNvPr>
          <p:cNvSpPr/>
          <p:nvPr/>
        </p:nvSpPr>
        <p:spPr>
          <a:xfrm rot="8625752">
            <a:off x="9185249" y="2423039"/>
            <a:ext cx="1310672" cy="7339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2" name="Flèche : courbe vers le haut 31">
            <a:extLst>
              <a:ext uri="{FF2B5EF4-FFF2-40B4-BE49-F238E27FC236}">
                <a16:creationId xmlns:a16="http://schemas.microsoft.com/office/drawing/2014/main" id="{96E6169A-CDCF-4665-ACFC-26E1D6E36854}"/>
              </a:ext>
            </a:extLst>
          </p:cNvPr>
          <p:cNvSpPr/>
          <p:nvPr/>
        </p:nvSpPr>
        <p:spPr>
          <a:xfrm rot="13550878">
            <a:off x="7602313" y="1203473"/>
            <a:ext cx="1564105" cy="703448"/>
          </a:xfrm>
          <a:prstGeom prst="curvedUp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3" name="Flèche : courbe vers le haut 32">
            <a:extLst>
              <a:ext uri="{FF2B5EF4-FFF2-40B4-BE49-F238E27FC236}">
                <a16:creationId xmlns:a16="http://schemas.microsoft.com/office/drawing/2014/main" id="{B4273EFF-A23B-4204-ABCC-56319A99A1EB}"/>
              </a:ext>
            </a:extLst>
          </p:cNvPr>
          <p:cNvSpPr/>
          <p:nvPr/>
        </p:nvSpPr>
        <p:spPr>
          <a:xfrm rot="2585857">
            <a:off x="8285392" y="3905804"/>
            <a:ext cx="1691330" cy="686042"/>
          </a:xfrm>
          <a:prstGeom prst="curvedUp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4" name="Flèche : courbe vers le haut 33">
            <a:extLst>
              <a:ext uri="{FF2B5EF4-FFF2-40B4-BE49-F238E27FC236}">
                <a16:creationId xmlns:a16="http://schemas.microsoft.com/office/drawing/2014/main" id="{424022BC-56CA-473B-8C5C-3AAEB5826175}"/>
              </a:ext>
            </a:extLst>
          </p:cNvPr>
          <p:cNvSpPr/>
          <p:nvPr/>
        </p:nvSpPr>
        <p:spPr>
          <a:xfrm rot="4351105">
            <a:off x="6950728" y="3937307"/>
            <a:ext cx="1564105" cy="703448"/>
          </a:xfrm>
          <a:prstGeom prst="curvedUp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7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Principles de </a:t>
            </a:r>
            <a:r>
              <a:rPr lang="en-US" dirty="0" err="1">
                <a:solidFill>
                  <a:schemeClr val="bg1"/>
                </a:solidFill>
              </a:rPr>
              <a:t>fonctionnement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415197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Néophyte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en</a:t>
            </a:r>
            <a:r>
              <a:rPr lang="en-CA" dirty="0">
                <a:solidFill>
                  <a:schemeClr val="bg1"/>
                </a:solidFill>
              </a:rPr>
              <a:t> horticulture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Collecte</a:t>
            </a:r>
            <a:r>
              <a:rPr lang="en-CA" dirty="0">
                <a:solidFill>
                  <a:schemeClr val="bg1"/>
                </a:solidFill>
              </a:rPr>
              <a:t> des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via </a:t>
            </a:r>
            <a:r>
              <a:rPr lang="en-CA" dirty="0" err="1">
                <a:solidFill>
                  <a:schemeClr val="bg1"/>
                </a:solidFill>
              </a:rPr>
              <a:t>NodeMCU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  <a:p>
            <a:r>
              <a:rPr lang="en-CA" dirty="0">
                <a:solidFill>
                  <a:schemeClr val="bg1"/>
                </a:solidFill>
              </a:rPr>
              <a:t>Envoi sur le web + reception dans </a:t>
            </a:r>
            <a:r>
              <a:rPr lang="en-CA" dirty="0" err="1">
                <a:solidFill>
                  <a:schemeClr val="bg1"/>
                </a:solidFill>
              </a:rPr>
              <a:t>une</a:t>
            </a:r>
            <a:r>
              <a:rPr lang="en-CA" dirty="0">
                <a:solidFill>
                  <a:schemeClr val="bg1"/>
                </a:solidFill>
              </a:rPr>
              <a:t> base de </a:t>
            </a:r>
            <a:r>
              <a:rPr lang="en-CA" dirty="0" err="1">
                <a:solidFill>
                  <a:schemeClr val="bg1"/>
                </a:solidFill>
              </a:rPr>
              <a:t>donnée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externe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  <a:p>
            <a:r>
              <a:rPr lang="en-CA" dirty="0" err="1">
                <a:solidFill>
                  <a:schemeClr val="bg1"/>
                </a:solidFill>
              </a:rPr>
              <a:t>Affichage</a:t>
            </a:r>
            <a:r>
              <a:rPr lang="en-CA" dirty="0">
                <a:solidFill>
                  <a:schemeClr val="bg1"/>
                </a:solidFill>
              </a:rPr>
              <a:t> (JS et HTML) et interactions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Néophyte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heureux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6362CA-868E-4CBD-8C46-5D4E2CD11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9625" y="128729"/>
            <a:ext cx="2165578" cy="16881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8F89872-824D-4C32-9AFF-8340022EC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1663" y="4973209"/>
            <a:ext cx="2419350" cy="17369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2DE2FE-0817-4026-B11B-EE91D36D11A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3866" y="2682576"/>
            <a:ext cx="1389605" cy="1389605"/>
          </a:xfrm>
          <a:prstGeom prst="rect">
            <a:avLst/>
          </a:prstGeom>
        </p:spPr>
      </p:pic>
      <p:sp>
        <p:nvSpPr>
          <p:cNvPr id="21" name="Signe Plus 20">
            <a:extLst>
              <a:ext uri="{FF2B5EF4-FFF2-40B4-BE49-F238E27FC236}">
                <a16:creationId xmlns:a16="http://schemas.microsoft.com/office/drawing/2014/main" id="{CA90A664-64E6-451C-A8A9-6D72F159D922}"/>
              </a:ext>
            </a:extLst>
          </p:cNvPr>
          <p:cNvSpPr/>
          <p:nvPr/>
        </p:nvSpPr>
        <p:spPr>
          <a:xfrm>
            <a:off x="8009001" y="1559732"/>
            <a:ext cx="664803" cy="638660"/>
          </a:xfrm>
          <a:prstGeom prst="mathPlus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Est égal à 22">
            <a:extLst>
              <a:ext uri="{FF2B5EF4-FFF2-40B4-BE49-F238E27FC236}">
                <a16:creationId xmlns:a16="http://schemas.microsoft.com/office/drawing/2014/main" id="{16E2B66A-DEE6-448C-A7BB-3687EF5F1FE3}"/>
              </a:ext>
            </a:extLst>
          </p:cNvPr>
          <p:cNvSpPr/>
          <p:nvPr/>
        </p:nvSpPr>
        <p:spPr>
          <a:xfrm>
            <a:off x="8058985" y="4416077"/>
            <a:ext cx="658680" cy="563868"/>
          </a:xfrm>
          <a:prstGeom prst="mathEqual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07C7567-275E-4575-903F-783D07AC3C8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5369" y="2708149"/>
            <a:ext cx="718376" cy="71837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4CA9FD0-8922-4E50-9CC0-D08E9C50D57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383" y="3589867"/>
            <a:ext cx="820605" cy="820605"/>
          </a:xfrm>
          <a:prstGeom prst="rect">
            <a:avLst/>
          </a:prstGeom>
        </p:spPr>
      </p:pic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B3278E04-B727-4A8D-81A8-64BAF8164E16}"/>
              </a:ext>
            </a:extLst>
          </p:cNvPr>
          <p:cNvSpPr/>
          <p:nvPr/>
        </p:nvSpPr>
        <p:spPr>
          <a:xfrm>
            <a:off x="7369181" y="3214724"/>
            <a:ext cx="348669" cy="532149"/>
          </a:xfrm>
          <a:prstGeom prst="chevr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0" name="Flèche : chevron 29">
            <a:extLst>
              <a:ext uri="{FF2B5EF4-FFF2-40B4-BE49-F238E27FC236}">
                <a16:creationId xmlns:a16="http://schemas.microsoft.com/office/drawing/2014/main" id="{5B819267-A049-47DC-8E9A-FA2CCE4FD175}"/>
              </a:ext>
            </a:extLst>
          </p:cNvPr>
          <p:cNvSpPr/>
          <p:nvPr/>
        </p:nvSpPr>
        <p:spPr>
          <a:xfrm>
            <a:off x="9429107" y="3190216"/>
            <a:ext cx="348669" cy="532149"/>
          </a:xfrm>
          <a:prstGeom prst="chevr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7DFA60D-8C93-4602-A332-2E1F068D3AE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858872" y="2936168"/>
            <a:ext cx="2275116" cy="102380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607B710-BCE4-4AFA-B8EB-6D650A7E80E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7916" y="2345592"/>
            <a:ext cx="993238" cy="82769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52D7AD2-28A4-45FB-A509-55D46988F7F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6680" y="3130670"/>
            <a:ext cx="1610883" cy="882530"/>
          </a:xfrm>
          <a:prstGeom prst="rect">
            <a:avLst/>
          </a:prstGeom>
        </p:spPr>
      </p:pic>
      <p:pic>
        <p:nvPicPr>
          <p:cNvPr id="1026" name="Picture 2" descr="Résultat de recherche d'images pour &quot;node js&quot;">
            <a:extLst>
              <a:ext uri="{FF2B5EF4-FFF2-40B4-BE49-F238E27FC236}">
                <a16:creationId xmlns:a16="http://schemas.microsoft.com/office/drawing/2014/main" id="{CD4EF1B2-32E8-4BFC-A31F-CE8D5FDBB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74" y="3756446"/>
            <a:ext cx="1368065" cy="68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blynk">
            <a:extLst>
              <a:ext uri="{FF2B5EF4-FFF2-40B4-BE49-F238E27FC236}">
                <a16:creationId xmlns:a16="http://schemas.microsoft.com/office/drawing/2014/main" id="{0677AE64-2D97-4824-B09D-026DE950E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840" y="4188672"/>
            <a:ext cx="1739999" cy="66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ellphone">
            <a:extLst>
              <a:ext uri="{FF2B5EF4-FFF2-40B4-BE49-F238E27FC236}">
                <a16:creationId xmlns:a16="http://schemas.microsoft.com/office/drawing/2014/main" id="{9A222A85-32B6-4221-B774-07E32D49F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840" y="2084596"/>
            <a:ext cx="473187" cy="7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D3DD9F-3F0F-4329-A037-4DBCBC0B1A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03980" y="1909957"/>
            <a:ext cx="1129490" cy="1129490"/>
          </a:xfrm>
          <a:prstGeom prst="rect">
            <a:avLst/>
          </a:prstGeom>
        </p:spPr>
      </p:pic>
      <p:sp>
        <p:nvSpPr>
          <p:cNvPr id="35" name="Est égal à 34">
            <a:extLst>
              <a:ext uri="{FF2B5EF4-FFF2-40B4-BE49-F238E27FC236}">
                <a16:creationId xmlns:a16="http://schemas.microsoft.com/office/drawing/2014/main" id="{F307B250-2F32-49FD-AADE-880EB623798B}"/>
              </a:ext>
            </a:extLst>
          </p:cNvPr>
          <p:cNvSpPr/>
          <p:nvPr/>
        </p:nvSpPr>
        <p:spPr>
          <a:xfrm>
            <a:off x="2249522" y="5092097"/>
            <a:ext cx="483526" cy="507554"/>
          </a:xfrm>
          <a:prstGeom prst="mathEqual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6" name="Signe Plus 35">
            <a:extLst>
              <a:ext uri="{FF2B5EF4-FFF2-40B4-BE49-F238E27FC236}">
                <a16:creationId xmlns:a16="http://schemas.microsoft.com/office/drawing/2014/main" id="{DF65234A-C062-4DEF-8E23-BE58ABF4D6FC}"/>
              </a:ext>
            </a:extLst>
          </p:cNvPr>
          <p:cNvSpPr/>
          <p:nvPr/>
        </p:nvSpPr>
        <p:spPr>
          <a:xfrm>
            <a:off x="2243511" y="2606339"/>
            <a:ext cx="483526" cy="507555"/>
          </a:xfrm>
          <a:prstGeom prst="mathPlus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372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Utilisation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nodeJs</a:t>
            </a:r>
            <a:r>
              <a:rPr lang="en-US" dirty="0">
                <a:solidFill>
                  <a:schemeClr val="bg1"/>
                </a:solidFill>
              </a:rPr>
              <a:t> &amp; base de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Utilisation de </a:t>
            </a:r>
            <a:r>
              <a:rPr lang="en-CA" dirty="0" err="1">
                <a:solidFill>
                  <a:schemeClr val="bg1"/>
                </a:solidFill>
              </a:rPr>
              <a:t>NodeJs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afin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gérer</a:t>
            </a:r>
            <a:r>
              <a:rPr lang="en-CA" dirty="0">
                <a:solidFill>
                  <a:schemeClr val="bg1"/>
                </a:solidFill>
              </a:rPr>
              <a:t> le </a:t>
            </a:r>
            <a:r>
              <a:rPr lang="en-CA" dirty="0" err="1">
                <a:solidFill>
                  <a:schemeClr val="bg1"/>
                </a:solidFill>
              </a:rPr>
              <a:t>serveur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en</a:t>
            </a:r>
            <a:r>
              <a:rPr lang="en-CA" dirty="0">
                <a:solidFill>
                  <a:schemeClr val="bg1"/>
                </a:solidFill>
              </a:rPr>
              <a:t> “back end”;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Aller </a:t>
            </a:r>
            <a:r>
              <a:rPr lang="en-CA" dirty="0" err="1">
                <a:solidFill>
                  <a:schemeClr val="bg1"/>
                </a:solidFill>
              </a:rPr>
              <a:t>chercher</a:t>
            </a:r>
            <a:r>
              <a:rPr lang="en-CA" dirty="0">
                <a:solidFill>
                  <a:schemeClr val="bg1"/>
                </a:solidFill>
              </a:rPr>
              <a:t> les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insérées</a:t>
            </a:r>
            <a:r>
              <a:rPr lang="en-CA" dirty="0">
                <a:solidFill>
                  <a:schemeClr val="bg1"/>
                </a:solidFill>
              </a:rPr>
              <a:t> dans la base de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par PHP à </a:t>
            </a:r>
            <a:r>
              <a:rPr lang="en-CA" dirty="0" err="1">
                <a:solidFill>
                  <a:schemeClr val="bg1"/>
                </a:solidFill>
              </a:rPr>
              <a:t>l’aide</a:t>
            </a:r>
            <a:r>
              <a:rPr lang="en-CA" dirty="0">
                <a:solidFill>
                  <a:schemeClr val="bg1"/>
                </a:solidFill>
              </a:rPr>
              <a:t> des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reçus</a:t>
            </a:r>
            <a:r>
              <a:rPr lang="en-CA" dirty="0">
                <a:solidFill>
                  <a:schemeClr val="bg1"/>
                </a:solidFill>
              </a:rPr>
              <a:t> des </a:t>
            </a:r>
            <a:r>
              <a:rPr lang="en-CA" dirty="0" err="1">
                <a:solidFill>
                  <a:schemeClr val="bg1"/>
                </a:solidFill>
              </a:rPr>
              <a:t>périphériques</a:t>
            </a:r>
            <a:r>
              <a:rPr lang="en-CA" dirty="0">
                <a:solidFill>
                  <a:schemeClr val="bg1"/>
                </a:solidFill>
              </a:rPr>
              <a:t> et </a:t>
            </a:r>
            <a:r>
              <a:rPr lang="en-CA" dirty="0" err="1">
                <a:solidFill>
                  <a:schemeClr val="bg1"/>
                </a:solidFill>
              </a:rPr>
              <a:t>retransmettre</a:t>
            </a:r>
            <a:r>
              <a:rPr lang="en-CA" dirty="0">
                <a:solidFill>
                  <a:schemeClr val="bg1"/>
                </a:solidFill>
              </a:rPr>
              <a:t> le tout au “front end” </a:t>
            </a:r>
            <a:r>
              <a:rPr lang="en-CA" dirty="0" err="1">
                <a:solidFill>
                  <a:schemeClr val="bg1"/>
                </a:solidFill>
              </a:rPr>
              <a:t>en</a:t>
            </a:r>
            <a:r>
              <a:rPr lang="en-CA" dirty="0">
                <a:solidFill>
                  <a:schemeClr val="bg1"/>
                </a:solidFill>
              </a:rPr>
              <a:t> 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E30ED53-F9AE-444A-B3A1-04AE72544D4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6106" y="934479"/>
            <a:ext cx="3381571" cy="1852610"/>
          </a:xfrm>
          <a:prstGeom prst="rect">
            <a:avLst/>
          </a:prstGeom>
        </p:spPr>
      </p:pic>
      <p:pic>
        <p:nvPicPr>
          <p:cNvPr id="25" name="Picture 2" descr="Résultat de recherche d'images pour &quot;node js&quot;">
            <a:extLst>
              <a:ext uri="{FF2B5EF4-FFF2-40B4-BE49-F238E27FC236}">
                <a16:creationId xmlns:a16="http://schemas.microsoft.com/office/drawing/2014/main" id="{E1028EC2-9D0D-4C95-8D1B-0CCF51AD7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995" y="2631275"/>
            <a:ext cx="2871846" cy="143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6390B85-5B3B-4E6C-99F3-D9067E7F9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353" y="4158745"/>
            <a:ext cx="1338304" cy="14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5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57" y="392491"/>
            <a:ext cx="5143500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Affichage</a:t>
            </a:r>
            <a:r>
              <a:rPr lang="en-US" dirty="0">
                <a:solidFill>
                  <a:schemeClr val="bg1"/>
                </a:solidFill>
              </a:rPr>
              <a:t> des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Affichage</a:t>
            </a:r>
            <a:r>
              <a:rPr lang="en-US" dirty="0">
                <a:solidFill>
                  <a:schemeClr val="bg1"/>
                </a:solidFill>
              </a:rPr>
              <a:t> sous le format web à </a:t>
            </a:r>
            <a:r>
              <a:rPr lang="en-US" dirty="0" err="1">
                <a:solidFill>
                  <a:schemeClr val="bg1"/>
                </a:solidFill>
              </a:rPr>
              <a:t>partir</a:t>
            </a:r>
            <a:r>
              <a:rPr lang="en-US" dirty="0">
                <a:solidFill>
                  <a:schemeClr val="bg1"/>
                </a:solidFill>
              </a:rPr>
              <a:t> d’un </a:t>
            </a:r>
            <a:r>
              <a:rPr lang="en-US" dirty="0" err="1">
                <a:solidFill>
                  <a:schemeClr val="bg1"/>
                </a:solidFill>
              </a:rPr>
              <a:t>serveur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Affichage</a:t>
            </a:r>
            <a:r>
              <a:rPr lang="en-US" dirty="0">
                <a:solidFill>
                  <a:schemeClr val="bg1"/>
                </a:solidFill>
              </a:rPr>
              <a:t> des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“temps </a:t>
            </a:r>
            <a:r>
              <a:rPr lang="en-US" dirty="0" err="1">
                <a:solidFill>
                  <a:schemeClr val="bg1"/>
                </a:solidFill>
              </a:rPr>
              <a:t>réel</a:t>
            </a:r>
            <a:r>
              <a:rPr lang="en-US" dirty="0">
                <a:solidFill>
                  <a:schemeClr val="bg1"/>
                </a:solidFill>
              </a:rPr>
              <a:t>” (</a:t>
            </a:r>
            <a:r>
              <a:rPr lang="en-US" dirty="0" err="1">
                <a:solidFill>
                  <a:schemeClr val="bg1"/>
                </a:solidFill>
              </a:rPr>
              <a:t>idéal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Utilisation</a:t>
            </a:r>
            <a:r>
              <a:rPr lang="en-US" dirty="0">
                <a:solidFill>
                  <a:schemeClr val="bg1"/>
                </a:solidFill>
              </a:rPr>
              <a:t> des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r>
              <a:rPr lang="en-US" dirty="0">
                <a:solidFill>
                  <a:schemeClr val="bg1"/>
                </a:solidFill>
              </a:rPr>
              <a:t> à des fins </a:t>
            </a:r>
            <a:r>
              <a:rPr lang="en-US" dirty="0" err="1">
                <a:solidFill>
                  <a:schemeClr val="bg1"/>
                </a:solidFill>
              </a:rPr>
              <a:t>statistiques</a:t>
            </a:r>
            <a:r>
              <a:rPr lang="en-US" dirty="0">
                <a:solidFill>
                  <a:schemeClr val="bg1"/>
                </a:solidFill>
              </a:rPr>
              <a:t> (min, max, </a:t>
            </a:r>
            <a:r>
              <a:rPr lang="en-US" dirty="0" err="1">
                <a:solidFill>
                  <a:schemeClr val="bg1"/>
                </a:solidFill>
              </a:rPr>
              <a:t>moyenne</a:t>
            </a:r>
            <a:r>
              <a:rPr lang="en-US" dirty="0">
                <a:solidFill>
                  <a:schemeClr val="bg1"/>
                </a:solidFill>
              </a:rPr>
              <a:t>, dernier 24h, dernier 30 </a:t>
            </a:r>
            <a:r>
              <a:rPr lang="en-US" dirty="0" err="1">
                <a:solidFill>
                  <a:schemeClr val="bg1"/>
                </a:solidFill>
              </a:rPr>
              <a:t>jours</a:t>
            </a:r>
            <a:r>
              <a:rPr lang="en-US" dirty="0">
                <a:solidFill>
                  <a:schemeClr val="bg1"/>
                </a:solidFill>
              </a:rPr>
              <a:t>, etc.).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FEB1A73-D6FE-4666-8CD3-3867B4BD7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38" y="3650509"/>
            <a:ext cx="5802550" cy="29239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FED3689-B57D-4CD9-94B3-556DF2042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017" y="1075179"/>
            <a:ext cx="1198765" cy="254317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F6C79EE-56F4-45C7-8FB2-399E3D784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138" y="1699677"/>
            <a:ext cx="4762938" cy="129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115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453</Words>
  <Application>Microsoft Office PowerPoint</Application>
  <PresentationFormat>Grand écran</PresentationFormat>
  <Paragraphs>87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Facette</vt:lpstr>
      <vt:lpstr>Gestion d’un environnement contrôlé par Arduino</vt:lpstr>
      <vt:lpstr>Introduction</vt:lpstr>
      <vt:lpstr>Problématique</vt:lpstr>
      <vt:lpstr>Projet proposé</vt:lpstr>
      <vt:lpstr>Systèmes d’automatisation</vt:lpstr>
      <vt:lpstr>Choix des périphériques</vt:lpstr>
      <vt:lpstr>Principles de fonctionnement</vt:lpstr>
      <vt:lpstr>Utilisation de nodeJs &amp; base de données</vt:lpstr>
      <vt:lpstr>Affichage des données</vt:lpstr>
      <vt:lpstr>Contraintes</vt:lpstr>
      <vt:lpstr>Résultats attendus</vt:lpstr>
      <vt:lpstr>Résultats idéaux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d’un environnement contrôlé par Arduino</dc:title>
  <dc:creator>Tom Landry</dc:creator>
  <cp:lastModifiedBy>Tom Landry</cp:lastModifiedBy>
  <cp:revision>29</cp:revision>
  <dcterms:created xsi:type="dcterms:W3CDTF">2020-02-26T17:12:46Z</dcterms:created>
  <dcterms:modified xsi:type="dcterms:W3CDTF">2020-03-10T22:01:56Z</dcterms:modified>
</cp:coreProperties>
</file>